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notesSlides/notesSlide9.xml" ContentType="application/vnd.openxmlformats-officedocument.presentationml.notesSlide+xml"/>
  <Override PartName="/ppt/charts/chart12.xml" ContentType="application/vnd.openxmlformats-officedocument.drawingml.chart+xml"/>
  <Override PartName="/ppt/drawings/drawing6.xml" ContentType="application/vnd.openxmlformats-officedocument.drawingml.chartshapes+xml"/>
  <Override PartName="/ppt/charts/chart13.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14.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15.xml" ContentType="application/vnd.openxmlformats-officedocument.drawingml.chart+xml"/>
  <Override PartName="/ppt/theme/themeOverride2.xml" ContentType="application/vnd.openxmlformats-officedocument.themeOverride+xml"/>
  <Override PartName="/ppt/charts/chart16.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17.xml" ContentType="application/vnd.openxmlformats-officedocument.drawingml.chart+xml"/>
  <Override PartName="/ppt/theme/themeOverride4.xml" ContentType="application/vnd.openxmlformats-officedocument.themeOverride+xml"/>
  <Override PartName="/ppt/charts/chart18.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drawings/drawing8.xml" ContentType="application/vnd.openxmlformats-officedocument.drawingml.chartshapes+xml"/>
  <Override PartName="/ppt/notesSlides/notesSlide15.xml" ContentType="application/vnd.openxmlformats-officedocument.presentationml.notesSlide+xml"/>
  <Override PartName="/ppt/charts/chart22.xml" ContentType="application/vnd.openxmlformats-officedocument.drawingml.chart+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9" r:id="rId4"/>
  </p:sldMasterIdLst>
  <p:notesMasterIdLst>
    <p:notesMasterId r:id="rId24"/>
  </p:notesMasterIdLst>
  <p:handoutMasterIdLst>
    <p:handoutMasterId r:id="rId25"/>
  </p:handoutMasterIdLst>
  <p:sldIdLst>
    <p:sldId id="338" r:id="rId5"/>
    <p:sldId id="627" r:id="rId6"/>
    <p:sldId id="639" r:id="rId7"/>
    <p:sldId id="633" r:id="rId8"/>
    <p:sldId id="634" r:id="rId9"/>
    <p:sldId id="635" r:id="rId10"/>
    <p:sldId id="636" r:id="rId11"/>
    <p:sldId id="638" r:id="rId12"/>
    <p:sldId id="665" r:id="rId13"/>
    <p:sldId id="680" r:id="rId14"/>
    <p:sldId id="681" r:id="rId15"/>
    <p:sldId id="682" r:id="rId16"/>
    <p:sldId id="630" r:id="rId17"/>
    <p:sldId id="676" r:id="rId18"/>
    <p:sldId id="679" r:id="rId19"/>
    <p:sldId id="646" r:id="rId20"/>
    <p:sldId id="685" r:id="rId21"/>
    <p:sldId id="629" r:id="rId22"/>
    <p:sldId id="462" r:id="rId23"/>
  </p:sldIdLst>
  <p:sldSz cx="9906000" cy="6858000" type="A4"/>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338" userDrawn="1">
          <p15:clr>
            <a:srgbClr val="A4A3A4"/>
          </p15:clr>
        </p15:guide>
        <p15:guide id="2" pos="2076"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Mehrdad Feizi" initials="MF"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EC4"/>
    <a:srgbClr val="8441AD"/>
    <a:srgbClr val="C1504C"/>
    <a:srgbClr val="165AB6"/>
    <a:srgbClr val="1B8BCD"/>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7" autoAdjust="0"/>
    <p:restoredTop sz="90746" autoAdjust="0"/>
  </p:normalViewPr>
  <p:slideViewPr>
    <p:cSldViewPr snapToGrid="0">
      <p:cViewPr>
        <p:scale>
          <a:sx n="63" d="100"/>
          <a:sy n="63" d="100"/>
        </p:scale>
        <p:origin x="-2826" y="-1032"/>
      </p:cViewPr>
      <p:guideLst>
        <p:guide orient="horz" pos="2160"/>
        <p:guide pos="312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p:scale>
          <a:sx n="135" d="100"/>
          <a:sy n="135" d="100"/>
        </p:scale>
        <p:origin x="-708" y="-48"/>
      </p:cViewPr>
      <p:guideLst>
        <p:guide orient="horz" pos="3126"/>
        <p:guide orient="horz" pos="2928"/>
        <p:guide pos="2141"/>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bravo\Documents\GMAD%20Short%20Term%20Market%20Report\TEC%20Short%20Term%20Market%20Report.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K.bravo\Documents\GMAD%20-%20LNG%20Capacity\LNG%20Projects%20%20Capacity%20August%202017.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A.Sookhan\Desktop\Prices\Arbitrag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a.apokin\Desktop\Outlook\Macro-Outlook.xlsb"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a.apokin\Desktop\Outlook\Macro-Outlook.xlsb"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file:///\\gecfdrfs01\GECF\EEFD\Moghaddam\GECF\OUTLOOK\2017\Long-Term\Data%202017\Energy%20mix-%2024082017.xlsx" TargetMode="External"/><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2" Type="http://schemas.openxmlformats.org/officeDocument/2006/relationships/oleObject" Target="file:///\\gecfdrfs01\GECF\EEFD\Moghaddam\GECF\OUTLOOK\2017\Long-Term\Data%202017\Natural%20gas-%2001-10-2017.xlsx" TargetMode="External"/><Relationship Id="rId1" Type="http://schemas.openxmlformats.org/officeDocument/2006/relationships/themeOverride" Target="../theme/themeOverride2.xml"/></Relationships>
</file>

<file path=ppt/charts/_rels/chart16.xml.rels><?xml version="1.0" encoding="UTF-8" standalone="yes"?>
<Relationships xmlns="http://schemas.openxmlformats.org/package/2006/relationships"><Relationship Id="rId2" Type="http://schemas.openxmlformats.org/officeDocument/2006/relationships/oleObject" Target="file:///\\gecfdrfs01\GECF\EEFD\Moghaddam\GECF\OUTLOOK\2017\Long-Term\Data%202017\Natural%20gas-%2001-10-2017.xlsx" TargetMode="External"/><Relationship Id="rId1" Type="http://schemas.openxmlformats.org/officeDocument/2006/relationships/themeOverride" Target="../theme/themeOverride3.xml"/></Relationships>
</file>

<file path=ppt/charts/_rels/chart17.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_rels/chart18.xml.rels><?xml version="1.0" encoding="UTF-8" standalone="yes"?>
<Relationships xmlns="http://schemas.openxmlformats.org/package/2006/relationships"><Relationship Id="rId2" Type="http://schemas.openxmlformats.org/officeDocument/2006/relationships/oleObject" Target="file:///\\gecfdrfs01\GECF\EEFD\Moghaddam\GECF\OUTLOOK\2017\Long-Term\Data%202017\Electricity-%2008-10-2017.xlsx" TargetMode="External"/><Relationship Id="rId1" Type="http://schemas.openxmlformats.org/officeDocument/2006/relationships/themeOverride" Target="../theme/themeOverride5.xml"/></Relationships>
</file>

<file path=ppt/charts/_rels/chart19.xml.rels><?xml version="1.0" encoding="UTF-8" standalone="yes"?>
<Relationships xmlns="http://schemas.openxmlformats.org/package/2006/relationships"><Relationship Id="rId1" Type="http://schemas.openxmlformats.org/officeDocument/2006/relationships/oleObject" Target="file:///\\gecfdrfs01\GECF\GMAD\GMAD-HEAD-RA\Fuel%20Competitivenes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bravo\Documents\GMAD%20Short%20Term%20Market%20Report\TEC%20Short%20Term%20Market%20Report.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gecfdrfs01\GECF\GMAD\GMAD-HEAD-RA\Fuel%20Competitiveness.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gecfdrfs01\GECF\GMAD\GMAD-HEAD-RA\Fuel%20Competitiveness.xlsx" TargetMode="Externa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6.xml"/></Relationships>
</file>

<file path=ppt/charts/_rels/chart3.xml.rels><?xml version="1.0" encoding="UTF-8" standalone="yes"?>
<Relationships xmlns="http://schemas.openxmlformats.org/package/2006/relationships"><Relationship Id="rId1" Type="http://schemas.openxmlformats.org/officeDocument/2006/relationships/oleObject" Target="Untitled:Users:mac:Desktop:update%20MM:gecf%20n%20non%20gecf.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bravo\Documents\GMAD%20-%20ICIS%20LNG\2017\LNG%20Imports%20ICIS%20Mar%2020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Sookhan\AppData\Local\Microsoft\Windows\INetCache\Content.Outlook\KNMJPSJV\Global%20LNG%20Market%20Share%202012-2016.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bravo\Documents\GMAD%20-%20ICIS%20LNG\2017\LNG%20Imports%20ICIS%20Oct%202017.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K.bravo\Documents\GMAD%20-%20ICIS%20LNG\2017\LNG%20Imports%20ICIS%20Oct%202017.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K.bravo\Documents\GMAD%20-%20ICIS%20LNG\2017\LNG%20Imports%20ICIS%20Oct%20201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K.bravo\Documents\GMAD%20-TEC%20Meeting\TEC%20Meeting%202017\Paper%20September\LNG%20Projects%20%20And%20Capacity%20Australian%20and%20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fontAlgn="base">
              <a:spcBef>
                <a:spcPct val="0"/>
              </a:spcBef>
              <a:spcAft>
                <a:spcPct val="0"/>
              </a:spcAft>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b="1" i="1" u="none" strike="noStrike" kern="1200" spc="0" baseline="0" dirty="0">
                <a:solidFill>
                  <a:schemeClr val="tx2">
                    <a:lumMod val="50000"/>
                  </a:schemeClr>
                </a:solidFill>
                <a:latin typeface="Arial" pitchFamily="34" charset="0"/>
                <a:ea typeface="+mn-ea"/>
                <a:cs typeface="Arial" pitchFamily="34" charset="0"/>
              </a:rPr>
              <a:t>Natural Gas Consumption </a:t>
            </a:r>
            <a:r>
              <a:rPr lang="en-US" sz="1200" b="1" i="1" kern="1200" dirty="0">
                <a:solidFill>
                  <a:schemeClr val="tx2">
                    <a:lumMod val="50000"/>
                  </a:schemeClr>
                </a:solidFill>
                <a:latin typeface="Arial" pitchFamily="34" charset="0"/>
                <a:ea typeface="+mn-ea"/>
                <a:cs typeface="Arial" pitchFamily="34" charset="0"/>
              </a:rPr>
              <a:t>by Region (</a:t>
            </a:r>
            <a:r>
              <a:rPr lang="en-US" sz="1200" b="1" i="1" kern="1200" dirty="0" err="1">
                <a:solidFill>
                  <a:schemeClr val="tx2">
                    <a:lumMod val="50000"/>
                  </a:schemeClr>
                </a:solidFill>
                <a:latin typeface="Arial" pitchFamily="34" charset="0"/>
                <a:ea typeface="+mn-ea"/>
                <a:cs typeface="Arial" pitchFamily="34" charset="0"/>
              </a:rPr>
              <a:t>Bcm</a:t>
            </a:r>
            <a:r>
              <a:rPr lang="en-US" sz="1200" b="1" i="1" kern="1200" dirty="0">
                <a:solidFill>
                  <a:schemeClr val="tx2">
                    <a:lumMod val="50000"/>
                  </a:schemeClr>
                </a:solidFill>
                <a:latin typeface="Arial" pitchFamily="34" charset="0"/>
                <a:ea typeface="+mn-ea"/>
                <a:cs typeface="Arial" pitchFamily="34" charset="0"/>
              </a:rPr>
              <a:t>)</a:t>
            </a:r>
          </a:p>
        </c:rich>
      </c:tx>
      <c:layout/>
      <c:overlay val="0"/>
      <c:spPr>
        <a:noFill/>
        <a:ln>
          <a:noFill/>
        </a:ln>
        <a:effectLst/>
      </c:spPr>
    </c:title>
    <c:autoTitleDeleted val="0"/>
    <c:plotArea>
      <c:layout/>
      <c:areaChart>
        <c:grouping val="stacked"/>
        <c:varyColors val="0"/>
        <c:ser>
          <c:idx val="0"/>
          <c:order val="0"/>
          <c:tx>
            <c:strRef>
              <c:f>'Gas Consumption - Bcm (2)'!$A$4</c:f>
              <c:strCache>
                <c:ptCount val="1"/>
                <c:pt idx="0">
                  <c:v>North America</c:v>
                </c:pt>
              </c:strCache>
            </c:strRef>
          </c:tx>
          <c:spPr>
            <a:solidFill>
              <a:schemeClr val="accent1"/>
            </a:solidFill>
            <a:ln>
              <a:noFill/>
            </a:ln>
            <a:effectLst/>
          </c:spPr>
          <c:cat>
            <c:strRef>
              <c:f>'Gas Consumption - Bcm (2)'!$B$3:$N$3</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strCache>
            </c:strRef>
          </c:cat>
          <c:val>
            <c:numRef>
              <c:f>'Gas Consumption - Bcm (2)'!$B$4:$N$4</c:f>
              <c:numCache>
                <c:formatCode>[&gt;0.05]0.0;[=0]\-;\^</c:formatCode>
                <c:ptCount val="13"/>
                <c:pt idx="0">
                  <c:v>777.95146468589428</c:v>
                </c:pt>
                <c:pt idx="1">
                  <c:v>813.83378156807078</c:v>
                </c:pt>
                <c:pt idx="2">
                  <c:v>821.49271116372438</c:v>
                </c:pt>
                <c:pt idx="3">
                  <c:v>815.91734949560305</c:v>
                </c:pt>
                <c:pt idx="4">
                  <c:v>849.56793995394787</c:v>
                </c:pt>
                <c:pt idx="5">
                  <c:v>870.58431866573937</c:v>
                </c:pt>
                <c:pt idx="6">
                  <c:v>903.28944237203473</c:v>
                </c:pt>
                <c:pt idx="7">
                  <c:v>927.80182341972227</c:v>
                </c:pt>
                <c:pt idx="8">
                  <c:v>944.09589776171151</c:v>
                </c:pt>
                <c:pt idx="9">
                  <c:v>962.81216886583081</c:v>
                </c:pt>
                <c:pt idx="10">
                  <c:v>968.03022222547008</c:v>
                </c:pt>
                <c:pt idx="11" formatCode="_(* #,##0.00_);_(* \(#,##0.00\);_(* &quot;-&quot;??_);_(@_)">
                  <c:v>952.05772355875035</c:v>
                </c:pt>
                <c:pt idx="12" formatCode="_(* #,##0.00_);_(* \(#,##0.00\);_(* &quot;-&quot;??_);_(@_)">
                  <c:v>945.39331949383859</c:v>
                </c:pt>
              </c:numCache>
            </c:numRef>
          </c:val>
          <c:extLst xmlns:c16r2="http://schemas.microsoft.com/office/drawing/2015/06/chart">
            <c:ext xmlns:c16="http://schemas.microsoft.com/office/drawing/2014/chart" uri="{C3380CC4-5D6E-409C-BE32-E72D297353CC}">
              <c16:uniqueId val="{00000000-D8AE-4DA8-9C14-F9C0FFD0B91F}"/>
            </c:ext>
          </c:extLst>
        </c:ser>
        <c:ser>
          <c:idx val="1"/>
          <c:order val="1"/>
          <c:tx>
            <c:strRef>
              <c:f>'Gas Consumption - Bcm (2)'!$A$5</c:f>
              <c:strCache>
                <c:ptCount val="1"/>
                <c:pt idx="0">
                  <c:v>S. &amp; Cent. America</c:v>
                </c:pt>
              </c:strCache>
            </c:strRef>
          </c:tx>
          <c:spPr>
            <a:solidFill>
              <a:schemeClr val="accent2"/>
            </a:solidFill>
            <a:ln>
              <a:noFill/>
            </a:ln>
            <a:effectLst/>
          </c:spPr>
          <c:cat>
            <c:strRef>
              <c:f>'Gas Consumption - Bcm (2)'!$B$3:$N$3</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strCache>
            </c:strRef>
          </c:cat>
          <c:val>
            <c:numRef>
              <c:f>'Gas Consumption - Bcm (2)'!$B$5:$N$5</c:f>
              <c:numCache>
                <c:formatCode>[&gt;0.05]0.0;[=0]\-;\^</c:formatCode>
                <c:ptCount val="13"/>
                <c:pt idx="0">
                  <c:v>135.47284152735119</c:v>
                </c:pt>
                <c:pt idx="1">
                  <c:v>142.61929738661951</c:v>
                </c:pt>
                <c:pt idx="2">
                  <c:v>143.44772690139001</c:v>
                </c:pt>
                <c:pt idx="3">
                  <c:v>136.7064086506391</c:v>
                </c:pt>
                <c:pt idx="4">
                  <c:v>150.2465677437304</c:v>
                </c:pt>
                <c:pt idx="5">
                  <c:v>150.471831445699</c:v>
                </c:pt>
                <c:pt idx="6">
                  <c:v>159.58761449511519</c:v>
                </c:pt>
                <c:pt idx="7">
                  <c:v>165.17554733145539</c:v>
                </c:pt>
                <c:pt idx="8">
                  <c:v>168.8763250701688</c:v>
                </c:pt>
                <c:pt idx="9">
                  <c:v>175.83491329955629</c:v>
                </c:pt>
                <c:pt idx="10">
                  <c:v>171.91901090814261</c:v>
                </c:pt>
                <c:pt idx="11" formatCode="_(* #,##0.00_);_(* \(#,##0.00\);_(* &quot;-&quot;??_);_(@_)">
                  <c:v>173.29436299540779</c:v>
                </c:pt>
                <c:pt idx="12" formatCode="_(* #,##0.00_);_(* \(#,##0.00\);_(* &quot;-&quot;??_);_(@_)">
                  <c:v>175.027306625362</c:v>
                </c:pt>
              </c:numCache>
            </c:numRef>
          </c:val>
          <c:extLst xmlns:c16r2="http://schemas.microsoft.com/office/drawing/2015/06/chart">
            <c:ext xmlns:c16="http://schemas.microsoft.com/office/drawing/2014/chart" uri="{C3380CC4-5D6E-409C-BE32-E72D297353CC}">
              <c16:uniqueId val="{00000001-D8AE-4DA8-9C14-F9C0FFD0B91F}"/>
            </c:ext>
          </c:extLst>
        </c:ser>
        <c:ser>
          <c:idx val="2"/>
          <c:order val="2"/>
          <c:tx>
            <c:strRef>
              <c:f>'Gas Consumption - Bcm (2)'!$A$6</c:f>
              <c:strCache>
                <c:ptCount val="1"/>
                <c:pt idx="0">
                  <c:v>Europe &amp; Eurasia</c:v>
                </c:pt>
              </c:strCache>
            </c:strRef>
          </c:tx>
          <c:spPr>
            <a:solidFill>
              <a:schemeClr val="accent3"/>
            </a:solidFill>
            <a:ln>
              <a:noFill/>
            </a:ln>
            <a:effectLst/>
          </c:spPr>
          <c:cat>
            <c:strRef>
              <c:f>'Gas Consumption - Bcm (2)'!$B$3:$N$3</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strCache>
            </c:strRef>
          </c:cat>
          <c:val>
            <c:numRef>
              <c:f>'Gas Consumption - Bcm (2)'!$B$6:$N$6</c:f>
              <c:numCache>
                <c:formatCode>[&gt;0.05]0.0;[=0]\-;\^</c:formatCode>
                <c:ptCount val="13"/>
                <c:pt idx="0">
                  <c:v>1114.8045061083969</c:v>
                </c:pt>
                <c:pt idx="1">
                  <c:v>1123.807590378706</c:v>
                </c:pt>
                <c:pt idx="2">
                  <c:v>1132.1547745649671</c:v>
                </c:pt>
                <c:pt idx="3">
                  <c:v>1041.298264332218</c:v>
                </c:pt>
                <c:pt idx="4">
                  <c:v>1118.3763137586041</c:v>
                </c:pt>
                <c:pt idx="5">
                  <c:v>1092.82571378893</c:v>
                </c:pt>
                <c:pt idx="6">
                  <c:v>1074.0351315571129</c:v>
                </c:pt>
                <c:pt idx="7">
                  <c:v>1054.4279630767021</c:v>
                </c:pt>
                <c:pt idx="8">
                  <c:v>1005.579588550257</c:v>
                </c:pt>
                <c:pt idx="9">
                  <c:v>1010.225477131792</c:v>
                </c:pt>
                <c:pt idx="10">
                  <c:v>1029.938988145843</c:v>
                </c:pt>
                <c:pt idx="11" formatCode="_(* #,##0.00_);_(* \(#,##0.00\);_(* &quot;-&quot;??_);_(@_)">
                  <c:v>1065.9868527309479</c:v>
                </c:pt>
                <c:pt idx="12" formatCode="_(* #,##0.00_);_(* \(#,##0.00\);_(* &quot;-&quot;??_);_(@_)">
                  <c:v>1108.6263268401849</c:v>
                </c:pt>
              </c:numCache>
            </c:numRef>
          </c:val>
          <c:extLst xmlns:c16r2="http://schemas.microsoft.com/office/drawing/2015/06/chart">
            <c:ext xmlns:c16="http://schemas.microsoft.com/office/drawing/2014/chart" uri="{C3380CC4-5D6E-409C-BE32-E72D297353CC}">
              <c16:uniqueId val="{00000002-D8AE-4DA8-9C14-F9C0FFD0B91F}"/>
            </c:ext>
          </c:extLst>
        </c:ser>
        <c:ser>
          <c:idx val="3"/>
          <c:order val="3"/>
          <c:tx>
            <c:strRef>
              <c:f>'Gas Consumption - Bcm (2)'!$A$7</c:f>
              <c:strCache>
                <c:ptCount val="1"/>
                <c:pt idx="0">
                  <c:v>Middle East</c:v>
                </c:pt>
              </c:strCache>
            </c:strRef>
          </c:tx>
          <c:spPr>
            <a:solidFill>
              <a:schemeClr val="accent4"/>
            </a:solidFill>
            <a:ln>
              <a:noFill/>
            </a:ln>
            <a:effectLst/>
          </c:spPr>
          <c:cat>
            <c:strRef>
              <c:f>'Gas Consumption - Bcm (2)'!$B$3:$N$3</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strCache>
            </c:strRef>
          </c:cat>
          <c:val>
            <c:numRef>
              <c:f>'Gas Consumption - Bcm (2)'!$B$7:$N$7</c:f>
              <c:numCache>
                <c:formatCode>[&gt;0.05]0.0;[=0]\-;\^</c:formatCode>
                <c:ptCount val="13"/>
                <c:pt idx="0">
                  <c:v>296.30853881655167</c:v>
                </c:pt>
                <c:pt idx="1">
                  <c:v>321.72270637449992</c:v>
                </c:pt>
                <c:pt idx="2">
                  <c:v>347.26959848703581</c:v>
                </c:pt>
                <c:pt idx="3">
                  <c:v>359.12637823836701</c:v>
                </c:pt>
                <c:pt idx="4">
                  <c:v>396.52465806949971</c:v>
                </c:pt>
                <c:pt idx="5">
                  <c:v>403.36224688573128</c:v>
                </c:pt>
                <c:pt idx="6">
                  <c:v>415.04209228974531</c:v>
                </c:pt>
                <c:pt idx="7">
                  <c:v>440.31868161417412</c:v>
                </c:pt>
                <c:pt idx="8">
                  <c:v>460.7913715971643</c:v>
                </c:pt>
                <c:pt idx="9">
                  <c:v>493.64749558310598</c:v>
                </c:pt>
                <c:pt idx="10">
                  <c:v>512.33237442381778</c:v>
                </c:pt>
                <c:pt idx="11" formatCode="_(* #,##0.00_);_(* \(#,##0.00\);_(* &quot;-&quot;??_);_(@_)">
                  <c:v>531.80100465192288</c:v>
                </c:pt>
                <c:pt idx="12" formatCode="_(* #,##0.00_);_(* \(#,##0.00\);_(* &quot;-&quot;??_);_(@_)">
                  <c:v>550.41403981473968</c:v>
                </c:pt>
              </c:numCache>
            </c:numRef>
          </c:val>
          <c:extLst xmlns:c16r2="http://schemas.microsoft.com/office/drawing/2015/06/chart">
            <c:ext xmlns:c16="http://schemas.microsoft.com/office/drawing/2014/chart" uri="{C3380CC4-5D6E-409C-BE32-E72D297353CC}">
              <c16:uniqueId val="{00000003-D8AE-4DA8-9C14-F9C0FFD0B91F}"/>
            </c:ext>
          </c:extLst>
        </c:ser>
        <c:ser>
          <c:idx val="4"/>
          <c:order val="4"/>
          <c:tx>
            <c:strRef>
              <c:f>'Gas Consumption - Bcm (2)'!$A$8</c:f>
              <c:strCache>
                <c:ptCount val="1"/>
                <c:pt idx="0">
                  <c:v>Africa</c:v>
                </c:pt>
              </c:strCache>
            </c:strRef>
          </c:tx>
          <c:spPr>
            <a:solidFill>
              <a:schemeClr val="accent5"/>
            </a:solidFill>
            <a:ln>
              <a:noFill/>
            </a:ln>
            <a:effectLst/>
          </c:spPr>
          <c:cat>
            <c:strRef>
              <c:f>'Gas Consumption - Bcm (2)'!$B$3:$N$3</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strCache>
            </c:strRef>
          </c:cat>
          <c:val>
            <c:numRef>
              <c:f>'Gas Consumption - Bcm (2)'!$B$8:$N$8</c:f>
              <c:numCache>
                <c:formatCode>[&gt;0.05]0.0;[=0]\-;\^</c:formatCode>
                <c:ptCount val="13"/>
                <c:pt idx="0">
                  <c:v>89.592655145129342</c:v>
                </c:pt>
                <c:pt idx="1">
                  <c:v>96.674038503168504</c:v>
                </c:pt>
                <c:pt idx="2">
                  <c:v>100.70957009112711</c:v>
                </c:pt>
                <c:pt idx="3">
                  <c:v>99.52495141234445</c:v>
                </c:pt>
                <c:pt idx="4">
                  <c:v>106.4422598750121</c:v>
                </c:pt>
                <c:pt idx="5">
                  <c:v>113.2679523146727</c:v>
                </c:pt>
                <c:pt idx="6">
                  <c:v>120.64627953633671</c:v>
                </c:pt>
                <c:pt idx="7">
                  <c:v>123.1945744124972</c:v>
                </c:pt>
                <c:pt idx="8">
                  <c:v>127.032755739805</c:v>
                </c:pt>
                <c:pt idx="9">
                  <c:v>135.820537118771</c:v>
                </c:pt>
                <c:pt idx="10">
                  <c:v>138.159308307766</c:v>
                </c:pt>
                <c:pt idx="11" formatCode="_(* #,##0.00_);_(* \(#,##0.00\);_(* &quot;-&quot;??_);_(@_)">
                  <c:v>144.32763208024309</c:v>
                </c:pt>
                <c:pt idx="12" formatCode="_(* #,##0.00_);_(* \(#,##0.00\);_(* &quot;-&quot;??_);_(@_)">
                  <c:v>150.27495905461171</c:v>
                </c:pt>
              </c:numCache>
            </c:numRef>
          </c:val>
          <c:extLst xmlns:c16r2="http://schemas.microsoft.com/office/drawing/2015/06/chart">
            <c:ext xmlns:c16="http://schemas.microsoft.com/office/drawing/2014/chart" uri="{C3380CC4-5D6E-409C-BE32-E72D297353CC}">
              <c16:uniqueId val="{00000004-D8AE-4DA8-9C14-F9C0FFD0B91F}"/>
            </c:ext>
          </c:extLst>
        </c:ser>
        <c:ser>
          <c:idx val="5"/>
          <c:order val="5"/>
          <c:tx>
            <c:strRef>
              <c:f>'Gas Consumption - Bcm (2)'!$A$9</c:f>
              <c:strCache>
                <c:ptCount val="1"/>
                <c:pt idx="0">
                  <c:v>Asia Pacific</c:v>
                </c:pt>
              </c:strCache>
            </c:strRef>
          </c:tx>
          <c:spPr>
            <a:solidFill>
              <a:schemeClr val="accent6"/>
            </a:solidFill>
            <a:ln>
              <a:noFill/>
            </a:ln>
            <a:effectLst/>
          </c:spPr>
          <c:cat>
            <c:strRef>
              <c:f>'Gas Consumption - Bcm (2)'!$B$3:$N$3</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strCache>
            </c:strRef>
          </c:cat>
          <c:val>
            <c:numRef>
              <c:f>'Gas Consumption - Bcm (2)'!$B$9:$N$9</c:f>
              <c:numCache>
                <c:formatCode>[&gt;0.05]0.0;[=0]\-;\^</c:formatCode>
                <c:ptCount val="13"/>
                <c:pt idx="0">
                  <c:v>436.51751718545341</c:v>
                </c:pt>
                <c:pt idx="1">
                  <c:v>468.6766294931021</c:v>
                </c:pt>
                <c:pt idx="2">
                  <c:v>499.81682264271382</c:v>
                </c:pt>
                <c:pt idx="3">
                  <c:v>513.33809665760305</c:v>
                </c:pt>
                <c:pt idx="4">
                  <c:v>566.43111696444237</c:v>
                </c:pt>
                <c:pt idx="5">
                  <c:v>615.36125995135899</c:v>
                </c:pt>
                <c:pt idx="6">
                  <c:v>665.11604963997956</c:v>
                </c:pt>
                <c:pt idx="7">
                  <c:v>672.91828445313604</c:v>
                </c:pt>
                <c:pt idx="8">
                  <c:v>694.38745626664445</c:v>
                </c:pt>
                <c:pt idx="9">
                  <c:v>701.79715572671341</c:v>
                </c:pt>
                <c:pt idx="10">
                  <c:v>722.50094192181655</c:v>
                </c:pt>
                <c:pt idx="11" formatCode="_(* #,##0.00_);_(* \(#,##0.00\);_(* &quot;-&quot;??_);_(@_)">
                  <c:v>747.78847488908002</c:v>
                </c:pt>
                <c:pt idx="12" formatCode="_(* #,##0.00_);_(* \(#,##0.00\);_(* &quot;-&quot;??_);_(@_)">
                  <c:v>775.45664845997544</c:v>
                </c:pt>
              </c:numCache>
            </c:numRef>
          </c:val>
          <c:extLst xmlns:c16r2="http://schemas.microsoft.com/office/drawing/2015/06/chart">
            <c:ext xmlns:c16="http://schemas.microsoft.com/office/drawing/2014/chart" uri="{C3380CC4-5D6E-409C-BE32-E72D297353CC}">
              <c16:uniqueId val="{00000005-D8AE-4DA8-9C14-F9C0FFD0B91F}"/>
            </c:ext>
          </c:extLst>
        </c:ser>
        <c:dLbls>
          <c:showLegendKey val="0"/>
          <c:showVal val="0"/>
          <c:showCatName val="0"/>
          <c:showSerName val="0"/>
          <c:showPercent val="0"/>
          <c:showBubbleSize val="0"/>
        </c:dLbls>
        <c:axId val="134686592"/>
        <c:axId val="134688128"/>
      </c:areaChart>
      <c:catAx>
        <c:axId val="134686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688128"/>
        <c:crosses val="autoZero"/>
        <c:auto val="1"/>
        <c:lblAlgn val="ctr"/>
        <c:lblOffset val="100"/>
        <c:noMultiLvlLbl val="0"/>
      </c:catAx>
      <c:valAx>
        <c:axId val="13468812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Body)"/>
                <a:ea typeface="+mn-ea"/>
                <a:cs typeface="Arial" panose="020B0604020202020204" pitchFamily="34" charset="0"/>
              </a:defRPr>
            </a:pPr>
            <a:endParaRPr lang="en-US"/>
          </a:p>
        </c:txPr>
        <c:crossAx val="13468659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08556492310506E-2"/>
          <c:y val="4.8400329274681103E-2"/>
          <c:w val="0.72007787747482199"/>
          <c:h val="0.78372640267410998"/>
        </c:manualLayout>
      </c:layout>
      <c:areaChart>
        <c:grouping val="stacked"/>
        <c:varyColors val="0"/>
        <c:ser>
          <c:idx val="0"/>
          <c:order val="0"/>
          <c:tx>
            <c:strRef>
              <c:f>'Acumulada Capacity'!$A$28</c:f>
              <c:strCache>
                <c:ptCount val="1"/>
                <c:pt idx="0">
                  <c:v>Qatar</c:v>
                </c:pt>
              </c:strCache>
            </c:strRef>
          </c:tx>
          <c:spPr>
            <a:solidFill>
              <a:schemeClr val="accent3">
                <a:lumMod val="50000"/>
              </a:schemeClr>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Capacity'!$B$28:$S$28</c:f>
              <c:numCache>
                <c:formatCode>0.00</c:formatCode>
                <c:ptCount val="18"/>
                <c:pt idx="0">
                  <c:v>16.5</c:v>
                </c:pt>
                <c:pt idx="1">
                  <c:v>21.2</c:v>
                </c:pt>
                <c:pt idx="2">
                  <c:v>25.9</c:v>
                </c:pt>
                <c:pt idx="3">
                  <c:v>25.9</c:v>
                </c:pt>
                <c:pt idx="4">
                  <c:v>30.599999999999991</c:v>
                </c:pt>
                <c:pt idx="5">
                  <c:v>30.599999999999991</c:v>
                </c:pt>
                <c:pt idx="6">
                  <c:v>54</c:v>
                </c:pt>
                <c:pt idx="7">
                  <c:v>69.599999999999994</c:v>
                </c:pt>
                <c:pt idx="8">
                  <c:v>77.400000000000006</c:v>
                </c:pt>
                <c:pt idx="9">
                  <c:v>77.400000000000006</c:v>
                </c:pt>
                <c:pt idx="10">
                  <c:v>77.400000000000006</c:v>
                </c:pt>
                <c:pt idx="11">
                  <c:v>77.400000000000006</c:v>
                </c:pt>
                <c:pt idx="12">
                  <c:v>77.400000000000006</c:v>
                </c:pt>
                <c:pt idx="13">
                  <c:v>77.400000000000006</c:v>
                </c:pt>
                <c:pt idx="14">
                  <c:v>77.400000000000006</c:v>
                </c:pt>
                <c:pt idx="15">
                  <c:v>77.400000000000006</c:v>
                </c:pt>
                <c:pt idx="16">
                  <c:v>77.400000000000006</c:v>
                </c:pt>
                <c:pt idx="17">
                  <c:v>77.400000000000006</c:v>
                </c:pt>
              </c:numCache>
            </c:numRef>
          </c:val>
          <c:extLst xmlns:c16r2="http://schemas.microsoft.com/office/drawing/2015/06/chart">
            <c:ext xmlns:c16="http://schemas.microsoft.com/office/drawing/2014/chart" uri="{C3380CC4-5D6E-409C-BE32-E72D297353CC}">
              <c16:uniqueId val="{00000000-1C3F-4D5F-8B7D-8330915423A1}"/>
            </c:ext>
          </c:extLst>
        </c:ser>
        <c:ser>
          <c:idx val="1"/>
          <c:order val="1"/>
          <c:tx>
            <c:strRef>
              <c:f>'Acumulada Capacity'!$A$29</c:f>
              <c:strCache>
                <c:ptCount val="1"/>
                <c:pt idx="0">
                  <c:v>Algeria</c:v>
                </c:pt>
              </c:strCache>
            </c:strRef>
          </c:tx>
          <c:spPr>
            <a:solidFill>
              <a:schemeClr val="accent2"/>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Capacity'!$B$29:$S$29</c:f>
              <c:numCache>
                <c:formatCode>0.00</c:formatCode>
                <c:ptCount val="18"/>
                <c:pt idx="0">
                  <c:v>23.15</c:v>
                </c:pt>
                <c:pt idx="1">
                  <c:v>20.2</c:v>
                </c:pt>
                <c:pt idx="2">
                  <c:v>20.2</c:v>
                </c:pt>
                <c:pt idx="3">
                  <c:v>20.2</c:v>
                </c:pt>
                <c:pt idx="4">
                  <c:v>20.2</c:v>
                </c:pt>
                <c:pt idx="5">
                  <c:v>20.2</c:v>
                </c:pt>
                <c:pt idx="6">
                  <c:v>20.2</c:v>
                </c:pt>
                <c:pt idx="7">
                  <c:v>19.3</c:v>
                </c:pt>
                <c:pt idx="8">
                  <c:v>19.3</c:v>
                </c:pt>
                <c:pt idx="9">
                  <c:v>19.3</c:v>
                </c:pt>
                <c:pt idx="10">
                  <c:v>23.8</c:v>
                </c:pt>
                <c:pt idx="11">
                  <c:v>28.5</c:v>
                </c:pt>
                <c:pt idx="12">
                  <c:v>28.5</c:v>
                </c:pt>
                <c:pt idx="13">
                  <c:v>28.5</c:v>
                </c:pt>
                <c:pt idx="14">
                  <c:v>28.5</c:v>
                </c:pt>
                <c:pt idx="15">
                  <c:v>28.5</c:v>
                </c:pt>
                <c:pt idx="16">
                  <c:v>28.5</c:v>
                </c:pt>
                <c:pt idx="17">
                  <c:v>28.5</c:v>
                </c:pt>
              </c:numCache>
            </c:numRef>
          </c:val>
          <c:extLst xmlns:c16r2="http://schemas.microsoft.com/office/drawing/2015/06/chart">
            <c:ext xmlns:c16="http://schemas.microsoft.com/office/drawing/2014/chart" uri="{C3380CC4-5D6E-409C-BE32-E72D297353CC}">
              <c16:uniqueId val="{00000001-1C3F-4D5F-8B7D-8330915423A1}"/>
            </c:ext>
          </c:extLst>
        </c:ser>
        <c:ser>
          <c:idx val="2"/>
          <c:order val="2"/>
          <c:tx>
            <c:strRef>
              <c:f>'Acumulada Capacity'!$A$30</c:f>
              <c:strCache>
                <c:ptCount val="1"/>
                <c:pt idx="0">
                  <c:v>Russia</c:v>
                </c:pt>
              </c:strCache>
            </c:strRef>
          </c:tx>
          <c:spPr>
            <a:solidFill>
              <a:srgbClr val="002060"/>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Capacity'!$B$30:$S$30</c:f>
              <c:numCache>
                <c:formatCode>0.00</c:formatCode>
                <c:ptCount val="18"/>
                <c:pt idx="1">
                  <c:v>0</c:v>
                </c:pt>
                <c:pt idx="2">
                  <c:v>0</c:v>
                </c:pt>
                <c:pt idx="3">
                  <c:v>0</c:v>
                </c:pt>
                <c:pt idx="4">
                  <c:v>0</c:v>
                </c:pt>
                <c:pt idx="5">
                  <c:v>0</c:v>
                </c:pt>
                <c:pt idx="6">
                  <c:v>9.6</c:v>
                </c:pt>
                <c:pt idx="7">
                  <c:v>9.6</c:v>
                </c:pt>
                <c:pt idx="8">
                  <c:v>9.6</c:v>
                </c:pt>
                <c:pt idx="9">
                  <c:v>9.6</c:v>
                </c:pt>
                <c:pt idx="10">
                  <c:v>9.6</c:v>
                </c:pt>
                <c:pt idx="11">
                  <c:v>9.6</c:v>
                </c:pt>
                <c:pt idx="12">
                  <c:v>9.6</c:v>
                </c:pt>
                <c:pt idx="13">
                  <c:v>9.6</c:v>
                </c:pt>
                <c:pt idx="14">
                  <c:v>15.1</c:v>
                </c:pt>
                <c:pt idx="15">
                  <c:v>20.6</c:v>
                </c:pt>
                <c:pt idx="16">
                  <c:v>26.1</c:v>
                </c:pt>
                <c:pt idx="17">
                  <c:v>26.1</c:v>
                </c:pt>
              </c:numCache>
            </c:numRef>
          </c:val>
          <c:extLst xmlns:c16r2="http://schemas.microsoft.com/office/drawing/2015/06/chart">
            <c:ext xmlns:c16="http://schemas.microsoft.com/office/drawing/2014/chart" uri="{C3380CC4-5D6E-409C-BE32-E72D297353CC}">
              <c16:uniqueId val="{00000002-1C3F-4D5F-8B7D-8330915423A1}"/>
            </c:ext>
          </c:extLst>
        </c:ser>
        <c:ser>
          <c:idx val="3"/>
          <c:order val="3"/>
          <c:tx>
            <c:strRef>
              <c:f>'Acumulada Capacity'!$A$31</c:f>
              <c:strCache>
                <c:ptCount val="1"/>
                <c:pt idx="0">
                  <c:v>Nigeria</c:v>
                </c:pt>
              </c:strCache>
            </c:strRef>
          </c:tx>
          <c:spPr>
            <a:solidFill>
              <a:schemeClr val="accent4"/>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Capacity'!$B$31:$S$31</c:f>
              <c:numCache>
                <c:formatCode>0.00</c:formatCode>
                <c:ptCount val="18"/>
                <c:pt idx="0">
                  <c:v>9.9000000000000021</c:v>
                </c:pt>
                <c:pt idx="1">
                  <c:v>9.9000000000000021</c:v>
                </c:pt>
                <c:pt idx="2">
                  <c:v>13.9</c:v>
                </c:pt>
                <c:pt idx="3">
                  <c:v>17.899999999999999</c:v>
                </c:pt>
                <c:pt idx="4">
                  <c:v>22</c:v>
                </c:pt>
                <c:pt idx="5">
                  <c:v>22</c:v>
                </c:pt>
                <c:pt idx="6">
                  <c:v>22</c:v>
                </c:pt>
                <c:pt idx="7">
                  <c:v>22</c:v>
                </c:pt>
                <c:pt idx="8">
                  <c:v>22</c:v>
                </c:pt>
                <c:pt idx="9">
                  <c:v>22</c:v>
                </c:pt>
                <c:pt idx="10">
                  <c:v>22</c:v>
                </c:pt>
                <c:pt idx="11">
                  <c:v>22</c:v>
                </c:pt>
                <c:pt idx="12">
                  <c:v>22</c:v>
                </c:pt>
                <c:pt idx="13">
                  <c:v>22</c:v>
                </c:pt>
                <c:pt idx="14">
                  <c:v>22</c:v>
                </c:pt>
                <c:pt idx="15">
                  <c:v>22</c:v>
                </c:pt>
                <c:pt idx="16">
                  <c:v>22</c:v>
                </c:pt>
                <c:pt idx="17">
                  <c:v>22</c:v>
                </c:pt>
              </c:numCache>
            </c:numRef>
          </c:val>
          <c:extLst xmlns:c16r2="http://schemas.microsoft.com/office/drawing/2015/06/chart">
            <c:ext xmlns:c16="http://schemas.microsoft.com/office/drawing/2014/chart" uri="{C3380CC4-5D6E-409C-BE32-E72D297353CC}">
              <c16:uniqueId val="{00000003-1C3F-4D5F-8B7D-8330915423A1}"/>
            </c:ext>
          </c:extLst>
        </c:ser>
        <c:ser>
          <c:idx val="4"/>
          <c:order val="4"/>
          <c:tx>
            <c:strRef>
              <c:f>'Acumulada Capacity'!$A$32</c:f>
              <c:strCache>
                <c:ptCount val="1"/>
                <c:pt idx="0">
                  <c:v>Trinidad &amp;Tobago</c:v>
                </c:pt>
              </c:strCache>
            </c:strRef>
          </c:tx>
          <c:spPr>
            <a:solidFill>
              <a:schemeClr val="accent5"/>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Capacity'!$B$32:$S$32</c:f>
              <c:numCache>
                <c:formatCode>0.00</c:formatCode>
                <c:ptCount val="18"/>
                <c:pt idx="0">
                  <c:v>9.6</c:v>
                </c:pt>
                <c:pt idx="1">
                  <c:v>9.6</c:v>
                </c:pt>
                <c:pt idx="2">
                  <c:v>9.6</c:v>
                </c:pt>
                <c:pt idx="3">
                  <c:v>14.8</c:v>
                </c:pt>
                <c:pt idx="4">
                  <c:v>14.8</c:v>
                </c:pt>
                <c:pt idx="5">
                  <c:v>14.8</c:v>
                </c:pt>
                <c:pt idx="6">
                  <c:v>14.8</c:v>
                </c:pt>
                <c:pt idx="7">
                  <c:v>14.8</c:v>
                </c:pt>
                <c:pt idx="8">
                  <c:v>14.8</c:v>
                </c:pt>
                <c:pt idx="9">
                  <c:v>14.8</c:v>
                </c:pt>
                <c:pt idx="10">
                  <c:v>14.8</c:v>
                </c:pt>
                <c:pt idx="11">
                  <c:v>14.8</c:v>
                </c:pt>
                <c:pt idx="12">
                  <c:v>14.8</c:v>
                </c:pt>
                <c:pt idx="13">
                  <c:v>14.8</c:v>
                </c:pt>
                <c:pt idx="14">
                  <c:v>14.8</c:v>
                </c:pt>
                <c:pt idx="15">
                  <c:v>14.8</c:v>
                </c:pt>
                <c:pt idx="16">
                  <c:v>14.8</c:v>
                </c:pt>
                <c:pt idx="17">
                  <c:v>14.8</c:v>
                </c:pt>
              </c:numCache>
            </c:numRef>
          </c:val>
          <c:extLst xmlns:c16r2="http://schemas.microsoft.com/office/drawing/2015/06/chart">
            <c:ext xmlns:c16="http://schemas.microsoft.com/office/drawing/2014/chart" uri="{C3380CC4-5D6E-409C-BE32-E72D297353CC}">
              <c16:uniqueId val="{00000004-1C3F-4D5F-8B7D-8330915423A1}"/>
            </c:ext>
          </c:extLst>
        </c:ser>
        <c:ser>
          <c:idx val="5"/>
          <c:order val="5"/>
          <c:tx>
            <c:strRef>
              <c:f>'Acumulada Capacity'!$A$33</c:f>
              <c:strCache>
                <c:ptCount val="1"/>
                <c:pt idx="0">
                  <c:v>Egypt</c:v>
                </c:pt>
              </c:strCache>
            </c:strRef>
          </c:tx>
          <c:spPr>
            <a:solidFill>
              <a:schemeClr val="accent6"/>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Capacity'!$B$33:$S$33</c:f>
              <c:numCache>
                <c:formatCode>0.00</c:formatCode>
                <c:ptCount val="18"/>
                <c:pt idx="1">
                  <c:v>0</c:v>
                </c:pt>
                <c:pt idx="2">
                  <c:v>12.2</c:v>
                </c:pt>
                <c:pt idx="3">
                  <c:v>12.2</c:v>
                </c:pt>
                <c:pt idx="4">
                  <c:v>12.2</c:v>
                </c:pt>
                <c:pt idx="5">
                  <c:v>12.2</c:v>
                </c:pt>
                <c:pt idx="6">
                  <c:v>12.2</c:v>
                </c:pt>
                <c:pt idx="7">
                  <c:v>12.2</c:v>
                </c:pt>
                <c:pt idx="8">
                  <c:v>12.2</c:v>
                </c:pt>
                <c:pt idx="9">
                  <c:v>12.2</c:v>
                </c:pt>
                <c:pt idx="10">
                  <c:v>7.1999999999999966</c:v>
                </c:pt>
                <c:pt idx="11">
                  <c:v>7.1999999999999966</c:v>
                </c:pt>
                <c:pt idx="12">
                  <c:v>7.1999999999999966</c:v>
                </c:pt>
                <c:pt idx="13">
                  <c:v>7.1999999999999966</c:v>
                </c:pt>
                <c:pt idx="14">
                  <c:v>7.1999999999999966</c:v>
                </c:pt>
                <c:pt idx="15">
                  <c:v>7.1999999999999966</c:v>
                </c:pt>
                <c:pt idx="16">
                  <c:v>7.1999999999999966</c:v>
                </c:pt>
                <c:pt idx="17">
                  <c:v>7.1999999999999966</c:v>
                </c:pt>
              </c:numCache>
            </c:numRef>
          </c:val>
          <c:extLst xmlns:c16r2="http://schemas.microsoft.com/office/drawing/2015/06/chart">
            <c:ext xmlns:c16="http://schemas.microsoft.com/office/drawing/2014/chart" uri="{C3380CC4-5D6E-409C-BE32-E72D297353CC}">
              <c16:uniqueId val="{00000005-1C3F-4D5F-8B7D-8330915423A1}"/>
            </c:ext>
          </c:extLst>
        </c:ser>
        <c:ser>
          <c:idx val="6"/>
          <c:order val="6"/>
          <c:tx>
            <c:strRef>
              <c:f>'Acumulada Capacity'!$A$34</c:f>
              <c:strCache>
                <c:ptCount val="1"/>
                <c:pt idx="0">
                  <c:v>U.A.E.</c:v>
                </c:pt>
              </c:strCache>
            </c:strRef>
          </c:tx>
          <c:spPr>
            <a:solidFill>
              <a:schemeClr val="accent1">
                <a:lumMod val="60000"/>
              </a:schemeClr>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Capacity'!$B$34:$S$34</c:f>
              <c:numCache>
                <c:formatCode>0.00</c:formatCode>
                <c:ptCount val="18"/>
                <c:pt idx="0">
                  <c:v>5.8</c:v>
                </c:pt>
                <c:pt idx="1">
                  <c:v>5.8</c:v>
                </c:pt>
                <c:pt idx="2">
                  <c:v>5.8</c:v>
                </c:pt>
                <c:pt idx="3">
                  <c:v>5.8</c:v>
                </c:pt>
                <c:pt idx="4">
                  <c:v>5.8</c:v>
                </c:pt>
                <c:pt idx="5">
                  <c:v>5.8</c:v>
                </c:pt>
                <c:pt idx="6">
                  <c:v>5.8</c:v>
                </c:pt>
                <c:pt idx="7">
                  <c:v>5.8</c:v>
                </c:pt>
                <c:pt idx="8">
                  <c:v>5.8</c:v>
                </c:pt>
                <c:pt idx="9">
                  <c:v>5.8</c:v>
                </c:pt>
                <c:pt idx="10">
                  <c:v>5.8</c:v>
                </c:pt>
                <c:pt idx="11">
                  <c:v>5.8</c:v>
                </c:pt>
                <c:pt idx="12">
                  <c:v>5.8</c:v>
                </c:pt>
                <c:pt idx="13">
                  <c:v>5.8</c:v>
                </c:pt>
                <c:pt idx="14">
                  <c:v>5.8</c:v>
                </c:pt>
                <c:pt idx="15">
                  <c:v>5.8</c:v>
                </c:pt>
                <c:pt idx="16">
                  <c:v>5.8</c:v>
                </c:pt>
                <c:pt idx="17">
                  <c:v>5.8</c:v>
                </c:pt>
              </c:numCache>
            </c:numRef>
          </c:val>
          <c:extLst xmlns:c16r2="http://schemas.microsoft.com/office/drawing/2015/06/chart">
            <c:ext xmlns:c16="http://schemas.microsoft.com/office/drawing/2014/chart" uri="{C3380CC4-5D6E-409C-BE32-E72D297353CC}">
              <c16:uniqueId val="{00000006-1C3F-4D5F-8B7D-8330915423A1}"/>
            </c:ext>
          </c:extLst>
        </c:ser>
        <c:ser>
          <c:idx val="7"/>
          <c:order val="7"/>
          <c:tx>
            <c:strRef>
              <c:f>'Acumulada Capacity'!$A$35</c:f>
              <c:strCache>
                <c:ptCount val="1"/>
                <c:pt idx="0">
                  <c:v>Equatorial Guinea</c:v>
                </c:pt>
              </c:strCache>
            </c:strRef>
          </c:tx>
          <c:spPr>
            <a:solidFill>
              <a:schemeClr val="accent2">
                <a:lumMod val="60000"/>
              </a:schemeClr>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Capacity'!$B$35:$S$35</c:f>
              <c:numCache>
                <c:formatCode>0.00</c:formatCode>
                <c:ptCount val="18"/>
                <c:pt idx="1">
                  <c:v>0</c:v>
                </c:pt>
                <c:pt idx="2">
                  <c:v>0</c:v>
                </c:pt>
                <c:pt idx="3">
                  <c:v>0</c:v>
                </c:pt>
                <c:pt idx="4">
                  <c:v>3.7</c:v>
                </c:pt>
                <c:pt idx="5">
                  <c:v>3.7</c:v>
                </c:pt>
                <c:pt idx="6">
                  <c:v>3.7</c:v>
                </c:pt>
                <c:pt idx="7">
                  <c:v>3.7</c:v>
                </c:pt>
                <c:pt idx="8">
                  <c:v>3.7</c:v>
                </c:pt>
                <c:pt idx="9">
                  <c:v>3.7</c:v>
                </c:pt>
                <c:pt idx="10">
                  <c:v>3.7</c:v>
                </c:pt>
                <c:pt idx="11">
                  <c:v>3.7</c:v>
                </c:pt>
                <c:pt idx="12">
                  <c:v>3.7</c:v>
                </c:pt>
                <c:pt idx="13">
                  <c:v>3.7</c:v>
                </c:pt>
                <c:pt idx="14">
                  <c:v>3.7</c:v>
                </c:pt>
                <c:pt idx="15">
                  <c:v>3.7</c:v>
                </c:pt>
                <c:pt idx="16">
                  <c:v>3.7</c:v>
                </c:pt>
                <c:pt idx="17">
                  <c:v>3.7</c:v>
                </c:pt>
              </c:numCache>
            </c:numRef>
          </c:val>
          <c:extLst xmlns:c16r2="http://schemas.microsoft.com/office/drawing/2015/06/chart">
            <c:ext xmlns:c16="http://schemas.microsoft.com/office/drawing/2014/chart" uri="{C3380CC4-5D6E-409C-BE32-E72D297353CC}">
              <c16:uniqueId val="{00000007-1C3F-4D5F-8B7D-8330915423A1}"/>
            </c:ext>
          </c:extLst>
        </c:ser>
        <c:ser>
          <c:idx val="8"/>
          <c:order val="8"/>
          <c:tx>
            <c:strRef>
              <c:f>'Acumulada Capacity'!$A$36</c:f>
              <c:strCache>
                <c:ptCount val="1"/>
                <c:pt idx="0">
                  <c:v>Libya (stoped)</c:v>
                </c:pt>
              </c:strCache>
            </c:strRef>
          </c:tx>
          <c:spPr>
            <a:solidFill>
              <a:schemeClr val="accent3">
                <a:lumMod val="60000"/>
              </a:schemeClr>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Capacity'!$B$36:$S$36</c:f>
              <c:numCache>
                <c:formatCode>0.00</c:formatCode>
                <c:ptCount val="18"/>
                <c:pt idx="0">
                  <c:v>3.2</c:v>
                </c:pt>
                <c:pt idx="1">
                  <c:v>3.2</c:v>
                </c:pt>
                <c:pt idx="2">
                  <c:v>3.2</c:v>
                </c:pt>
                <c:pt idx="3">
                  <c:v>3.2</c:v>
                </c:pt>
                <c:pt idx="4">
                  <c:v>3.2</c:v>
                </c:pt>
                <c:pt idx="5">
                  <c:v>3.2</c:v>
                </c:pt>
                <c:pt idx="6">
                  <c:v>3.2</c:v>
                </c:pt>
                <c:pt idx="7">
                  <c:v>3.2</c:v>
                </c:pt>
                <c:pt idx="8">
                  <c:v>0</c:v>
                </c:pt>
                <c:pt idx="9">
                  <c:v>0</c:v>
                </c:pt>
                <c:pt idx="10">
                  <c:v>0</c:v>
                </c:pt>
                <c:pt idx="11">
                  <c:v>0</c:v>
                </c:pt>
                <c:pt idx="12">
                  <c:v>0</c:v>
                </c:pt>
                <c:pt idx="13">
                  <c:v>0</c:v>
                </c:pt>
                <c:pt idx="14">
                  <c:v>0</c:v>
                </c:pt>
                <c:pt idx="15">
                  <c:v>0</c:v>
                </c:pt>
                <c:pt idx="16">
                  <c:v>0</c:v>
                </c:pt>
                <c:pt idx="17">
                  <c:v>0</c:v>
                </c:pt>
              </c:numCache>
            </c:numRef>
          </c:val>
          <c:extLst xmlns:c16r2="http://schemas.microsoft.com/office/drawing/2015/06/chart">
            <c:ext xmlns:c16="http://schemas.microsoft.com/office/drawing/2014/chart" uri="{C3380CC4-5D6E-409C-BE32-E72D297353CC}">
              <c16:uniqueId val="{00000008-1C3F-4D5F-8B7D-8330915423A1}"/>
            </c:ext>
          </c:extLst>
        </c:ser>
        <c:ser>
          <c:idx val="9"/>
          <c:order val="9"/>
          <c:tx>
            <c:strRef>
              <c:f>'Acumulada Capacity'!$A$37</c:f>
              <c:strCache>
                <c:ptCount val="1"/>
                <c:pt idx="0">
                  <c:v>Oman</c:v>
                </c:pt>
              </c:strCache>
            </c:strRef>
          </c:tx>
          <c:spPr>
            <a:solidFill>
              <a:schemeClr val="accent4">
                <a:lumMod val="60000"/>
              </a:schemeClr>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Capacity'!$B$37:$S$37</c:f>
              <c:numCache>
                <c:formatCode>0.00</c:formatCode>
                <c:ptCount val="18"/>
                <c:pt idx="0">
                  <c:v>7.2</c:v>
                </c:pt>
                <c:pt idx="1">
                  <c:v>7.2</c:v>
                </c:pt>
                <c:pt idx="2">
                  <c:v>7.2</c:v>
                </c:pt>
                <c:pt idx="3">
                  <c:v>10.9</c:v>
                </c:pt>
                <c:pt idx="4">
                  <c:v>10.9</c:v>
                </c:pt>
                <c:pt idx="5">
                  <c:v>10.9</c:v>
                </c:pt>
                <c:pt idx="6">
                  <c:v>10.9</c:v>
                </c:pt>
                <c:pt idx="7">
                  <c:v>10.9</c:v>
                </c:pt>
                <c:pt idx="8">
                  <c:v>10.9</c:v>
                </c:pt>
                <c:pt idx="9">
                  <c:v>10.9</c:v>
                </c:pt>
                <c:pt idx="10">
                  <c:v>10.9</c:v>
                </c:pt>
                <c:pt idx="11">
                  <c:v>10.9</c:v>
                </c:pt>
                <c:pt idx="12">
                  <c:v>10.9</c:v>
                </c:pt>
                <c:pt idx="13">
                  <c:v>10.9</c:v>
                </c:pt>
                <c:pt idx="14">
                  <c:v>10.9</c:v>
                </c:pt>
                <c:pt idx="15">
                  <c:v>10.9</c:v>
                </c:pt>
                <c:pt idx="16">
                  <c:v>10.9</c:v>
                </c:pt>
                <c:pt idx="17">
                  <c:v>10.9</c:v>
                </c:pt>
              </c:numCache>
            </c:numRef>
          </c:val>
          <c:extLst xmlns:c16r2="http://schemas.microsoft.com/office/drawing/2015/06/chart">
            <c:ext xmlns:c16="http://schemas.microsoft.com/office/drawing/2014/chart" uri="{C3380CC4-5D6E-409C-BE32-E72D297353CC}">
              <c16:uniqueId val="{00000009-1C3F-4D5F-8B7D-8330915423A1}"/>
            </c:ext>
          </c:extLst>
        </c:ser>
        <c:ser>
          <c:idx val="10"/>
          <c:order val="10"/>
          <c:tx>
            <c:strRef>
              <c:f>'Acumulada Capacity'!$A$38</c:f>
              <c:strCache>
                <c:ptCount val="1"/>
                <c:pt idx="0">
                  <c:v>Peru</c:v>
                </c:pt>
              </c:strCache>
            </c:strRef>
          </c:tx>
          <c:spPr>
            <a:solidFill>
              <a:schemeClr val="accent5">
                <a:lumMod val="60000"/>
              </a:schemeClr>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Capacity'!$B$38:$S$38</c:f>
              <c:numCache>
                <c:formatCode>0.00</c:formatCode>
                <c:ptCount val="18"/>
                <c:pt idx="1">
                  <c:v>0</c:v>
                </c:pt>
                <c:pt idx="2">
                  <c:v>0</c:v>
                </c:pt>
                <c:pt idx="3">
                  <c:v>0</c:v>
                </c:pt>
                <c:pt idx="4">
                  <c:v>0</c:v>
                </c:pt>
                <c:pt idx="5">
                  <c:v>0</c:v>
                </c:pt>
                <c:pt idx="6">
                  <c:v>0</c:v>
                </c:pt>
                <c:pt idx="7">
                  <c:v>4.4000000000000004</c:v>
                </c:pt>
                <c:pt idx="8">
                  <c:v>4.4000000000000004</c:v>
                </c:pt>
                <c:pt idx="9">
                  <c:v>4.4000000000000004</c:v>
                </c:pt>
                <c:pt idx="10">
                  <c:v>4.4000000000000004</c:v>
                </c:pt>
                <c:pt idx="11">
                  <c:v>4.4000000000000004</c:v>
                </c:pt>
                <c:pt idx="12">
                  <c:v>4.4000000000000004</c:v>
                </c:pt>
                <c:pt idx="13">
                  <c:v>4.4000000000000004</c:v>
                </c:pt>
                <c:pt idx="14">
                  <c:v>4.4000000000000004</c:v>
                </c:pt>
                <c:pt idx="15">
                  <c:v>4.4000000000000004</c:v>
                </c:pt>
                <c:pt idx="16">
                  <c:v>4.4000000000000004</c:v>
                </c:pt>
                <c:pt idx="17">
                  <c:v>4.4000000000000004</c:v>
                </c:pt>
              </c:numCache>
            </c:numRef>
          </c:val>
          <c:extLst xmlns:c16r2="http://schemas.microsoft.com/office/drawing/2015/06/chart">
            <c:ext xmlns:c16="http://schemas.microsoft.com/office/drawing/2014/chart" uri="{C3380CC4-5D6E-409C-BE32-E72D297353CC}">
              <c16:uniqueId val="{0000000A-1C3F-4D5F-8B7D-8330915423A1}"/>
            </c:ext>
          </c:extLst>
        </c:ser>
        <c:ser>
          <c:idx val="11"/>
          <c:order val="11"/>
          <c:tx>
            <c:strRef>
              <c:f>'Acumulada Capacity'!$A$39</c:f>
              <c:strCache>
                <c:ptCount val="1"/>
                <c:pt idx="0">
                  <c:v>Norway</c:v>
                </c:pt>
              </c:strCache>
            </c:strRef>
          </c:tx>
          <c:spPr>
            <a:solidFill>
              <a:schemeClr val="accent6">
                <a:lumMod val="60000"/>
              </a:schemeClr>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Capacity'!$B$39:$S$39</c:f>
              <c:numCache>
                <c:formatCode>0.00</c:formatCode>
                <c:ptCount val="18"/>
                <c:pt idx="1">
                  <c:v>0</c:v>
                </c:pt>
                <c:pt idx="2">
                  <c:v>0</c:v>
                </c:pt>
                <c:pt idx="3">
                  <c:v>0</c:v>
                </c:pt>
                <c:pt idx="4">
                  <c:v>4.0999999999999996</c:v>
                </c:pt>
                <c:pt idx="5">
                  <c:v>4.0999999999999996</c:v>
                </c:pt>
                <c:pt idx="6">
                  <c:v>4.0999999999999996</c:v>
                </c:pt>
                <c:pt idx="7">
                  <c:v>4.3999999999999986</c:v>
                </c:pt>
                <c:pt idx="8">
                  <c:v>4.3999999999999986</c:v>
                </c:pt>
                <c:pt idx="9">
                  <c:v>4.3999999999999986</c:v>
                </c:pt>
                <c:pt idx="10">
                  <c:v>4.3999999999999986</c:v>
                </c:pt>
                <c:pt idx="11">
                  <c:v>4.3999999999999986</c:v>
                </c:pt>
                <c:pt idx="12">
                  <c:v>4.3999999999999986</c:v>
                </c:pt>
                <c:pt idx="13">
                  <c:v>4.3999999999999986</c:v>
                </c:pt>
                <c:pt idx="14">
                  <c:v>4.3999999999999986</c:v>
                </c:pt>
                <c:pt idx="15">
                  <c:v>4.3999999999999986</c:v>
                </c:pt>
                <c:pt idx="16">
                  <c:v>4.3999999999999986</c:v>
                </c:pt>
                <c:pt idx="17">
                  <c:v>4.3999999999999986</c:v>
                </c:pt>
              </c:numCache>
            </c:numRef>
          </c:val>
          <c:extLst xmlns:c16r2="http://schemas.microsoft.com/office/drawing/2015/06/chart">
            <c:ext xmlns:c16="http://schemas.microsoft.com/office/drawing/2014/chart" uri="{C3380CC4-5D6E-409C-BE32-E72D297353CC}">
              <c16:uniqueId val="{0000000B-1C3F-4D5F-8B7D-8330915423A1}"/>
            </c:ext>
          </c:extLst>
        </c:ser>
        <c:ser>
          <c:idx val="12"/>
          <c:order val="12"/>
          <c:tx>
            <c:strRef>
              <c:f>'Acumulada Capacity'!$A$40</c:f>
              <c:strCache>
                <c:ptCount val="1"/>
                <c:pt idx="0">
                  <c:v>Australia</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Capacity'!$B$40:$S$40</c:f>
              <c:numCache>
                <c:formatCode>0.00</c:formatCode>
                <c:ptCount val="18"/>
                <c:pt idx="0">
                  <c:v>7.5</c:v>
                </c:pt>
                <c:pt idx="1">
                  <c:v>11.9</c:v>
                </c:pt>
                <c:pt idx="2">
                  <c:v>11.9</c:v>
                </c:pt>
                <c:pt idx="3">
                  <c:v>15.6</c:v>
                </c:pt>
                <c:pt idx="4">
                  <c:v>15.6</c:v>
                </c:pt>
                <c:pt idx="5">
                  <c:v>20</c:v>
                </c:pt>
                <c:pt idx="6">
                  <c:v>20</c:v>
                </c:pt>
                <c:pt idx="7">
                  <c:v>20</c:v>
                </c:pt>
                <c:pt idx="8">
                  <c:v>20</c:v>
                </c:pt>
                <c:pt idx="9">
                  <c:v>24.3</c:v>
                </c:pt>
                <c:pt idx="10">
                  <c:v>24.3</c:v>
                </c:pt>
                <c:pt idx="11">
                  <c:v>28.55</c:v>
                </c:pt>
                <c:pt idx="12">
                  <c:v>36.700000000000003</c:v>
                </c:pt>
                <c:pt idx="13">
                  <c:v>60</c:v>
                </c:pt>
                <c:pt idx="14">
                  <c:v>69.650000000000006</c:v>
                </c:pt>
                <c:pt idx="15">
                  <c:v>86.600000000000009</c:v>
                </c:pt>
                <c:pt idx="16">
                  <c:v>86.600000000000009</c:v>
                </c:pt>
                <c:pt idx="17">
                  <c:v>86.600000000000009</c:v>
                </c:pt>
              </c:numCache>
            </c:numRef>
          </c:val>
          <c:extLst xmlns:c16r2="http://schemas.microsoft.com/office/drawing/2015/06/chart">
            <c:ext xmlns:c16="http://schemas.microsoft.com/office/drawing/2014/chart" uri="{C3380CC4-5D6E-409C-BE32-E72D297353CC}">
              <c16:uniqueId val="{0000000C-1C3F-4D5F-8B7D-8330915423A1}"/>
            </c:ext>
          </c:extLst>
        </c:ser>
        <c:ser>
          <c:idx val="13"/>
          <c:order val="13"/>
          <c:tx>
            <c:strRef>
              <c:f>'Acumulada Capacity'!$A$41</c:f>
              <c:strCache>
                <c:ptCount val="1"/>
                <c:pt idx="0">
                  <c:v>U.S.</c:v>
                </c:pt>
              </c:strCache>
            </c:strRef>
          </c:tx>
          <c: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Capacity'!$B$41:$S$41</c:f>
              <c:numCache>
                <c:formatCode>0.00</c:formatCode>
                <c:ptCount val="18"/>
                <c:pt idx="0">
                  <c:v>1.5</c:v>
                </c:pt>
                <c:pt idx="1">
                  <c:v>1.5</c:v>
                </c:pt>
                <c:pt idx="2">
                  <c:v>1.5</c:v>
                </c:pt>
                <c:pt idx="3">
                  <c:v>1.5</c:v>
                </c:pt>
                <c:pt idx="4">
                  <c:v>1.5</c:v>
                </c:pt>
                <c:pt idx="5">
                  <c:v>1.5</c:v>
                </c:pt>
                <c:pt idx="6">
                  <c:v>1.5</c:v>
                </c:pt>
                <c:pt idx="7">
                  <c:v>1.5</c:v>
                </c:pt>
                <c:pt idx="8">
                  <c:v>1.5</c:v>
                </c:pt>
                <c:pt idx="9">
                  <c:v>1.5</c:v>
                </c:pt>
                <c:pt idx="10">
                  <c:v>1.5</c:v>
                </c:pt>
                <c:pt idx="11">
                  <c:v>1.5</c:v>
                </c:pt>
                <c:pt idx="12">
                  <c:v>1.5</c:v>
                </c:pt>
                <c:pt idx="13">
                  <c:v>10.5</c:v>
                </c:pt>
                <c:pt idx="14">
                  <c:v>24.75</c:v>
                </c:pt>
                <c:pt idx="15">
                  <c:v>46.666666666666607</c:v>
                </c:pt>
                <c:pt idx="16">
                  <c:v>70.550000000000011</c:v>
                </c:pt>
                <c:pt idx="17">
                  <c:v>70.550000000000011</c:v>
                </c:pt>
              </c:numCache>
            </c:numRef>
          </c:val>
          <c:extLst xmlns:c16r2="http://schemas.microsoft.com/office/drawing/2015/06/chart">
            <c:ext xmlns:c16="http://schemas.microsoft.com/office/drawing/2014/chart" uri="{C3380CC4-5D6E-409C-BE32-E72D297353CC}">
              <c16:uniqueId val="{0000000D-1C3F-4D5F-8B7D-8330915423A1}"/>
            </c:ext>
          </c:extLst>
        </c:ser>
        <c:ser>
          <c:idx val="14"/>
          <c:order val="14"/>
          <c:tx>
            <c:strRef>
              <c:f>'Acumulada Capacity'!$A$42</c:f>
              <c:strCache>
                <c:ptCount val="1"/>
                <c:pt idx="0">
                  <c:v>Indonesia</c:v>
                </c:pt>
              </c:strCache>
            </c:strRef>
          </c:tx>
          <c:spPr>
            <a:solidFill>
              <a:schemeClr val="accent3">
                <a:lumMod val="80000"/>
                <a:lumOff val="20000"/>
              </a:schemeClr>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Capacity'!$B$42:$S$42</c:f>
              <c:numCache>
                <c:formatCode>0.00</c:formatCode>
                <c:ptCount val="18"/>
                <c:pt idx="0">
                  <c:v>28.7</c:v>
                </c:pt>
                <c:pt idx="1">
                  <c:v>28.7</c:v>
                </c:pt>
                <c:pt idx="2">
                  <c:v>28.7</c:v>
                </c:pt>
                <c:pt idx="3">
                  <c:v>28.7</c:v>
                </c:pt>
                <c:pt idx="4">
                  <c:v>28.7</c:v>
                </c:pt>
                <c:pt idx="5">
                  <c:v>28.7</c:v>
                </c:pt>
                <c:pt idx="6">
                  <c:v>36.299999999999997</c:v>
                </c:pt>
                <c:pt idx="7">
                  <c:v>36.299999999999997</c:v>
                </c:pt>
                <c:pt idx="8">
                  <c:v>36.299999999999997</c:v>
                </c:pt>
                <c:pt idx="9">
                  <c:v>36.299999999999997</c:v>
                </c:pt>
                <c:pt idx="10">
                  <c:v>36.299999999999997</c:v>
                </c:pt>
                <c:pt idx="11">
                  <c:v>36.299999999999997</c:v>
                </c:pt>
                <c:pt idx="12">
                  <c:v>38.299999999999997</c:v>
                </c:pt>
                <c:pt idx="13">
                  <c:v>38.299999999999997</c:v>
                </c:pt>
                <c:pt idx="14">
                  <c:v>38.299999999999997</c:v>
                </c:pt>
                <c:pt idx="15">
                  <c:v>38.299999999999997</c:v>
                </c:pt>
                <c:pt idx="16">
                  <c:v>38.299999999999997</c:v>
                </c:pt>
                <c:pt idx="17">
                  <c:v>42.100000000000009</c:v>
                </c:pt>
              </c:numCache>
            </c:numRef>
          </c:val>
          <c:extLst xmlns:c16r2="http://schemas.microsoft.com/office/drawing/2015/06/chart">
            <c:ext xmlns:c16="http://schemas.microsoft.com/office/drawing/2014/chart" uri="{C3380CC4-5D6E-409C-BE32-E72D297353CC}">
              <c16:uniqueId val="{0000000E-1C3F-4D5F-8B7D-8330915423A1}"/>
            </c:ext>
          </c:extLst>
        </c:ser>
        <c:ser>
          <c:idx val="15"/>
          <c:order val="15"/>
          <c:tx>
            <c:strRef>
              <c:f>'Acumulada Capacity'!$A$43</c:f>
              <c:strCache>
                <c:ptCount val="1"/>
                <c:pt idx="0">
                  <c:v>Malaysia</c:v>
                </c:pt>
              </c:strCache>
            </c:strRef>
          </c:tx>
          <c:spPr>
            <a:solidFill>
              <a:srgbClr val="00CC66"/>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Capacity'!$B$43:$S$43</c:f>
              <c:numCache>
                <c:formatCode>0.00</c:formatCode>
                <c:ptCount val="18"/>
                <c:pt idx="0">
                  <c:v>24.2</c:v>
                </c:pt>
                <c:pt idx="1">
                  <c:v>24.2</c:v>
                </c:pt>
                <c:pt idx="2">
                  <c:v>24.2</c:v>
                </c:pt>
                <c:pt idx="3">
                  <c:v>24.2</c:v>
                </c:pt>
                <c:pt idx="4">
                  <c:v>24.2</c:v>
                </c:pt>
                <c:pt idx="5">
                  <c:v>24.2</c:v>
                </c:pt>
                <c:pt idx="6">
                  <c:v>24.2</c:v>
                </c:pt>
                <c:pt idx="7">
                  <c:v>24.2</c:v>
                </c:pt>
                <c:pt idx="8">
                  <c:v>24.2</c:v>
                </c:pt>
                <c:pt idx="9">
                  <c:v>24.2</c:v>
                </c:pt>
                <c:pt idx="10">
                  <c:v>24.2</c:v>
                </c:pt>
                <c:pt idx="11">
                  <c:v>24.2</c:v>
                </c:pt>
                <c:pt idx="12">
                  <c:v>24.2</c:v>
                </c:pt>
                <c:pt idx="13">
                  <c:v>29</c:v>
                </c:pt>
                <c:pt idx="14">
                  <c:v>29</c:v>
                </c:pt>
                <c:pt idx="15">
                  <c:v>29</c:v>
                </c:pt>
                <c:pt idx="16">
                  <c:v>29</c:v>
                </c:pt>
                <c:pt idx="17">
                  <c:v>30.5</c:v>
                </c:pt>
              </c:numCache>
            </c:numRef>
          </c:val>
          <c:extLst xmlns:c16r2="http://schemas.microsoft.com/office/drawing/2015/06/chart">
            <c:ext xmlns:c16="http://schemas.microsoft.com/office/drawing/2014/chart" uri="{C3380CC4-5D6E-409C-BE32-E72D297353CC}">
              <c16:uniqueId val="{0000000F-1C3F-4D5F-8B7D-8330915423A1}"/>
            </c:ext>
          </c:extLst>
        </c:ser>
        <c:ser>
          <c:idx val="16"/>
          <c:order val="16"/>
          <c:tx>
            <c:strRef>
              <c:f>'Acumulada Capacity'!$A$44</c:f>
              <c:strCache>
                <c:ptCount val="1"/>
                <c:pt idx="0">
                  <c:v>Bunei</c:v>
                </c:pt>
              </c:strCache>
            </c:strRef>
          </c:tx>
          <c:spPr>
            <a:solidFill>
              <a:schemeClr val="accent5">
                <a:lumMod val="80000"/>
                <a:lumOff val="20000"/>
              </a:schemeClr>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Capacity'!$B$44:$S$44</c:f>
              <c:numCache>
                <c:formatCode>0.00</c:formatCode>
                <c:ptCount val="18"/>
                <c:pt idx="0">
                  <c:v>7.2</c:v>
                </c:pt>
                <c:pt idx="1">
                  <c:v>7.2</c:v>
                </c:pt>
                <c:pt idx="2">
                  <c:v>7.2</c:v>
                </c:pt>
                <c:pt idx="3">
                  <c:v>7.2</c:v>
                </c:pt>
                <c:pt idx="4">
                  <c:v>7.2</c:v>
                </c:pt>
                <c:pt idx="5">
                  <c:v>7.2</c:v>
                </c:pt>
                <c:pt idx="6">
                  <c:v>7.2</c:v>
                </c:pt>
                <c:pt idx="7">
                  <c:v>7.2</c:v>
                </c:pt>
                <c:pt idx="8">
                  <c:v>7.2</c:v>
                </c:pt>
                <c:pt idx="9">
                  <c:v>7.2</c:v>
                </c:pt>
                <c:pt idx="10">
                  <c:v>7.2</c:v>
                </c:pt>
                <c:pt idx="11">
                  <c:v>7.2</c:v>
                </c:pt>
                <c:pt idx="12">
                  <c:v>7.2</c:v>
                </c:pt>
                <c:pt idx="13">
                  <c:v>7.2</c:v>
                </c:pt>
                <c:pt idx="14">
                  <c:v>7.2</c:v>
                </c:pt>
                <c:pt idx="15">
                  <c:v>7.2</c:v>
                </c:pt>
                <c:pt idx="16">
                  <c:v>7.2</c:v>
                </c:pt>
                <c:pt idx="17">
                  <c:v>7.2</c:v>
                </c:pt>
              </c:numCache>
            </c:numRef>
          </c:val>
          <c:extLst xmlns:c16r2="http://schemas.microsoft.com/office/drawing/2015/06/chart">
            <c:ext xmlns:c16="http://schemas.microsoft.com/office/drawing/2014/chart" uri="{C3380CC4-5D6E-409C-BE32-E72D297353CC}">
              <c16:uniqueId val="{00000010-1C3F-4D5F-8B7D-8330915423A1}"/>
            </c:ext>
          </c:extLst>
        </c:ser>
        <c:ser>
          <c:idx val="17"/>
          <c:order val="17"/>
          <c:tx>
            <c:strRef>
              <c:f>'Acumulada Capacity'!$A$45</c:f>
              <c:strCache>
                <c:ptCount val="1"/>
                <c:pt idx="0">
                  <c:v>PNG</c:v>
                </c:pt>
              </c:strCache>
            </c:strRef>
          </c:tx>
          <c:spPr>
            <a:solidFill>
              <a:schemeClr val="accent6">
                <a:lumMod val="80000"/>
                <a:lumOff val="20000"/>
              </a:schemeClr>
            </a:solidFill>
            <a:ln>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Capacity'!$B$45:$S$45</c:f>
              <c:numCache>
                <c:formatCode>0.00</c:formatCode>
                <c:ptCount val="18"/>
                <c:pt idx="1">
                  <c:v>0</c:v>
                </c:pt>
                <c:pt idx="2">
                  <c:v>0</c:v>
                </c:pt>
                <c:pt idx="3">
                  <c:v>0</c:v>
                </c:pt>
                <c:pt idx="4">
                  <c:v>0</c:v>
                </c:pt>
                <c:pt idx="5">
                  <c:v>0</c:v>
                </c:pt>
                <c:pt idx="6">
                  <c:v>0</c:v>
                </c:pt>
                <c:pt idx="7">
                  <c:v>0</c:v>
                </c:pt>
                <c:pt idx="8">
                  <c:v>0</c:v>
                </c:pt>
                <c:pt idx="9">
                  <c:v>0</c:v>
                </c:pt>
                <c:pt idx="10">
                  <c:v>0</c:v>
                </c:pt>
                <c:pt idx="11">
                  <c:v>6.9</c:v>
                </c:pt>
                <c:pt idx="12">
                  <c:v>6.9</c:v>
                </c:pt>
                <c:pt idx="13">
                  <c:v>6.9</c:v>
                </c:pt>
                <c:pt idx="14">
                  <c:v>6.9</c:v>
                </c:pt>
                <c:pt idx="15">
                  <c:v>6.9</c:v>
                </c:pt>
                <c:pt idx="16">
                  <c:v>6.9</c:v>
                </c:pt>
                <c:pt idx="17">
                  <c:v>6.9</c:v>
                </c:pt>
              </c:numCache>
            </c:numRef>
          </c:val>
          <c:extLst xmlns:c16r2="http://schemas.microsoft.com/office/drawing/2015/06/chart">
            <c:ext xmlns:c16="http://schemas.microsoft.com/office/drawing/2014/chart" uri="{C3380CC4-5D6E-409C-BE32-E72D297353CC}">
              <c16:uniqueId val="{00000011-1C3F-4D5F-8B7D-8330915423A1}"/>
            </c:ext>
          </c:extLst>
        </c:ser>
        <c:ser>
          <c:idx val="18"/>
          <c:order val="18"/>
          <c:tx>
            <c:strRef>
              <c:f>'Acumulada Capacity'!$A$46</c:f>
              <c:strCache>
                <c:ptCount val="1"/>
                <c:pt idx="0">
                  <c:v>Yemen</c:v>
                </c:pt>
              </c:strCache>
            </c:strRef>
          </c:tx>
          <c:spPr>
            <a:solidFill>
              <a:schemeClr val="accent1">
                <a:lumMod val="80000"/>
              </a:schemeClr>
            </a:solidFill>
            <a:ln w="25400">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Capacity'!$B$46:$S$46</c:f>
              <c:numCache>
                <c:formatCode>0.00</c:formatCode>
                <c:ptCount val="18"/>
                <c:pt idx="1">
                  <c:v>0</c:v>
                </c:pt>
                <c:pt idx="2">
                  <c:v>0</c:v>
                </c:pt>
                <c:pt idx="3">
                  <c:v>0</c:v>
                </c:pt>
                <c:pt idx="4">
                  <c:v>0</c:v>
                </c:pt>
                <c:pt idx="5">
                  <c:v>0</c:v>
                </c:pt>
                <c:pt idx="6">
                  <c:v>6.7</c:v>
                </c:pt>
                <c:pt idx="7">
                  <c:v>6.7</c:v>
                </c:pt>
                <c:pt idx="8">
                  <c:v>6.7</c:v>
                </c:pt>
                <c:pt idx="9">
                  <c:v>6.7</c:v>
                </c:pt>
                <c:pt idx="10">
                  <c:v>6.7</c:v>
                </c:pt>
                <c:pt idx="11">
                  <c:v>6.7</c:v>
                </c:pt>
                <c:pt idx="12">
                  <c:v>6.7</c:v>
                </c:pt>
                <c:pt idx="13">
                  <c:v>6.7</c:v>
                </c:pt>
                <c:pt idx="14">
                  <c:v>6.7</c:v>
                </c:pt>
                <c:pt idx="15">
                  <c:v>6.7</c:v>
                </c:pt>
                <c:pt idx="16">
                  <c:v>6.7</c:v>
                </c:pt>
                <c:pt idx="17">
                  <c:v>6.7</c:v>
                </c:pt>
              </c:numCache>
            </c:numRef>
          </c:val>
          <c:extLst xmlns:c16r2="http://schemas.microsoft.com/office/drawing/2015/06/chart">
            <c:ext xmlns:c16="http://schemas.microsoft.com/office/drawing/2014/chart" uri="{C3380CC4-5D6E-409C-BE32-E72D297353CC}">
              <c16:uniqueId val="{00000012-1C3F-4D5F-8B7D-8330915423A1}"/>
            </c:ext>
          </c:extLst>
        </c:ser>
        <c:ser>
          <c:idx val="19"/>
          <c:order val="19"/>
          <c:tx>
            <c:strRef>
              <c:f>'Acumulada Capacity'!$A$47</c:f>
              <c:strCache>
                <c:ptCount val="1"/>
                <c:pt idx="0">
                  <c:v>Angola</c:v>
                </c:pt>
              </c:strCache>
            </c:strRef>
          </c:tx>
          <c:spPr>
            <a:solidFill>
              <a:schemeClr val="accent2">
                <a:lumMod val="80000"/>
              </a:schemeClr>
            </a:solidFill>
            <a:ln w="25400">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Capacity'!$B$47:$S$47</c:f>
              <c:numCache>
                <c:formatCode>0.00</c:formatCode>
                <c:ptCount val="18"/>
                <c:pt idx="1">
                  <c:v>0</c:v>
                </c:pt>
                <c:pt idx="2">
                  <c:v>0</c:v>
                </c:pt>
                <c:pt idx="3">
                  <c:v>0</c:v>
                </c:pt>
                <c:pt idx="4">
                  <c:v>0</c:v>
                </c:pt>
                <c:pt idx="5">
                  <c:v>0</c:v>
                </c:pt>
                <c:pt idx="6">
                  <c:v>0</c:v>
                </c:pt>
                <c:pt idx="7">
                  <c:v>0</c:v>
                </c:pt>
                <c:pt idx="8">
                  <c:v>0</c:v>
                </c:pt>
                <c:pt idx="9">
                  <c:v>0</c:v>
                </c:pt>
                <c:pt idx="10">
                  <c:v>5.2</c:v>
                </c:pt>
                <c:pt idx="11">
                  <c:v>5.2</c:v>
                </c:pt>
                <c:pt idx="12">
                  <c:v>5.2</c:v>
                </c:pt>
                <c:pt idx="13">
                  <c:v>5.2</c:v>
                </c:pt>
                <c:pt idx="14">
                  <c:v>5.2</c:v>
                </c:pt>
                <c:pt idx="15">
                  <c:v>5.2</c:v>
                </c:pt>
                <c:pt idx="16">
                  <c:v>5.2</c:v>
                </c:pt>
                <c:pt idx="17">
                  <c:v>5.2</c:v>
                </c:pt>
              </c:numCache>
            </c:numRef>
          </c:val>
          <c:extLst xmlns:c16r2="http://schemas.microsoft.com/office/drawing/2015/06/chart">
            <c:ext xmlns:c16="http://schemas.microsoft.com/office/drawing/2014/chart" uri="{C3380CC4-5D6E-409C-BE32-E72D297353CC}">
              <c16:uniqueId val="{00000013-1C3F-4D5F-8B7D-8330915423A1}"/>
            </c:ext>
          </c:extLst>
        </c:ser>
        <c:ser>
          <c:idx val="20"/>
          <c:order val="20"/>
          <c:tx>
            <c:strRef>
              <c:f>'Acumulada Capacity'!$A$48</c:f>
              <c:strCache>
                <c:ptCount val="1"/>
                <c:pt idx="0">
                  <c:v>Cameroon</c:v>
                </c:pt>
              </c:strCache>
            </c:strRef>
          </c:tx>
          <c:spPr>
            <a:solidFill>
              <a:srgbClr val="FFC000"/>
            </a:solidFill>
            <a:ln w="25400">
              <a:noFill/>
            </a:ln>
            <a:effectLst/>
          </c:spPr>
          <c:cat>
            <c:strRef>
              <c:f>'Acumulada Capacity'!$B$27:$S$27</c:f>
              <c:strCache>
                <c:ptCount val="18"/>
                <c:pt idx="0">
                  <c:v>1964-2003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'Acumulada Capacity'!$B$48:$S$48</c:f>
              <c:numCache>
                <c:formatCode>0.00</c:formatCode>
                <c:ptCount val="18"/>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2.4</c:v>
                </c:pt>
                <c:pt idx="16">
                  <c:v>2.4</c:v>
                </c:pt>
                <c:pt idx="17">
                  <c:v>2.4</c:v>
                </c:pt>
              </c:numCache>
            </c:numRef>
          </c:val>
          <c:extLst xmlns:c16r2="http://schemas.microsoft.com/office/drawing/2015/06/chart">
            <c:ext xmlns:c16="http://schemas.microsoft.com/office/drawing/2014/chart" uri="{C3380CC4-5D6E-409C-BE32-E72D297353CC}">
              <c16:uniqueId val="{00000014-1C3F-4D5F-8B7D-8330915423A1}"/>
            </c:ext>
          </c:extLst>
        </c:ser>
        <c:dLbls>
          <c:showLegendKey val="0"/>
          <c:showVal val="0"/>
          <c:showCatName val="0"/>
          <c:showSerName val="0"/>
          <c:showPercent val="0"/>
          <c:showBubbleSize val="0"/>
        </c:dLbls>
        <c:axId val="137712768"/>
        <c:axId val="137714304"/>
      </c:areaChart>
      <c:catAx>
        <c:axId val="137712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714304"/>
        <c:crosses val="autoZero"/>
        <c:auto val="1"/>
        <c:lblAlgn val="ctr"/>
        <c:lblOffset val="100"/>
        <c:noMultiLvlLbl val="0"/>
      </c:catAx>
      <c:valAx>
        <c:axId val="13771430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712768"/>
        <c:crosses val="autoZero"/>
        <c:crossBetween val="midCat"/>
      </c:valAx>
      <c:spPr>
        <a:noFill/>
        <a:ln>
          <a:noFill/>
        </a:ln>
        <a:effectLst/>
      </c:spPr>
    </c:plotArea>
    <c:legend>
      <c:legendPos val="r"/>
      <c:layout>
        <c:manualLayout>
          <c:xMode val="edge"/>
          <c:yMode val="edge"/>
          <c:x val="0.81914659132363399"/>
          <c:y val="6.09352177010086E-3"/>
          <c:w val="0.16544453980058299"/>
          <c:h val="0.99390647822989897"/>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sz="7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159361610504459E-2"/>
          <c:y val="8.6656525888809344E-2"/>
          <c:w val="0.92637552294964043"/>
          <c:h val="0.67499805759448173"/>
        </c:manualLayout>
      </c:layout>
      <c:lineChart>
        <c:grouping val="standard"/>
        <c:varyColors val="0"/>
        <c:ser>
          <c:idx val="3"/>
          <c:order val="0"/>
          <c:tx>
            <c:strRef>
              <c:f>arbitrage!$C$1</c:f>
              <c:strCache>
                <c:ptCount val="1"/>
                <c:pt idx="0">
                  <c:v> HH</c:v>
                </c:pt>
              </c:strCache>
            </c:strRef>
          </c:tx>
          <c:spPr>
            <a:ln w="28575" cmpd="sng">
              <a:solidFill>
                <a:srgbClr val="00B050"/>
              </a:solidFill>
              <a:prstDash val="solid"/>
            </a:ln>
          </c:spPr>
          <c:marker>
            <c:symbol val="none"/>
          </c:marker>
          <c:cat>
            <c:numRef>
              <c:f>arbitrage!$B$47:$B$72</c:f>
              <c:numCache>
                <c:formatCode>dd\-mmm\-yy</c:formatCode>
                <c:ptCount val="26"/>
                <c:pt idx="0">
                  <c:v>42674</c:v>
                </c:pt>
                <c:pt idx="1">
                  <c:v>42689</c:v>
                </c:pt>
                <c:pt idx="2">
                  <c:v>42704</c:v>
                </c:pt>
                <c:pt idx="3">
                  <c:v>42719</c:v>
                </c:pt>
                <c:pt idx="4">
                  <c:v>42735</c:v>
                </c:pt>
                <c:pt idx="5">
                  <c:v>42750</c:v>
                </c:pt>
                <c:pt idx="6">
                  <c:v>42766</c:v>
                </c:pt>
                <c:pt idx="7">
                  <c:v>42781</c:v>
                </c:pt>
                <c:pt idx="8">
                  <c:v>42794</c:v>
                </c:pt>
                <c:pt idx="9">
                  <c:v>42809</c:v>
                </c:pt>
                <c:pt idx="10">
                  <c:v>42825</c:v>
                </c:pt>
                <c:pt idx="11">
                  <c:v>42840</c:v>
                </c:pt>
                <c:pt idx="12">
                  <c:v>42855</c:v>
                </c:pt>
                <c:pt idx="13">
                  <c:v>42870</c:v>
                </c:pt>
                <c:pt idx="14">
                  <c:v>42886</c:v>
                </c:pt>
                <c:pt idx="15">
                  <c:v>42901</c:v>
                </c:pt>
                <c:pt idx="16">
                  <c:v>42916</c:v>
                </c:pt>
                <c:pt idx="17">
                  <c:v>42931</c:v>
                </c:pt>
                <c:pt idx="18">
                  <c:v>42947</c:v>
                </c:pt>
                <c:pt idx="19">
                  <c:v>42962</c:v>
                </c:pt>
                <c:pt idx="20">
                  <c:v>42976</c:v>
                </c:pt>
                <c:pt idx="21">
                  <c:v>42993</c:v>
                </c:pt>
                <c:pt idx="22">
                  <c:v>43008</c:v>
                </c:pt>
                <c:pt idx="23">
                  <c:v>43024</c:v>
                </c:pt>
                <c:pt idx="24">
                  <c:v>43039</c:v>
                </c:pt>
                <c:pt idx="25">
                  <c:v>43054</c:v>
                </c:pt>
              </c:numCache>
            </c:numRef>
          </c:cat>
          <c:val>
            <c:numRef>
              <c:f>arbitrage!$C$47:$C$72</c:f>
              <c:numCache>
                <c:formatCode>0.00</c:formatCode>
                <c:ptCount val="26"/>
                <c:pt idx="0">
                  <c:v>2.8450000000000002</c:v>
                </c:pt>
                <c:pt idx="1">
                  <c:v>2.4870000000000001</c:v>
                </c:pt>
                <c:pt idx="2">
                  <c:v>3.3170000000000002</c:v>
                </c:pt>
                <c:pt idx="3">
                  <c:v>3.56</c:v>
                </c:pt>
                <c:pt idx="4">
                  <c:v>3.74</c:v>
                </c:pt>
                <c:pt idx="5">
                  <c:v>3.32</c:v>
                </c:pt>
                <c:pt idx="6">
                  <c:v>3</c:v>
                </c:pt>
                <c:pt idx="7">
                  <c:v>2.9449999999999998</c:v>
                </c:pt>
                <c:pt idx="8">
                  <c:v>2.5350000000000001</c:v>
                </c:pt>
                <c:pt idx="9">
                  <c:v>3.0209999999999999</c:v>
                </c:pt>
                <c:pt idx="10">
                  <c:v>3.1320000000000001</c:v>
                </c:pt>
                <c:pt idx="11">
                  <c:v>3.085</c:v>
                </c:pt>
                <c:pt idx="12">
                  <c:v>3.2029999999999998</c:v>
                </c:pt>
                <c:pt idx="13">
                  <c:v>3.274</c:v>
                </c:pt>
                <c:pt idx="14">
                  <c:v>3.0510000000000002</c:v>
                </c:pt>
                <c:pt idx="15">
                  <c:v>2.9430000000000001</c:v>
                </c:pt>
                <c:pt idx="16">
                  <c:v>2.9820000000000002</c:v>
                </c:pt>
                <c:pt idx="17">
                  <c:v>2.9409999999999998</c:v>
                </c:pt>
                <c:pt idx="18">
                  <c:v>2.8650000000000002</c:v>
                </c:pt>
                <c:pt idx="19">
                  <c:v>2.9620000000000002</c:v>
                </c:pt>
                <c:pt idx="20">
                  <c:v>2.9159999999999999</c:v>
                </c:pt>
                <c:pt idx="21">
                  <c:v>2.99</c:v>
                </c:pt>
                <c:pt idx="22">
                  <c:v>2.94</c:v>
                </c:pt>
                <c:pt idx="23">
                  <c:v>2.93</c:v>
                </c:pt>
                <c:pt idx="24">
                  <c:v>2.84</c:v>
                </c:pt>
                <c:pt idx="25">
                  <c:v>3.16</c:v>
                </c:pt>
              </c:numCache>
            </c:numRef>
          </c:val>
          <c:smooth val="0"/>
          <c:extLst xmlns:c16r2="http://schemas.microsoft.com/office/drawing/2015/06/chart">
            <c:ext xmlns:c16="http://schemas.microsoft.com/office/drawing/2014/chart" uri="{C3380CC4-5D6E-409C-BE32-E72D297353CC}">
              <c16:uniqueId val="{00000000-926A-409A-B189-479A755DF6F3}"/>
            </c:ext>
          </c:extLst>
        </c:ser>
        <c:ser>
          <c:idx val="0"/>
          <c:order val="1"/>
          <c:tx>
            <c:strRef>
              <c:f>arbitrage!$D$1</c:f>
              <c:strCache>
                <c:ptCount val="1"/>
                <c:pt idx="0">
                  <c:v>NEA</c:v>
                </c:pt>
              </c:strCache>
            </c:strRef>
          </c:tx>
          <c:spPr>
            <a:ln w="31750">
              <a:solidFill>
                <a:srgbClr val="00B0F0"/>
              </a:solidFill>
            </a:ln>
          </c:spPr>
          <c:marker>
            <c:symbol val="none"/>
          </c:marker>
          <c:cat>
            <c:numRef>
              <c:f>arbitrage!$B$47:$B$72</c:f>
              <c:numCache>
                <c:formatCode>dd\-mmm\-yy</c:formatCode>
                <c:ptCount val="26"/>
                <c:pt idx="0">
                  <c:v>42674</c:v>
                </c:pt>
                <c:pt idx="1">
                  <c:v>42689</c:v>
                </c:pt>
                <c:pt idx="2">
                  <c:v>42704</c:v>
                </c:pt>
                <c:pt idx="3">
                  <c:v>42719</c:v>
                </c:pt>
                <c:pt idx="4">
                  <c:v>42735</c:v>
                </c:pt>
                <c:pt idx="5">
                  <c:v>42750</c:v>
                </c:pt>
                <c:pt idx="6">
                  <c:v>42766</c:v>
                </c:pt>
                <c:pt idx="7">
                  <c:v>42781</c:v>
                </c:pt>
                <c:pt idx="8">
                  <c:v>42794</c:v>
                </c:pt>
                <c:pt idx="9">
                  <c:v>42809</c:v>
                </c:pt>
                <c:pt idx="10">
                  <c:v>42825</c:v>
                </c:pt>
                <c:pt idx="11">
                  <c:v>42840</c:v>
                </c:pt>
                <c:pt idx="12">
                  <c:v>42855</c:v>
                </c:pt>
                <c:pt idx="13">
                  <c:v>42870</c:v>
                </c:pt>
                <c:pt idx="14">
                  <c:v>42886</c:v>
                </c:pt>
                <c:pt idx="15">
                  <c:v>42901</c:v>
                </c:pt>
                <c:pt idx="16">
                  <c:v>42916</c:v>
                </c:pt>
                <c:pt idx="17">
                  <c:v>42931</c:v>
                </c:pt>
                <c:pt idx="18">
                  <c:v>42947</c:v>
                </c:pt>
                <c:pt idx="19">
                  <c:v>42962</c:v>
                </c:pt>
                <c:pt idx="20">
                  <c:v>42976</c:v>
                </c:pt>
                <c:pt idx="21">
                  <c:v>42993</c:v>
                </c:pt>
                <c:pt idx="22">
                  <c:v>43008</c:v>
                </c:pt>
                <c:pt idx="23">
                  <c:v>43024</c:v>
                </c:pt>
                <c:pt idx="24">
                  <c:v>43039</c:v>
                </c:pt>
                <c:pt idx="25">
                  <c:v>43054</c:v>
                </c:pt>
              </c:numCache>
            </c:numRef>
          </c:cat>
          <c:val>
            <c:numRef>
              <c:f>arbitrage!$D$47:$D$72</c:f>
              <c:numCache>
                <c:formatCode>0.00</c:formatCode>
                <c:ptCount val="26"/>
                <c:pt idx="0">
                  <c:v>7.125</c:v>
                </c:pt>
                <c:pt idx="1">
                  <c:v>7.4450000000000003</c:v>
                </c:pt>
                <c:pt idx="2">
                  <c:v>7.16</c:v>
                </c:pt>
                <c:pt idx="3">
                  <c:v>9.1649999999999991</c:v>
                </c:pt>
                <c:pt idx="4">
                  <c:v>9.65</c:v>
                </c:pt>
                <c:pt idx="5">
                  <c:v>9.3550000000000004</c:v>
                </c:pt>
                <c:pt idx="6">
                  <c:v>8.3000000000000007</c:v>
                </c:pt>
                <c:pt idx="7">
                  <c:v>7.28</c:v>
                </c:pt>
                <c:pt idx="8">
                  <c:v>6.19</c:v>
                </c:pt>
                <c:pt idx="9">
                  <c:v>5.89</c:v>
                </c:pt>
                <c:pt idx="10">
                  <c:v>5.8</c:v>
                </c:pt>
                <c:pt idx="11">
                  <c:v>5.7949999999999999</c:v>
                </c:pt>
                <c:pt idx="12">
                  <c:v>5.8150000000000004</c:v>
                </c:pt>
                <c:pt idx="13">
                  <c:v>5.66</c:v>
                </c:pt>
                <c:pt idx="14">
                  <c:v>5.58</c:v>
                </c:pt>
                <c:pt idx="15">
                  <c:v>5.59</c:v>
                </c:pt>
                <c:pt idx="16">
                  <c:v>5.52</c:v>
                </c:pt>
                <c:pt idx="17">
                  <c:v>5.5650000000000004</c:v>
                </c:pt>
                <c:pt idx="18">
                  <c:v>5.9050000000000002</c:v>
                </c:pt>
                <c:pt idx="19">
                  <c:v>6.2450000000000001</c:v>
                </c:pt>
                <c:pt idx="20">
                  <c:v>6.1</c:v>
                </c:pt>
                <c:pt idx="21">
                  <c:v>7.03</c:v>
                </c:pt>
                <c:pt idx="22">
                  <c:v>8.3049999999999997</c:v>
                </c:pt>
                <c:pt idx="23">
                  <c:v>8.74</c:v>
                </c:pt>
                <c:pt idx="24">
                  <c:v>8.93</c:v>
                </c:pt>
                <c:pt idx="25">
                  <c:v>9.6</c:v>
                </c:pt>
              </c:numCache>
            </c:numRef>
          </c:val>
          <c:smooth val="0"/>
          <c:extLst xmlns:c16r2="http://schemas.microsoft.com/office/drawing/2015/06/chart">
            <c:ext xmlns:c16="http://schemas.microsoft.com/office/drawing/2014/chart" uri="{C3380CC4-5D6E-409C-BE32-E72D297353CC}">
              <c16:uniqueId val="{00000001-926A-409A-B189-479A755DF6F3}"/>
            </c:ext>
          </c:extLst>
        </c:ser>
        <c:ser>
          <c:idx val="1"/>
          <c:order val="2"/>
          <c:tx>
            <c:strRef>
              <c:f>arbitrage!$E$1</c:f>
              <c:strCache>
                <c:ptCount val="1"/>
                <c:pt idx="0">
                  <c:v>SWE</c:v>
                </c:pt>
              </c:strCache>
            </c:strRef>
          </c:tx>
          <c:spPr>
            <a:ln w="31750">
              <a:solidFill>
                <a:srgbClr val="FF0000"/>
              </a:solidFill>
            </a:ln>
          </c:spPr>
          <c:marker>
            <c:symbol val="none"/>
          </c:marker>
          <c:cat>
            <c:numRef>
              <c:f>arbitrage!$B$47:$B$72</c:f>
              <c:numCache>
                <c:formatCode>dd\-mmm\-yy</c:formatCode>
                <c:ptCount val="26"/>
                <c:pt idx="0">
                  <c:v>42674</c:v>
                </c:pt>
                <c:pt idx="1">
                  <c:v>42689</c:v>
                </c:pt>
                <c:pt idx="2">
                  <c:v>42704</c:v>
                </c:pt>
                <c:pt idx="3">
                  <c:v>42719</c:v>
                </c:pt>
                <c:pt idx="4">
                  <c:v>42735</c:v>
                </c:pt>
                <c:pt idx="5">
                  <c:v>42750</c:v>
                </c:pt>
                <c:pt idx="6">
                  <c:v>42766</c:v>
                </c:pt>
                <c:pt idx="7">
                  <c:v>42781</c:v>
                </c:pt>
                <c:pt idx="8">
                  <c:v>42794</c:v>
                </c:pt>
                <c:pt idx="9">
                  <c:v>42809</c:v>
                </c:pt>
                <c:pt idx="10">
                  <c:v>42825</c:v>
                </c:pt>
                <c:pt idx="11">
                  <c:v>42840</c:v>
                </c:pt>
                <c:pt idx="12">
                  <c:v>42855</c:v>
                </c:pt>
                <c:pt idx="13">
                  <c:v>42870</c:v>
                </c:pt>
                <c:pt idx="14">
                  <c:v>42886</c:v>
                </c:pt>
                <c:pt idx="15">
                  <c:v>42901</c:v>
                </c:pt>
                <c:pt idx="16">
                  <c:v>42916</c:v>
                </c:pt>
                <c:pt idx="17">
                  <c:v>42931</c:v>
                </c:pt>
                <c:pt idx="18">
                  <c:v>42947</c:v>
                </c:pt>
                <c:pt idx="19">
                  <c:v>42962</c:v>
                </c:pt>
                <c:pt idx="20">
                  <c:v>42976</c:v>
                </c:pt>
                <c:pt idx="21">
                  <c:v>42993</c:v>
                </c:pt>
                <c:pt idx="22">
                  <c:v>43008</c:v>
                </c:pt>
                <c:pt idx="23">
                  <c:v>43024</c:v>
                </c:pt>
                <c:pt idx="24">
                  <c:v>43039</c:v>
                </c:pt>
                <c:pt idx="25">
                  <c:v>43054</c:v>
                </c:pt>
              </c:numCache>
            </c:numRef>
          </c:cat>
          <c:val>
            <c:numRef>
              <c:f>arbitrage!$E$47:$E$72</c:f>
              <c:numCache>
                <c:formatCode>0.00</c:formatCode>
                <c:ptCount val="26"/>
                <c:pt idx="0">
                  <c:v>5.875</c:v>
                </c:pt>
                <c:pt idx="1">
                  <c:v>6.34</c:v>
                </c:pt>
                <c:pt idx="2">
                  <c:v>6.38</c:v>
                </c:pt>
                <c:pt idx="3">
                  <c:v>7.68</c:v>
                </c:pt>
                <c:pt idx="4">
                  <c:v>8.18</c:v>
                </c:pt>
                <c:pt idx="5">
                  <c:v>9.4749999999999996</c:v>
                </c:pt>
                <c:pt idx="6">
                  <c:v>7.8650000000000002</c:v>
                </c:pt>
                <c:pt idx="7">
                  <c:v>6.3650000000000002</c:v>
                </c:pt>
                <c:pt idx="8">
                  <c:v>5.9749999999999996</c:v>
                </c:pt>
                <c:pt idx="9">
                  <c:v>5.19</c:v>
                </c:pt>
                <c:pt idx="10">
                  <c:v>5.0250000000000004</c:v>
                </c:pt>
                <c:pt idx="11">
                  <c:v>4.9580000000000002</c:v>
                </c:pt>
                <c:pt idx="12">
                  <c:v>5.2549999999999999</c:v>
                </c:pt>
                <c:pt idx="13">
                  <c:v>5.09</c:v>
                </c:pt>
                <c:pt idx="14">
                  <c:v>5.08</c:v>
                </c:pt>
                <c:pt idx="15">
                  <c:v>5.03</c:v>
                </c:pt>
                <c:pt idx="16">
                  <c:v>5.125</c:v>
                </c:pt>
                <c:pt idx="17">
                  <c:v>5.0999999999999996</c:v>
                </c:pt>
                <c:pt idx="18">
                  <c:v>5.0750000000000002</c:v>
                </c:pt>
                <c:pt idx="19">
                  <c:v>5.4249999999999998</c:v>
                </c:pt>
                <c:pt idx="20">
                  <c:v>5.6150000000000002</c:v>
                </c:pt>
                <c:pt idx="21">
                  <c:v>6.2649999999999997</c:v>
                </c:pt>
                <c:pt idx="22">
                  <c:v>6.99</c:v>
                </c:pt>
                <c:pt idx="23">
                  <c:v>7.85</c:v>
                </c:pt>
                <c:pt idx="24">
                  <c:v>8.0299999999999994</c:v>
                </c:pt>
                <c:pt idx="25">
                  <c:v>8.58</c:v>
                </c:pt>
              </c:numCache>
            </c:numRef>
          </c:val>
          <c:smooth val="0"/>
          <c:extLst xmlns:c16r2="http://schemas.microsoft.com/office/drawing/2015/06/chart">
            <c:ext xmlns:c16="http://schemas.microsoft.com/office/drawing/2014/chart" uri="{C3380CC4-5D6E-409C-BE32-E72D297353CC}">
              <c16:uniqueId val="{00000002-926A-409A-B189-479A755DF6F3}"/>
            </c:ext>
          </c:extLst>
        </c:ser>
        <c:ser>
          <c:idx val="2"/>
          <c:order val="3"/>
          <c:tx>
            <c:strRef>
              <c:f>arbitrage!$F$1</c:f>
              <c:strCache>
                <c:ptCount val="1"/>
                <c:pt idx="0">
                  <c:v>NBP</c:v>
                </c:pt>
              </c:strCache>
            </c:strRef>
          </c:tx>
          <c:spPr>
            <a:ln w="31750" cmpd="sng">
              <a:solidFill>
                <a:schemeClr val="tx1"/>
              </a:solidFill>
            </a:ln>
          </c:spPr>
          <c:marker>
            <c:symbol val="none"/>
          </c:marker>
          <c:cat>
            <c:numRef>
              <c:f>arbitrage!$B$47:$B$72</c:f>
              <c:numCache>
                <c:formatCode>dd\-mmm\-yy</c:formatCode>
                <c:ptCount val="26"/>
                <c:pt idx="0">
                  <c:v>42674</c:v>
                </c:pt>
                <c:pt idx="1">
                  <c:v>42689</c:v>
                </c:pt>
                <c:pt idx="2">
                  <c:v>42704</c:v>
                </c:pt>
                <c:pt idx="3">
                  <c:v>42719</c:v>
                </c:pt>
                <c:pt idx="4">
                  <c:v>42735</c:v>
                </c:pt>
                <c:pt idx="5">
                  <c:v>42750</c:v>
                </c:pt>
                <c:pt idx="6">
                  <c:v>42766</c:v>
                </c:pt>
                <c:pt idx="7">
                  <c:v>42781</c:v>
                </c:pt>
                <c:pt idx="8">
                  <c:v>42794</c:v>
                </c:pt>
                <c:pt idx="9">
                  <c:v>42809</c:v>
                </c:pt>
                <c:pt idx="10">
                  <c:v>42825</c:v>
                </c:pt>
                <c:pt idx="11">
                  <c:v>42840</c:v>
                </c:pt>
                <c:pt idx="12">
                  <c:v>42855</c:v>
                </c:pt>
                <c:pt idx="13">
                  <c:v>42870</c:v>
                </c:pt>
                <c:pt idx="14">
                  <c:v>42886</c:v>
                </c:pt>
                <c:pt idx="15">
                  <c:v>42901</c:v>
                </c:pt>
                <c:pt idx="16">
                  <c:v>42916</c:v>
                </c:pt>
                <c:pt idx="17">
                  <c:v>42931</c:v>
                </c:pt>
                <c:pt idx="18">
                  <c:v>42947</c:v>
                </c:pt>
                <c:pt idx="19">
                  <c:v>42962</c:v>
                </c:pt>
                <c:pt idx="20">
                  <c:v>42976</c:v>
                </c:pt>
                <c:pt idx="21">
                  <c:v>42993</c:v>
                </c:pt>
                <c:pt idx="22">
                  <c:v>43008</c:v>
                </c:pt>
                <c:pt idx="23">
                  <c:v>43024</c:v>
                </c:pt>
                <c:pt idx="24">
                  <c:v>43039</c:v>
                </c:pt>
                <c:pt idx="25">
                  <c:v>43054</c:v>
                </c:pt>
              </c:numCache>
            </c:numRef>
          </c:cat>
          <c:val>
            <c:numRef>
              <c:f>arbitrage!$F$47:$F$72</c:f>
              <c:numCache>
                <c:formatCode>0.00</c:formatCode>
                <c:ptCount val="26"/>
                <c:pt idx="0">
                  <c:v>5.7709999999999999</c:v>
                </c:pt>
                <c:pt idx="1">
                  <c:v>5.7910000000000004</c:v>
                </c:pt>
                <c:pt idx="2">
                  <c:v>6.22</c:v>
                </c:pt>
                <c:pt idx="3">
                  <c:v>5.61</c:v>
                </c:pt>
                <c:pt idx="4">
                  <c:v>6.58</c:v>
                </c:pt>
                <c:pt idx="5">
                  <c:v>6.3319999999999999</c:v>
                </c:pt>
                <c:pt idx="6">
                  <c:v>6.9619999999999997</c:v>
                </c:pt>
                <c:pt idx="7">
                  <c:v>6.125</c:v>
                </c:pt>
                <c:pt idx="8">
                  <c:v>5.5060000000000002</c:v>
                </c:pt>
                <c:pt idx="9">
                  <c:v>5.23</c:v>
                </c:pt>
                <c:pt idx="10">
                  <c:v>4.93</c:v>
                </c:pt>
                <c:pt idx="11">
                  <c:v>4.8150000000000004</c:v>
                </c:pt>
                <c:pt idx="12">
                  <c:v>5.2809999999999997</c:v>
                </c:pt>
                <c:pt idx="13">
                  <c:v>5.181</c:v>
                </c:pt>
                <c:pt idx="14">
                  <c:v>4.7889999999999997</c:v>
                </c:pt>
                <c:pt idx="15">
                  <c:v>3.202</c:v>
                </c:pt>
                <c:pt idx="16">
                  <c:v>4.6219999999999999</c:v>
                </c:pt>
                <c:pt idx="17">
                  <c:v>4.2590000000000003</c:v>
                </c:pt>
                <c:pt idx="18">
                  <c:v>5.1079999999999997</c:v>
                </c:pt>
                <c:pt idx="19">
                  <c:v>5.51</c:v>
                </c:pt>
                <c:pt idx="20">
                  <c:v>5.8339999999999996</c:v>
                </c:pt>
                <c:pt idx="21">
                  <c:v>6.15</c:v>
                </c:pt>
                <c:pt idx="22">
                  <c:v>5.4580000000000002</c:v>
                </c:pt>
                <c:pt idx="23">
                  <c:v>5.79</c:v>
                </c:pt>
                <c:pt idx="24">
                  <c:v>6.3</c:v>
                </c:pt>
                <c:pt idx="25">
                  <c:v>6.75</c:v>
                </c:pt>
              </c:numCache>
            </c:numRef>
          </c:val>
          <c:smooth val="0"/>
          <c:extLst xmlns:c16r2="http://schemas.microsoft.com/office/drawing/2015/06/chart">
            <c:ext xmlns:c16="http://schemas.microsoft.com/office/drawing/2014/chart" uri="{C3380CC4-5D6E-409C-BE32-E72D297353CC}">
              <c16:uniqueId val="{00000003-926A-409A-B189-479A755DF6F3}"/>
            </c:ext>
          </c:extLst>
        </c:ser>
        <c:dLbls>
          <c:showLegendKey val="0"/>
          <c:showVal val="0"/>
          <c:showCatName val="0"/>
          <c:showSerName val="0"/>
          <c:showPercent val="0"/>
          <c:showBubbleSize val="0"/>
        </c:dLbls>
        <c:marker val="1"/>
        <c:smooth val="0"/>
        <c:axId val="138033792"/>
        <c:axId val="138039680"/>
      </c:lineChart>
      <c:dateAx>
        <c:axId val="138033792"/>
        <c:scaling>
          <c:orientation val="minMax"/>
        </c:scaling>
        <c:delete val="0"/>
        <c:axPos val="b"/>
        <c:numFmt formatCode="dd\-mmm\-yy" sourceLinked="1"/>
        <c:majorTickMark val="none"/>
        <c:minorTickMark val="none"/>
        <c:tickLblPos val="nextTo"/>
        <c:spPr>
          <a:noFill/>
          <a:ln w="9525" cap="flat" cmpd="sng" algn="ctr">
            <a:solidFill>
              <a:schemeClr val="dk1">
                <a:shade val="95000"/>
                <a:satMod val="105000"/>
              </a:schemeClr>
            </a:solidFill>
            <a:prstDash val="solid"/>
          </a:ln>
          <a:effectLst/>
        </c:spPr>
        <c:txPr>
          <a:bodyPr rot="-2700000" vert="horz"/>
          <a:lstStyle/>
          <a:p>
            <a:pPr>
              <a:defRPr/>
            </a:pPr>
            <a:endParaRPr lang="en-US"/>
          </a:p>
        </c:txPr>
        <c:crossAx val="138039680"/>
        <c:crosses val="autoZero"/>
        <c:auto val="0"/>
        <c:lblOffset val="100"/>
        <c:baseTimeUnit val="days"/>
        <c:majorUnit val="14"/>
        <c:majorTimeUnit val="days"/>
      </c:dateAx>
      <c:valAx>
        <c:axId val="138039680"/>
        <c:scaling>
          <c:orientation val="minMax"/>
          <c:max val="10"/>
          <c:min val="1"/>
        </c:scaling>
        <c:delete val="0"/>
        <c:axPos val="l"/>
        <c:title>
          <c:tx>
            <c:rich>
              <a:bodyPr/>
              <a:lstStyle/>
              <a:p>
                <a:pPr>
                  <a:defRPr/>
                </a:pPr>
                <a:r>
                  <a:rPr lang="en-US"/>
                  <a:t>$/MMBtu</a:t>
                </a:r>
              </a:p>
            </c:rich>
          </c:tx>
          <c:layout/>
          <c:overlay val="0"/>
        </c:title>
        <c:numFmt formatCode="#,##0.0" sourceLinked="0"/>
        <c:majorTickMark val="none"/>
        <c:minorTickMark val="none"/>
        <c:tickLblPos val="nextTo"/>
        <c:spPr>
          <a:noFill/>
          <a:ln w="9525" cap="flat" cmpd="sng" algn="ctr">
            <a:solidFill>
              <a:schemeClr val="dk1">
                <a:shade val="95000"/>
                <a:satMod val="105000"/>
              </a:schemeClr>
            </a:solidFill>
            <a:prstDash val="solid"/>
          </a:ln>
          <a:effectLst/>
        </c:spPr>
        <c:txPr>
          <a:bodyPr rot="0" vert="horz"/>
          <a:lstStyle/>
          <a:p>
            <a:pPr>
              <a:defRPr/>
            </a:pPr>
            <a:endParaRPr lang="en-US"/>
          </a:p>
        </c:txPr>
        <c:crossAx val="138033792"/>
        <c:crossesAt val="42658"/>
        <c:crossBetween val="between"/>
      </c:valAx>
      <c:spPr>
        <a:noFill/>
        <a:ln w="19050"/>
      </c:spPr>
    </c:plotArea>
    <c:legend>
      <c:legendPos val="b"/>
      <c:layout>
        <c:manualLayout>
          <c:xMode val="edge"/>
          <c:yMode val="edge"/>
          <c:x val="0.2531703107059099"/>
          <c:y val="0.94955006334400205"/>
          <c:w val="0.38893851595674384"/>
          <c:h val="4.7201344150163048E-2"/>
        </c:manualLayout>
      </c:layout>
      <c:overlay val="0"/>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965511134517E-2"/>
          <c:y val="5.0778026962877899E-2"/>
          <c:w val="0.84823916668652199"/>
          <c:h val="0.65108443982422104"/>
        </c:manualLayout>
      </c:layout>
      <c:areaChart>
        <c:grouping val="stacked"/>
        <c:varyColors val="0"/>
        <c:ser>
          <c:idx val="0"/>
          <c:order val="0"/>
          <c:tx>
            <c:strRef>
              <c:f>Cars!$A$62</c:f>
              <c:strCache>
                <c:ptCount val="1"/>
                <c:pt idx="0">
                  <c:v>Gasoline Cars</c:v>
                </c:pt>
              </c:strCache>
            </c:strRef>
          </c:tx>
          <c:spPr>
            <a:solidFill>
              <a:schemeClr val="accent1"/>
            </a:solidFill>
            <a:ln w="25400">
              <a:noFill/>
            </a:ln>
            <a:effectLst/>
          </c:spPr>
          <c:cat>
            <c:strRef>
              <c:f>Cars!$AD$60:$BC$61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Cars!$AD$62:$BC$62</c:f>
              <c:numCache>
                <c:formatCode>0</c:formatCode>
                <c:ptCount val="26"/>
                <c:pt idx="0">
                  <c:v>74989.22727948286</c:v>
                </c:pt>
                <c:pt idx="1">
                  <c:v>76461.983813948202</c:v>
                </c:pt>
                <c:pt idx="2">
                  <c:v>82069.770969959805</c:v>
                </c:pt>
                <c:pt idx="3">
                  <c:v>83694.649401608694</c:v>
                </c:pt>
                <c:pt idx="4">
                  <c:v>83948.166864271407</c:v>
                </c:pt>
                <c:pt idx="5">
                  <c:v>83264.425483576168</c:v>
                </c:pt>
                <c:pt idx="6">
                  <c:v>82719.134559026425</c:v>
                </c:pt>
                <c:pt idx="7">
                  <c:v>82650.756495288006</c:v>
                </c:pt>
                <c:pt idx="8">
                  <c:v>82662.553235126514</c:v>
                </c:pt>
                <c:pt idx="9">
                  <c:v>82574.430496588306</c:v>
                </c:pt>
                <c:pt idx="10">
                  <c:v>82081.738319060372</c:v>
                </c:pt>
                <c:pt idx="11">
                  <c:v>81753.679489816801</c:v>
                </c:pt>
                <c:pt idx="12">
                  <c:v>81886.086104166301</c:v>
                </c:pt>
                <c:pt idx="13">
                  <c:v>82074.113481550405</c:v>
                </c:pt>
                <c:pt idx="14">
                  <c:v>82031.278400702606</c:v>
                </c:pt>
                <c:pt idx="15">
                  <c:v>81782.085920242695</c:v>
                </c:pt>
                <c:pt idx="16">
                  <c:v>80656.793889208042</c:v>
                </c:pt>
                <c:pt idx="17">
                  <c:v>79277.952659519346</c:v>
                </c:pt>
                <c:pt idx="18">
                  <c:v>77496.940656565668</c:v>
                </c:pt>
                <c:pt idx="19">
                  <c:v>75830.494531094519</c:v>
                </c:pt>
                <c:pt idx="20">
                  <c:v>74647.656050495003</c:v>
                </c:pt>
                <c:pt idx="21">
                  <c:v>72541.320705948296</c:v>
                </c:pt>
                <c:pt idx="22">
                  <c:v>71202.235385790395</c:v>
                </c:pt>
                <c:pt idx="23">
                  <c:v>69571.787141005203</c:v>
                </c:pt>
                <c:pt idx="24">
                  <c:v>67202.242488064643</c:v>
                </c:pt>
                <c:pt idx="25">
                  <c:v>65189.597633960802</c:v>
                </c:pt>
              </c:numCache>
            </c:numRef>
          </c:val>
          <c:extLst xmlns:c16r2="http://schemas.microsoft.com/office/drawing/2015/06/chart">
            <c:ext xmlns:c16="http://schemas.microsoft.com/office/drawing/2014/chart" uri="{C3380CC4-5D6E-409C-BE32-E72D297353CC}">
              <c16:uniqueId val="{00000000-0C22-4D18-A929-56B4A4E774E6}"/>
            </c:ext>
          </c:extLst>
        </c:ser>
        <c:ser>
          <c:idx val="1"/>
          <c:order val="1"/>
          <c:tx>
            <c:strRef>
              <c:f>Cars!$A$63</c:f>
              <c:strCache>
                <c:ptCount val="1"/>
                <c:pt idx="0">
                  <c:v>Diesel Cars</c:v>
                </c:pt>
              </c:strCache>
            </c:strRef>
          </c:tx>
          <c:spPr>
            <a:solidFill>
              <a:schemeClr val="accent2"/>
            </a:solidFill>
            <a:ln w="25400">
              <a:noFill/>
            </a:ln>
            <a:effectLst/>
          </c:spPr>
          <c:cat>
            <c:strRef>
              <c:f>Cars!$AD$60:$BC$61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Cars!$AD$63:$BC$63</c:f>
              <c:numCache>
                <c:formatCode>0</c:formatCode>
                <c:ptCount val="26"/>
                <c:pt idx="0">
                  <c:v>16131.5175638402</c:v>
                </c:pt>
                <c:pt idx="1">
                  <c:v>17316.376550527701</c:v>
                </c:pt>
                <c:pt idx="2">
                  <c:v>17363.2785550599</c:v>
                </c:pt>
                <c:pt idx="3">
                  <c:v>17261.252015233109</c:v>
                </c:pt>
                <c:pt idx="4">
                  <c:v>17297.762435223609</c:v>
                </c:pt>
                <c:pt idx="5">
                  <c:v>17115.864187707601</c:v>
                </c:pt>
                <c:pt idx="6">
                  <c:v>16869.754358811191</c:v>
                </c:pt>
                <c:pt idx="7">
                  <c:v>16697.198822056998</c:v>
                </c:pt>
                <c:pt idx="8">
                  <c:v>16518.096929784599</c:v>
                </c:pt>
                <c:pt idx="9">
                  <c:v>16346.1350479555</c:v>
                </c:pt>
                <c:pt idx="10">
                  <c:v>16019.2467912673</c:v>
                </c:pt>
                <c:pt idx="11">
                  <c:v>15259.834881241301</c:v>
                </c:pt>
                <c:pt idx="12">
                  <c:v>14402.028288687099</c:v>
                </c:pt>
                <c:pt idx="13">
                  <c:v>13551.7182858707</c:v>
                </c:pt>
                <c:pt idx="14">
                  <c:v>13161.828854801</c:v>
                </c:pt>
                <c:pt idx="15">
                  <c:v>12673.0098766219</c:v>
                </c:pt>
                <c:pt idx="16">
                  <c:v>12272.407136158599</c:v>
                </c:pt>
                <c:pt idx="17">
                  <c:v>11856.1495325178</c:v>
                </c:pt>
                <c:pt idx="18">
                  <c:v>11368.407214069901</c:v>
                </c:pt>
                <c:pt idx="19">
                  <c:v>10788.1725582567</c:v>
                </c:pt>
                <c:pt idx="20">
                  <c:v>10277.279122709901</c:v>
                </c:pt>
                <c:pt idx="21">
                  <c:v>9767.5930507698504</c:v>
                </c:pt>
                <c:pt idx="22">
                  <c:v>9243.0184224535096</c:v>
                </c:pt>
                <c:pt idx="23">
                  <c:v>8751.7657478068104</c:v>
                </c:pt>
                <c:pt idx="24">
                  <c:v>8315.319210699914</c:v>
                </c:pt>
                <c:pt idx="25">
                  <c:v>7952.9919424352302</c:v>
                </c:pt>
              </c:numCache>
            </c:numRef>
          </c:val>
          <c:extLst xmlns:c16r2="http://schemas.microsoft.com/office/drawing/2015/06/chart">
            <c:ext xmlns:c16="http://schemas.microsoft.com/office/drawing/2014/chart" uri="{C3380CC4-5D6E-409C-BE32-E72D297353CC}">
              <c16:uniqueId val="{00000001-0C22-4D18-A929-56B4A4E774E6}"/>
            </c:ext>
          </c:extLst>
        </c:ser>
        <c:ser>
          <c:idx val="2"/>
          <c:order val="2"/>
          <c:tx>
            <c:strRef>
              <c:f>Cars!$A$64</c:f>
              <c:strCache>
                <c:ptCount val="1"/>
                <c:pt idx="0">
                  <c:v>LPG Cars</c:v>
                </c:pt>
              </c:strCache>
            </c:strRef>
          </c:tx>
          <c:spPr>
            <a:solidFill>
              <a:schemeClr val="accent3"/>
            </a:solidFill>
            <a:ln w="25400">
              <a:noFill/>
            </a:ln>
            <a:effectLst/>
          </c:spPr>
          <c:cat>
            <c:strRef>
              <c:f>Cars!$AD$60:$BC$61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Cars!$AD$64:$BC$64</c:f>
              <c:numCache>
                <c:formatCode>0</c:formatCode>
                <c:ptCount val="26"/>
                <c:pt idx="0">
                  <c:v>909.86980791952396</c:v>
                </c:pt>
                <c:pt idx="1">
                  <c:v>754.96317829012196</c:v>
                </c:pt>
                <c:pt idx="2">
                  <c:v>339.08247187988798</c:v>
                </c:pt>
                <c:pt idx="3">
                  <c:v>267.23415685714468</c:v>
                </c:pt>
                <c:pt idx="4">
                  <c:v>258.40181423212101</c:v>
                </c:pt>
                <c:pt idx="5">
                  <c:v>249.588620836487</c:v>
                </c:pt>
                <c:pt idx="6">
                  <c:v>241.69130762567201</c:v>
                </c:pt>
                <c:pt idx="7">
                  <c:v>239.34545965495499</c:v>
                </c:pt>
                <c:pt idx="8">
                  <c:v>239.31665359571701</c:v>
                </c:pt>
                <c:pt idx="9">
                  <c:v>238.85654399809201</c:v>
                </c:pt>
                <c:pt idx="10">
                  <c:v>239.08731590800701</c:v>
                </c:pt>
                <c:pt idx="11">
                  <c:v>239.827839321711</c:v>
                </c:pt>
                <c:pt idx="12">
                  <c:v>238.38746599571999</c:v>
                </c:pt>
                <c:pt idx="13">
                  <c:v>235.70955465606991</c:v>
                </c:pt>
                <c:pt idx="14">
                  <c:v>233.45818384517099</c:v>
                </c:pt>
                <c:pt idx="15">
                  <c:v>230.02102324608899</c:v>
                </c:pt>
                <c:pt idx="16">
                  <c:v>234.57944421174699</c:v>
                </c:pt>
                <c:pt idx="17">
                  <c:v>243.35607855256001</c:v>
                </c:pt>
                <c:pt idx="18">
                  <c:v>242.2223101797</c:v>
                </c:pt>
                <c:pt idx="19">
                  <c:v>236.23745215935301</c:v>
                </c:pt>
                <c:pt idx="20">
                  <c:v>228.21223955174901</c:v>
                </c:pt>
                <c:pt idx="21">
                  <c:v>220.7396540687877</c:v>
                </c:pt>
                <c:pt idx="22">
                  <c:v>211.30107499464901</c:v>
                </c:pt>
                <c:pt idx="23">
                  <c:v>197.40488533473399</c:v>
                </c:pt>
                <c:pt idx="24">
                  <c:v>184.157814298734</c:v>
                </c:pt>
                <c:pt idx="25">
                  <c:v>175.35532382021299</c:v>
                </c:pt>
              </c:numCache>
            </c:numRef>
          </c:val>
          <c:extLst xmlns:c16r2="http://schemas.microsoft.com/office/drawing/2015/06/chart">
            <c:ext xmlns:c16="http://schemas.microsoft.com/office/drawing/2014/chart" uri="{C3380CC4-5D6E-409C-BE32-E72D297353CC}">
              <c16:uniqueId val="{00000002-0C22-4D18-A929-56B4A4E774E6}"/>
            </c:ext>
          </c:extLst>
        </c:ser>
        <c:ser>
          <c:idx val="3"/>
          <c:order val="3"/>
          <c:tx>
            <c:strRef>
              <c:f>Cars!$A$65</c:f>
              <c:strCache>
                <c:ptCount val="1"/>
                <c:pt idx="0">
                  <c:v>CNG Cars</c:v>
                </c:pt>
              </c:strCache>
            </c:strRef>
          </c:tx>
          <c:spPr>
            <a:solidFill>
              <a:schemeClr val="accent4"/>
            </a:solidFill>
            <a:ln w="25400">
              <a:noFill/>
            </a:ln>
            <a:effectLst/>
          </c:spPr>
          <c:cat>
            <c:strRef>
              <c:f>Cars!$AD$60:$BC$61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Cars!$AD$65:$BC$65</c:f>
              <c:numCache>
                <c:formatCode>0</c:formatCode>
                <c:ptCount val="26"/>
                <c:pt idx="0">
                  <c:v>1835.14486298467</c:v>
                </c:pt>
                <c:pt idx="1">
                  <c:v>1951.7377658282001</c:v>
                </c:pt>
                <c:pt idx="2">
                  <c:v>2105.94924798495</c:v>
                </c:pt>
                <c:pt idx="3">
                  <c:v>2298.7151506607802</c:v>
                </c:pt>
                <c:pt idx="4">
                  <c:v>2501.9357369723298</c:v>
                </c:pt>
                <c:pt idx="5">
                  <c:v>2628.1357373072901</c:v>
                </c:pt>
                <c:pt idx="6">
                  <c:v>2721.19592105627</c:v>
                </c:pt>
                <c:pt idx="7">
                  <c:v>2769.31311991552</c:v>
                </c:pt>
                <c:pt idx="8">
                  <c:v>2800.6805161365601</c:v>
                </c:pt>
                <c:pt idx="9">
                  <c:v>2856.3947796344</c:v>
                </c:pt>
                <c:pt idx="10">
                  <c:v>2902.2751916349798</c:v>
                </c:pt>
                <c:pt idx="11">
                  <c:v>2992.7947472730002</c:v>
                </c:pt>
                <c:pt idx="12">
                  <c:v>3088.0995335293901</c:v>
                </c:pt>
                <c:pt idx="13">
                  <c:v>3154.448660484607</c:v>
                </c:pt>
                <c:pt idx="14">
                  <c:v>3259.2481446372399</c:v>
                </c:pt>
                <c:pt idx="15">
                  <c:v>3362.1576401954999</c:v>
                </c:pt>
                <c:pt idx="16">
                  <c:v>3494.2488390638268</c:v>
                </c:pt>
                <c:pt idx="17">
                  <c:v>3635.6261846984999</c:v>
                </c:pt>
                <c:pt idx="18">
                  <c:v>3740.17550405478</c:v>
                </c:pt>
                <c:pt idx="19">
                  <c:v>3826.9586987807202</c:v>
                </c:pt>
                <c:pt idx="20">
                  <c:v>3910.3125969722701</c:v>
                </c:pt>
                <c:pt idx="21">
                  <c:v>4064.5422835158802</c:v>
                </c:pt>
                <c:pt idx="22">
                  <c:v>4198.3410695051098</c:v>
                </c:pt>
                <c:pt idx="23">
                  <c:v>4321.2242107828597</c:v>
                </c:pt>
                <c:pt idx="24">
                  <c:v>4435.5081203392901</c:v>
                </c:pt>
                <c:pt idx="25">
                  <c:v>4543.6436973985374</c:v>
                </c:pt>
              </c:numCache>
            </c:numRef>
          </c:val>
          <c:extLst xmlns:c16r2="http://schemas.microsoft.com/office/drawing/2015/06/chart">
            <c:ext xmlns:c16="http://schemas.microsoft.com/office/drawing/2014/chart" uri="{C3380CC4-5D6E-409C-BE32-E72D297353CC}">
              <c16:uniqueId val="{00000003-0C22-4D18-A929-56B4A4E774E6}"/>
            </c:ext>
          </c:extLst>
        </c:ser>
        <c:ser>
          <c:idx val="4"/>
          <c:order val="4"/>
          <c:tx>
            <c:strRef>
              <c:f>Cars!$A$66</c:f>
              <c:strCache>
                <c:ptCount val="1"/>
                <c:pt idx="0">
                  <c:v>Hydrogen Cars</c:v>
                </c:pt>
              </c:strCache>
            </c:strRef>
          </c:tx>
          <c:spPr>
            <a:solidFill>
              <a:schemeClr val="accent5"/>
            </a:solidFill>
            <a:ln w="25400">
              <a:noFill/>
            </a:ln>
            <a:effectLst/>
          </c:spPr>
          <c:cat>
            <c:strRef>
              <c:f>Cars!$AD$60:$BC$61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Cars!$AD$66:$BC$66</c:f>
              <c:numCache>
                <c:formatCode>0</c:formatCode>
                <c:ptCount val="26"/>
                <c:pt idx="0">
                  <c:v>0</c:v>
                </c:pt>
                <c:pt idx="1">
                  <c:v>0</c:v>
                </c:pt>
                <c:pt idx="2">
                  <c:v>0.27341728643173002</c:v>
                </c:pt>
                <c:pt idx="3">
                  <c:v>1.3478485297971701</c:v>
                </c:pt>
                <c:pt idx="4">
                  <c:v>2.6608962891831802</c:v>
                </c:pt>
                <c:pt idx="5">
                  <c:v>4.49972337284491</c:v>
                </c:pt>
                <c:pt idx="6">
                  <c:v>12.6563407957248</c:v>
                </c:pt>
                <c:pt idx="7">
                  <c:v>19.185591787079499</c:v>
                </c:pt>
                <c:pt idx="8">
                  <c:v>26.847858678525991</c:v>
                </c:pt>
                <c:pt idx="9">
                  <c:v>33.827060148743392</c:v>
                </c:pt>
                <c:pt idx="10">
                  <c:v>39.02904647145057</c:v>
                </c:pt>
                <c:pt idx="11">
                  <c:v>57.601901883358103</c:v>
                </c:pt>
                <c:pt idx="12">
                  <c:v>74.72380898023998</c:v>
                </c:pt>
                <c:pt idx="13">
                  <c:v>87.84857639206534</c:v>
                </c:pt>
                <c:pt idx="14">
                  <c:v>102.738426330642</c:v>
                </c:pt>
                <c:pt idx="15">
                  <c:v>119.757715065784</c:v>
                </c:pt>
                <c:pt idx="16">
                  <c:v>163.31170520964099</c:v>
                </c:pt>
                <c:pt idx="17">
                  <c:v>223.58294275720601</c:v>
                </c:pt>
                <c:pt idx="18">
                  <c:v>301.057849740351</c:v>
                </c:pt>
                <c:pt idx="19">
                  <c:v>390.98520671260968</c:v>
                </c:pt>
                <c:pt idx="20">
                  <c:v>498.734490435395</c:v>
                </c:pt>
                <c:pt idx="21">
                  <c:v>633.0737620930181</c:v>
                </c:pt>
                <c:pt idx="22">
                  <c:v>773.86142624538866</c:v>
                </c:pt>
                <c:pt idx="23">
                  <c:v>913.47720431905202</c:v>
                </c:pt>
                <c:pt idx="24">
                  <c:v>1029.01816931647</c:v>
                </c:pt>
                <c:pt idx="25">
                  <c:v>1113.8575152308799</c:v>
                </c:pt>
              </c:numCache>
            </c:numRef>
          </c:val>
          <c:extLst xmlns:c16r2="http://schemas.microsoft.com/office/drawing/2015/06/chart">
            <c:ext xmlns:c16="http://schemas.microsoft.com/office/drawing/2014/chart" uri="{C3380CC4-5D6E-409C-BE32-E72D297353CC}">
              <c16:uniqueId val="{00000004-0C22-4D18-A929-56B4A4E774E6}"/>
            </c:ext>
          </c:extLst>
        </c:ser>
        <c:ser>
          <c:idx val="6"/>
          <c:order val="5"/>
          <c:tx>
            <c:strRef>
              <c:f>Cars!$A$68</c:f>
              <c:strCache>
                <c:ptCount val="1"/>
                <c:pt idx="0">
                  <c:v>Hybrid EV</c:v>
                </c:pt>
              </c:strCache>
              <c:extLst xmlns:c15="http://schemas.microsoft.com/office/drawing/2012/chart" xmlns:c16r2="http://schemas.microsoft.com/office/drawing/2015/06/chart"/>
            </c:strRef>
          </c:tx>
          <c:spPr>
            <a:solidFill>
              <a:schemeClr val="accent1">
                <a:lumMod val="60000"/>
              </a:schemeClr>
            </a:solidFill>
            <a:ln w="25400">
              <a:noFill/>
            </a:ln>
            <a:effectLst/>
          </c:spPr>
          <c:cat>
            <c:strRef>
              <c:f>Cars!$AD$60:$BC$61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extLst xmlns:c15="http://schemas.microsoft.com/office/drawing/2012/chart" xmlns:c16r2="http://schemas.microsoft.com/office/drawing/2015/06/chart"/>
            </c:strRef>
          </c:cat>
          <c:val>
            <c:numRef>
              <c:f>Cars!$AD$68:$BC$68</c:f>
              <c:numCache>
                <c:formatCode>0</c:formatCode>
                <c:ptCount val="26"/>
                <c:pt idx="0">
                  <c:v>2445.40792690134</c:v>
                </c:pt>
                <c:pt idx="1">
                  <c:v>2578.9009941551499</c:v>
                </c:pt>
                <c:pt idx="2">
                  <c:v>3092.5534153486201</c:v>
                </c:pt>
                <c:pt idx="3">
                  <c:v>3727.9912765863</c:v>
                </c:pt>
                <c:pt idx="4">
                  <c:v>4253.3592120041003</c:v>
                </c:pt>
                <c:pt idx="5">
                  <c:v>5341.9449942528299</c:v>
                </c:pt>
                <c:pt idx="6">
                  <c:v>7269.9769308565401</c:v>
                </c:pt>
                <c:pt idx="7">
                  <c:v>9350.6475329353107</c:v>
                </c:pt>
                <c:pt idx="8">
                  <c:v>11290.4350825319</c:v>
                </c:pt>
                <c:pt idx="9">
                  <c:v>13260.0966222933</c:v>
                </c:pt>
                <c:pt idx="10">
                  <c:v>15952.304793949799</c:v>
                </c:pt>
                <c:pt idx="11">
                  <c:v>18045.370486917702</c:v>
                </c:pt>
                <c:pt idx="12">
                  <c:v>19848.3137114776</c:v>
                </c:pt>
                <c:pt idx="13">
                  <c:v>21382.237885216298</c:v>
                </c:pt>
                <c:pt idx="14">
                  <c:v>22793.514823771799</c:v>
                </c:pt>
                <c:pt idx="15">
                  <c:v>24176.993983584409</c:v>
                </c:pt>
                <c:pt idx="16">
                  <c:v>25310.648305514609</c:v>
                </c:pt>
                <c:pt idx="17">
                  <c:v>26602.809622796201</c:v>
                </c:pt>
                <c:pt idx="18">
                  <c:v>28354.4838448218</c:v>
                </c:pt>
                <c:pt idx="19">
                  <c:v>29895.982011214699</c:v>
                </c:pt>
                <c:pt idx="20">
                  <c:v>30437.331291235099</c:v>
                </c:pt>
                <c:pt idx="21">
                  <c:v>31778.499198732501</c:v>
                </c:pt>
                <c:pt idx="22">
                  <c:v>32453.391221640901</c:v>
                </c:pt>
                <c:pt idx="23">
                  <c:v>33057.130522326697</c:v>
                </c:pt>
                <c:pt idx="24">
                  <c:v>33291.708139213377</c:v>
                </c:pt>
                <c:pt idx="25">
                  <c:v>33507.648021825102</c:v>
                </c:pt>
              </c:numCache>
              <c:extLst xmlns:c15="http://schemas.microsoft.com/office/drawing/2012/chart" xmlns:c16r2="http://schemas.microsoft.com/office/drawing/2015/06/chart"/>
            </c:numRef>
          </c:val>
          <c:extLst xmlns:c15="http://schemas.microsoft.com/office/drawing/2012/chart" xmlns:c16r2="http://schemas.microsoft.com/office/drawing/2015/06/chart">
            <c:ext xmlns:c16="http://schemas.microsoft.com/office/drawing/2014/chart" uri="{C3380CC4-5D6E-409C-BE32-E72D297353CC}">
              <c16:uniqueId val="{00000005-0C22-4D18-A929-56B4A4E774E6}"/>
            </c:ext>
          </c:extLst>
        </c:ser>
        <c:ser>
          <c:idx val="8"/>
          <c:order val="6"/>
          <c:tx>
            <c:strRef>
              <c:f>Cars!$A$70</c:f>
              <c:strCache>
                <c:ptCount val="1"/>
                <c:pt idx="0">
                  <c:v>(B, PH) EV</c:v>
                </c:pt>
              </c:strCache>
            </c:strRef>
          </c:tx>
          <c:spPr>
            <a:solidFill>
              <a:schemeClr val="accent3">
                <a:lumMod val="60000"/>
              </a:schemeClr>
            </a:solidFill>
            <a:ln w="25400">
              <a:noFill/>
            </a:ln>
            <a:effectLst/>
          </c:spPr>
          <c:cat>
            <c:strRef>
              <c:f>Cars!$AD$60:$BC$61</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Cars!$AD$70:$BC$70</c:f>
              <c:numCache>
                <c:formatCode>0</c:formatCode>
                <c:ptCount val="26"/>
                <c:pt idx="0">
                  <c:v>714.57057361325803</c:v>
                </c:pt>
                <c:pt idx="1">
                  <c:v>916.80330407630902</c:v>
                </c:pt>
                <c:pt idx="2">
                  <c:v>1120.554999477012</c:v>
                </c:pt>
                <c:pt idx="3">
                  <c:v>1469.3667925463899</c:v>
                </c:pt>
                <c:pt idx="4">
                  <c:v>1972.937911849855</c:v>
                </c:pt>
                <c:pt idx="5">
                  <c:v>2436.3347760308511</c:v>
                </c:pt>
                <c:pt idx="6">
                  <c:v>2923.0114157985799</c:v>
                </c:pt>
                <c:pt idx="7">
                  <c:v>3429.92894219967</c:v>
                </c:pt>
                <c:pt idx="8">
                  <c:v>3913.53707309121</c:v>
                </c:pt>
                <c:pt idx="9">
                  <c:v>4404.65873211495</c:v>
                </c:pt>
                <c:pt idx="10">
                  <c:v>4943.5505670988814</c:v>
                </c:pt>
                <c:pt idx="11">
                  <c:v>5652.4804800033698</c:v>
                </c:pt>
                <c:pt idx="12">
                  <c:v>6405.8854891124602</c:v>
                </c:pt>
                <c:pt idx="13">
                  <c:v>7228.5517245698802</c:v>
                </c:pt>
                <c:pt idx="14">
                  <c:v>8090.6330762727302</c:v>
                </c:pt>
                <c:pt idx="15">
                  <c:v>9145.39416513574</c:v>
                </c:pt>
                <c:pt idx="16">
                  <c:v>10481.802181671859</c:v>
                </c:pt>
                <c:pt idx="17">
                  <c:v>12085.199816792339</c:v>
                </c:pt>
                <c:pt idx="18">
                  <c:v>13728.31879628569</c:v>
                </c:pt>
                <c:pt idx="19">
                  <c:v>15155.485402230859</c:v>
                </c:pt>
                <c:pt idx="20">
                  <c:v>17116.919948064631</c:v>
                </c:pt>
                <c:pt idx="21">
                  <c:v>19189.674563828859</c:v>
                </c:pt>
                <c:pt idx="22">
                  <c:v>21483.83966991377</c:v>
                </c:pt>
                <c:pt idx="23">
                  <c:v>23765.2500500852</c:v>
                </c:pt>
                <c:pt idx="24">
                  <c:v>26116.448329211598</c:v>
                </c:pt>
                <c:pt idx="25">
                  <c:v>29071.504250135891</c:v>
                </c:pt>
              </c:numCache>
            </c:numRef>
          </c:val>
          <c:extLst xmlns:c16r2="http://schemas.microsoft.com/office/drawing/2015/06/chart">
            <c:ext xmlns:c16="http://schemas.microsoft.com/office/drawing/2014/chart" uri="{C3380CC4-5D6E-409C-BE32-E72D297353CC}">
              <c16:uniqueId val="{00000006-0C22-4D18-A929-56B4A4E774E6}"/>
            </c:ext>
          </c:extLst>
        </c:ser>
        <c:dLbls>
          <c:showLegendKey val="0"/>
          <c:showVal val="0"/>
          <c:showCatName val="0"/>
          <c:showSerName val="0"/>
          <c:showPercent val="0"/>
          <c:showBubbleSize val="0"/>
        </c:dLbls>
        <c:axId val="137945856"/>
        <c:axId val="137947392"/>
        <c:extLst xmlns:c16r2="http://schemas.microsoft.com/office/drawing/2015/06/chart">
          <c:ext xmlns:c15="http://schemas.microsoft.com/office/drawing/2012/chart" uri="{02D57815-91ED-43cb-92C2-25804820EDAC}">
            <c15:filteredAreaSeries>
              <c15:ser>
                <c:idx val="5"/>
                <c:order val="5"/>
                <c:tx>
                  <c:strRef>
                    <c:extLst xmlns:c16r2="http://schemas.microsoft.com/office/drawing/2015/06/chart">
                      <c:ext uri="{02D57815-91ED-43cb-92C2-25804820EDAC}">
                        <c15:formulaRef>
                          <c15:sqref>Cars!$A$67</c15:sqref>
                        </c15:formulaRef>
                      </c:ext>
                    </c:extLst>
                    <c:strCache>
                      <c:ptCount val="1"/>
                      <c:pt idx="0">
                        <c:v>Battery Electric Vehicles (BEV) - Plug-in Cars</c:v>
                      </c:pt>
                    </c:strCache>
                  </c:strRef>
                </c:tx>
                <c:spPr>
                  <a:solidFill>
                    <a:schemeClr val="accent6"/>
                  </a:solidFill>
                  <a:ln w="25400">
                    <a:noFill/>
                  </a:ln>
                  <a:effectLst/>
                </c:spPr>
                <c:cat>
                  <c:strRef>
                    <c:extLst xmlns:c16r2="http://schemas.microsoft.com/office/drawing/2015/06/chart">
                      <c:ext uri="{02D57815-91ED-43cb-92C2-25804820EDAC}">
                        <c15:formulaRef>
                          <c15:sqref>Cars!$AD$60:$BC$61</c15:sqref>
                        </c15:formulaRef>
                      </c:ext>
                    </c:extLst>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extLst xmlns:c16r2="http://schemas.microsoft.com/office/drawing/2015/06/chart">
                      <c:ext uri="{02D57815-91ED-43cb-92C2-25804820EDAC}">
                        <c15:formulaRef>
                          <c15:sqref>Cars!$AD$67:$BC$67</c15:sqref>
                        </c15:formulaRef>
                      </c:ext>
                    </c:extLst>
                    <c:numCache>
                      <c:formatCode>0</c:formatCode>
                      <c:ptCount val="26"/>
                      <c:pt idx="0">
                        <c:v>369.54150080213702</c:v>
                      </c:pt>
                      <c:pt idx="1">
                        <c:v>455.13734231114</c:v>
                      </c:pt>
                      <c:pt idx="2">
                        <c:v>505.942517569948</c:v>
                      </c:pt>
                      <c:pt idx="3">
                        <c:v>599.201312054406</c:v>
                      </c:pt>
                      <c:pt idx="4">
                        <c:v>760.69479291396499</c:v>
                      </c:pt>
                      <c:pt idx="5">
                        <c:v>951.44574104978096</c:v>
                      </c:pt>
                      <c:pt idx="6">
                        <c:v>1130.48081544402</c:v>
                      </c:pt>
                      <c:pt idx="7">
                        <c:v>1304.13707162488</c:v>
                      </c:pt>
                      <c:pt idx="8">
                        <c:v>1446.10004334262</c:v>
                      </c:pt>
                      <c:pt idx="9">
                        <c:v>1591.4192389678501</c:v>
                      </c:pt>
                      <c:pt idx="10">
                        <c:v>1758.6466676473401</c:v>
                      </c:pt>
                      <c:pt idx="11">
                        <c:v>2000.3757402190399</c:v>
                      </c:pt>
                      <c:pt idx="12">
                        <c:v>2271.198512678</c:v>
                      </c:pt>
                      <c:pt idx="13">
                        <c:v>2588.1408973232701</c:v>
                      </c:pt>
                      <c:pt idx="14">
                        <c:v>2914.44063209663</c:v>
                      </c:pt>
                      <c:pt idx="15">
                        <c:v>3272.4435977430599</c:v>
                      </c:pt>
                      <c:pt idx="16">
                        <c:v>3862.8722399272101</c:v>
                      </c:pt>
                      <c:pt idx="17">
                        <c:v>4674.9774855295072</c:v>
                      </c:pt>
                      <c:pt idx="18">
                        <c:v>5534.1968956471801</c:v>
                      </c:pt>
                      <c:pt idx="19">
                        <c:v>6095.5803227037004</c:v>
                      </c:pt>
                      <c:pt idx="20">
                        <c:v>6920.9933351419386</c:v>
                      </c:pt>
                      <c:pt idx="21">
                        <c:v>8516.7242784640603</c:v>
                      </c:pt>
                      <c:pt idx="22">
                        <c:v>10056.6988674274</c:v>
                      </c:pt>
                      <c:pt idx="23">
                        <c:v>11636.260409960099</c:v>
                      </c:pt>
                      <c:pt idx="24">
                        <c:v>13448.977723485499</c:v>
                      </c:pt>
                      <c:pt idx="25">
                        <c:v>15783.4446889437</c:v>
                      </c:pt>
                    </c:numCache>
                  </c:numRef>
                </c:val>
                <c:extLst xmlns:c16r2="http://schemas.microsoft.com/office/drawing/2015/06/chart">
                  <c:ext xmlns:c16="http://schemas.microsoft.com/office/drawing/2014/chart" uri="{C3380CC4-5D6E-409C-BE32-E72D297353CC}">
                    <c16:uniqueId val="{00000007-0C22-4D18-A929-56B4A4E774E6}"/>
                  </c:ext>
                </c:extLst>
              </c15:ser>
            </c15:filteredAreaSeries>
            <c15:filteredAreaSeries>
              <c15:ser>
                <c:idx val="7"/>
                <c:order val="7"/>
                <c:tx>
                  <c:strRef>
                    <c:extLst xmlns:c15="http://schemas.microsoft.com/office/drawing/2012/chart" xmlns:c16r2="http://schemas.microsoft.com/office/drawing/2015/06/chart">
                      <c:ext xmlns:c15="http://schemas.microsoft.com/office/drawing/2012/chart" uri="{02D57815-91ED-43cb-92C2-25804820EDAC}">
                        <c15:formulaRef>
                          <c15:sqref>Cars!$A$69</c15:sqref>
                        </c15:formulaRef>
                      </c:ext>
                    </c:extLst>
                    <c:strCache>
                      <c:ptCount val="1"/>
                      <c:pt idx="0">
                        <c:v>Plug-in Hybrid Electric Vehicles (PHEV)</c:v>
                      </c:pt>
                    </c:strCache>
                  </c:strRef>
                </c:tx>
                <c:spPr>
                  <a:solidFill>
                    <a:schemeClr val="accent2">
                      <a:lumMod val="60000"/>
                    </a:schemeClr>
                  </a:solidFill>
                  <a:ln w="25400">
                    <a:noFill/>
                  </a:ln>
                  <a:effectLst/>
                </c:spPr>
                <c:cat>
                  <c:strRef>
                    <c:extLst xmlns:c15="http://schemas.microsoft.com/office/drawing/2012/chart" xmlns:c16r2="http://schemas.microsoft.com/office/drawing/2015/06/chart">
                      <c:ext xmlns:c15="http://schemas.microsoft.com/office/drawing/2012/chart" uri="{02D57815-91ED-43cb-92C2-25804820EDAC}">
                        <c15:formulaRef>
                          <c15:sqref>Cars!$AD$60:$BC$61</c15:sqref>
                        </c15:formulaRef>
                      </c:ext>
                    </c:extLst>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Cars!$AD$69:$BC$69</c15:sqref>
                        </c15:formulaRef>
                      </c:ext>
                    </c:extLst>
                    <c:numCache>
                      <c:formatCode>0</c:formatCode>
                      <c:ptCount val="26"/>
                      <c:pt idx="0">
                        <c:v>345.02907281112101</c:v>
                      </c:pt>
                      <c:pt idx="1">
                        <c:v>461.66596176516902</c:v>
                      </c:pt>
                      <c:pt idx="2">
                        <c:v>614.61248190706397</c:v>
                      </c:pt>
                      <c:pt idx="3">
                        <c:v>870.16548049198366</c:v>
                      </c:pt>
                      <c:pt idx="4">
                        <c:v>1212.2431189358899</c:v>
                      </c:pt>
                      <c:pt idx="5">
                        <c:v>1484.8890349810699</c:v>
                      </c:pt>
                      <c:pt idx="6">
                        <c:v>1792.53060035456</c:v>
                      </c:pt>
                      <c:pt idx="7">
                        <c:v>2125.7918705747902</c:v>
                      </c:pt>
                      <c:pt idx="8">
                        <c:v>2467.4370297485898</c:v>
                      </c:pt>
                      <c:pt idx="9">
                        <c:v>2813.2394931470999</c:v>
                      </c:pt>
                      <c:pt idx="10">
                        <c:v>3184.9038994515399</c:v>
                      </c:pt>
                      <c:pt idx="11">
                        <c:v>3652.1047397843299</c:v>
                      </c:pt>
                      <c:pt idx="12">
                        <c:v>4134.6869764344601</c:v>
                      </c:pt>
                      <c:pt idx="13">
                        <c:v>4640.4108272466074</c:v>
                      </c:pt>
                      <c:pt idx="14">
                        <c:v>5176.1924441761003</c:v>
                      </c:pt>
                      <c:pt idx="15">
                        <c:v>5872.9505673926797</c:v>
                      </c:pt>
                      <c:pt idx="16">
                        <c:v>6618.92994174465</c:v>
                      </c:pt>
                      <c:pt idx="17">
                        <c:v>7410.2223312628303</c:v>
                      </c:pt>
                      <c:pt idx="18">
                        <c:v>8194.1219006385109</c:v>
                      </c:pt>
                      <c:pt idx="19">
                        <c:v>9059.9050795271487</c:v>
                      </c:pt>
                      <c:pt idx="20">
                        <c:v>10195.9266129227</c:v>
                      </c:pt>
                      <c:pt idx="21">
                        <c:v>10672.950285364799</c:v>
                      </c:pt>
                      <c:pt idx="22">
                        <c:v>11427.140802486399</c:v>
                      </c:pt>
                      <c:pt idx="23">
                        <c:v>12128.989640125101</c:v>
                      </c:pt>
                      <c:pt idx="24">
                        <c:v>12667.470605726099</c:v>
                      </c:pt>
                      <c:pt idx="25">
                        <c:v>13288.0595611922</c:v>
                      </c:pt>
                    </c:numCache>
                  </c:numRef>
                </c:val>
                <c:extLst xmlns:c15="http://schemas.microsoft.com/office/drawing/2012/chart" xmlns:c16r2="http://schemas.microsoft.com/office/drawing/2015/06/chart">
                  <c:ext xmlns:c16="http://schemas.microsoft.com/office/drawing/2014/chart" uri="{C3380CC4-5D6E-409C-BE32-E72D297353CC}">
                    <c16:uniqueId val="{00000008-0C22-4D18-A929-56B4A4E774E6}"/>
                  </c:ext>
                </c:extLst>
              </c15:ser>
            </c15:filteredAreaSeries>
          </c:ext>
        </c:extLst>
      </c:areaChart>
      <c:catAx>
        <c:axId val="13794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7947392"/>
        <c:crosses val="autoZero"/>
        <c:auto val="1"/>
        <c:lblAlgn val="ctr"/>
        <c:lblOffset val="100"/>
        <c:tickLblSkip val="5"/>
        <c:noMultiLvlLbl val="0"/>
      </c:catAx>
      <c:valAx>
        <c:axId val="137947392"/>
        <c:scaling>
          <c:orientation val="minMax"/>
          <c:max val="1500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7945856"/>
        <c:crosses val="autoZero"/>
        <c:crossBetween val="midCat"/>
        <c:majorUnit val="30000"/>
        <c:dispUnits>
          <c:builtInUnit val="thousands"/>
        </c:dispUnits>
      </c:valAx>
      <c:spPr>
        <a:noFill/>
        <a:ln>
          <a:noFill/>
        </a:ln>
        <a:effectLst/>
      </c:spPr>
    </c:plotArea>
    <c:legend>
      <c:legendPos val="b"/>
      <c:layout>
        <c:manualLayout>
          <c:xMode val="edge"/>
          <c:yMode val="edge"/>
          <c:x val="0"/>
          <c:y val="0.795101392488341"/>
          <c:w val="0.99693429577598003"/>
          <c:h val="0.14027202774072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358734876513905E-2"/>
          <c:y val="4.6480532654191303E-2"/>
          <c:w val="0.90408573928258995"/>
          <c:h val="0.71850869471535705"/>
        </c:manualLayout>
      </c:layout>
      <c:barChart>
        <c:barDir val="col"/>
        <c:grouping val="clustered"/>
        <c:varyColors val="0"/>
        <c:ser>
          <c:idx val="0"/>
          <c:order val="0"/>
          <c:tx>
            <c:strRef>
              <c:f>Cars!$AE$81</c:f>
              <c:strCache>
                <c:ptCount val="1"/>
                <c:pt idx="0">
                  <c:v>2016</c:v>
                </c:pt>
              </c:strCache>
            </c:strRef>
          </c:tx>
          <c:spPr>
            <a:solidFill>
              <a:srgbClr val="00B0F0"/>
            </a:solidFill>
            <a:ln>
              <a:noFill/>
            </a:ln>
            <a:effectLst/>
          </c:spPr>
          <c:invertIfNegative val="0"/>
          <c:cat>
            <c:strRef>
              <c:f>Cars!$A$82:$A$89</c:f>
              <c:strCache>
                <c:ptCount val="3"/>
                <c:pt idx="0">
                  <c:v>World</c:v>
                </c:pt>
                <c:pt idx="1">
                  <c:v>OECD</c:v>
                </c:pt>
                <c:pt idx="2">
                  <c:v>Non-OECD</c:v>
                </c:pt>
              </c:strCache>
              <c:extLst xmlns:c16r2="http://schemas.microsoft.com/office/drawing/2015/06/chart"/>
            </c:strRef>
          </c:cat>
          <c:val>
            <c:numRef>
              <c:f>Cars!$AE$82:$AE$89</c:f>
              <c:numCache>
                <c:formatCode>0</c:formatCode>
                <c:ptCount val="3"/>
                <c:pt idx="0">
                  <c:v>175.72501099780649</c:v>
                </c:pt>
                <c:pt idx="1">
                  <c:v>565.07953367186406</c:v>
                </c:pt>
                <c:pt idx="2">
                  <c:v>94.004968614920699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8709-476C-9819-472CC10A33DD}"/>
            </c:ext>
          </c:extLst>
        </c:ser>
        <c:ser>
          <c:idx val="1"/>
          <c:order val="1"/>
          <c:tx>
            <c:strRef>
              <c:f>Cars!$BC$81</c:f>
              <c:strCache>
                <c:ptCount val="1"/>
                <c:pt idx="0">
                  <c:v>2040</c:v>
                </c:pt>
              </c:strCache>
            </c:strRef>
          </c:tx>
          <c:spPr>
            <a:solidFill>
              <a:schemeClr val="accent2"/>
            </a:solidFill>
            <a:ln>
              <a:noFill/>
            </a:ln>
            <a:effectLst/>
          </c:spPr>
          <c:invertIfNegative val="0"/>
          <c:cat>
            <c:strRef>
              <c:f>Cars!$A$82:$A$89</c:f>
              <c:strCache>
                <c:ptCount val="3"/>
                <c:pt idx="0">
                  <c:v>World</c:v>
                </c:pt>
                <c:pt idx="1">
                  <c:v>OECD</c:v>
                </c:pt>
                <c:pt idx="2">
                  <c:v>Non-OECD</c:v>
                </c:pt>
              </c:strCache>
              <c:extLst xmlns:c16r2="http://schemas.microsoft.com/office/drawing/2015/06/chart"/>
            </c:strRef>
          </c:cat>
          <c:val>
            <c:numRef>
              <c:f>Cars!$BC$82:$BC$89</c:f>
              <c:numCache>
                <c:formatCode>0</c:formatCode>
                <c:ptCount val="3"/>
                <c:pt idx="0">
                  <c:v>222.32999173427481</c:v>
                </c:pt>
                <c:pt idx="1">
                  <c:v>549.64216327352847</c:v>
                </c:pt>
                <c:pt idx="2">
                  <c:v>162.95284403767101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8709-476C-9819-472CC10A33DD}"/>
            </c:ext>
          </c:extLst>
        </c:ser>
        <c:dLbls>
          <c:showLegendKey val="0"/>
          <c:showVal val="0"/>
          <c:showCatName val="0"/>
          <c:showSerName val="0"/>
          <c:showPercent val="0"/>
          <c:showBubbleSize val="0"/>
        </c:dLbls>
        <c:gapWidth val="219"/>
        <c:overlap val="-27"/>
        <c:axId val="138453376"/>
        <c:axId val="138454912"/>
      </c:barChart>
      <c:catAx>
        <c:axId val="13845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8454912"/>
        <c:crosses val="autoZero"/>
        <c:auto val="1"/>
        <c:lblAlgn val="ctr"/>
        <c:lblOffset val="100"/>
        <c:noMultiLvlLbl val="0"/>
      </c:catAx>
      <c:valAx>
        <c:axId val="138454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4533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46568496775098E-2"/>
          <c:y val="4.10389885079082E-2"/>
          <c:w val="0.82539996197954701"/>
          <c:h val="0.72710952739066104"/>
        </c:manualLayout>
      </c:layout>
      <c:areaChart>
        <c:grouping val="stacked"/>
        <c:varyColors val="0"/>
        <c:ser>
          <c:idx val="0"/>
          <c:order val="0"/>
          <c:tx>
            <c:strRef>
              <c:f>Sheet7!$C$39</c:f>
              <c:strCache>
                <c:ptCount val="1"/>
                <c:pt idx="0">
                  <c:v>Natural Gas</c:v>
                </c:pt>
              </c:strCache>
            </c:strRef>
          </c:tx>
          <c:spPr>
            <a:solidFill>
              <a:srgbClr val="00B0F0"/>
            </a:solidFill>
            <a:ln>
              <a:noFill/>
            </a:ln>
            <a:effectLst/>
          </c:spPr>
          <c:cat>
            <c:numRef>
              <c:f>Sheet7!$D$38:$AR$38</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Sheet7!$D$39:$AR$39</c:f>
              <c:numCache>
                <c:formatCode>General</c:formatCode>
                <c:ptCount val="41"/>
                <c:pt idx="0">
                  <c:v>2092.14725929613</c:v>
                </c:pt>
                <c:pt idx="1">
                  <c:v>2101.264433329769</c:v>
                </c:pt>
                <c:pt idx="2">
                  <c:v>2174.0463289532299</c:v>
                </c:pt>
                <c:pt idx="3">
                  <c:v>2252.0150296606698</c:v>
                </c:pt>
                <c:pt idx="4">
                  <c:v>2311.1655519185801</c:v>
                </c:pt>
                <c:pt idx="5">
                  <c:v>2372.96472610722</c:v>
                </c:pt>
                <c:pt idx="6">
                  <c:v>2428.8562548608202</c:v>
                </c:pt>
                <c:pt idx="7">
                  <c:v>2546.1891879466598</c:v>
                </c:pt>
                <c:pt idx="8">
                  <c:v>2594.4869022642101</c:v>
                </c:pt>
                <c:pt idx="9">
                  <c:v>2542.46093826677</c:v>
                </c:pt>
                <c:pt idx="10">
                  <c:v>2746.5839766500198</c:v>
                </c:pt>
                <c:pt idx="11">
                  <c:v>2795.0471020176001</c:v>
                </c:pt>
                <c:pt idx="12">
                  <c:v>2860.0531999964701</c:v>
                </c:pt>
                <c:pt idx="13">
                  <c:v>2908.686405760408</c:v>
                </c:pt>
                <c:pt idx="14">
                  <c:v>2901.34043195602</c:v>
                </c:pt>
                <c:pt idx="15">
                  <c:v>2952.5789275720899</c:v>
                </c:pt>
                <c:pt idx="16">
                  <c:v>3002.1102161430799</c:v>
                </c:pt>
                <c:pt idx="17">
                  <c:v>3068.9880439194499</c:v>
                </c:pt>
                <c:pt idx="18">
                  <c:v>3124.0482260212402</c:v>
                </c:pt>
                <c:pt idx="19">
                  <c:v>3176.0961725196012</c:v>
                </c:pt>
                <c:pt idx="20">
                  <c:v>3236.62815921945</c:v>
                </c:pt>
                <c:pt idx="21">
                  <c:v>3303.5275869396</c:v>
                </c:pt>
                <c:pt idx="22">
                  <c:v>3344.4923575057201</c:v>
                </c:pt>
                <c:pt idx="23">
                  <c:v>3401.21527997461</c:v>
                </c:pt>
                <c:pt idx="24">
                  <c:v>3459.5114453157398</c:v>
                </c:pt>
                <c:pt idx="25">
                  <c:v>3510.8137493225699</c:v>
                </c:pt>
                <c:pt idx="26">
                  <c:v>3574.8083487110598</c:v>
                </c:pt>
                <c:pt idx="27">
                  <c:v>3635.42035126052</c:v>
                </c:pt>
                <c:pt idx="28">
                  <c:v>3706.6703506014001</c:v>
                </c:pt>
                <c:pt idx="29">
                  <c:v>3768.9721440931198</c:v>
                </c:pt>
                <c:pt idx="30">
                  <c:v>3838.9385420343201</c:v>
                </c:pt>
                <c:pt idx="31">
                  <c:v>3898.7333877231599</c:v>
                </c:pt>
                <c:pt idx="32">
                  <c:v>3970.6293769293102</c:v>
                </c:pt>
                <c:pt idx="33">
                  <c:v>4054.09894492084</c:v>
                </c:pt>
                <c:pt idx="34">
                  <c:v>4134.5792370695099</c:v>
                </c:pt>
                <c:pt idx="35">
                  <c:v>4217.8509968197404</c:v>
                </c:pt>
                <c:pt idx="36">
                  <c:v>4304.9408141256499</c:v>
                </c:pt>
                <c:pt idx="37">
                  <c:v>4370.5665563830398</c:v>
                </c:pt>
                <c:pt idx="38">
                  <c:v>4445.5503357208499</c:v>
                </c:pt>
                <c:pt idx="39">
                  <c:v>4526.2288605924095</c:v>
                </c:pt>
                <c:pt idx="40">
                  <c:v>4611.2399829893684</c:v>
                </c:pt>
              </c:numCache>
            </c:numRef>
          </c:val>
          <c:extLst xmlns:c16r2="http://schemas.microsoft.com/office/drawing/2015/06/chart">
            <c:ext xmlns:c16="http://schemas.microsoft.com/office/drawing/2014/chart" uri="{C3380CC4-5D6E-409C-BE32-E72D297353CC}">
              <c16:uniqueId val="{00000000-35E6-45C6-88E6-7BBE4FFE05F4}"/>
            </c:ext>
          </c:extLst>
        </c:ser>
        <c:ser>
          <c:idx val="1"/>
          <c:order val="1"/>
          <c:tx>
            <c:strRef>
              <c:f>Sheet7!$C$40</c:f>
              <c:strCache>
                <c:ptCount val="1"/>
                <c:pt idx="0">
                  <c:v>Oil</c:v>
                </c:pt>
              </c:strCache>
            </c:strRef>
          </c:tx>
          <c:spPr>
            <a:solidFill>
              <a:schemeClr val="accent2"/>
            </a:solidFill>
            <a:ln>
              <a:noFill/>
            </a:ln>
            <a:effectLst/>
          </c:spPr>
          <c:cat>
            <c:numRef>
              <c:f>Sheet7!$D$38:$AR$38</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Sheet7!$D$40:$AR$40</c:f>
              <c:numCache>
                <c:formatCode>General</c:formatCode>
                <c:ptCount val="41"/>
                <c:pt idx="0">
                  <c:v>3671.2176382871799</c:v>
                </c:pt>
                <c:pt idx="1">
                  <c:v>3724.2831418154501</c:v>
                </c:pt>
                <c:pt idx="2">
                  <c:v>3752.8166488977499</c:v>
                </c:pt>
                <c:pt idx="3">
                  <c:v>3836.9189829567799</c:v>
                </c:pt>
                <c:pt idx="4">
                  <c:v>3993.95064509846</c:v>
                </c:pt>
                <c:pt idx="5">
                  <c:v>4036.74802682877</c:v>
                </c:pt>
                <c:pt idx="6">
                  <c:v>4087.2378827338298</c:v>
                </c:pt>
                <c:pt idx="7">
                  <c:v>4115.9652540508396</c:v>
                </c:pt>
                <c:pt idx="8">
                  <c:v>4107.50797124774</c:v>
                </c:pt>
                <c:pt idx="9">
                  <c:v>4031.6875726467601</c:v>
                </c:pt>
                <c:pt idx="10">
                  <c:v>4147.7857111456997</c:v>
                </c:pt>
                <c:pt idx="11">
                  <c:v>4168.4014240286597</c:v>
                </c:pt>
                <c:pt idx="12">
                  <c:v>4207.3857272990699</c:v>
                </c:pt>
                <c:pt idx="13">
                  <c:v>4252.67504998001</c:v>
                </c:pt>
                <c:pt idx="14">
                  <c:v>4297.0504213539398</c:v>
                </c:pt>
                <c:pt idx="15">
                  <c:v>4408.5945777756297</c:v>
                </c:pt>
                <c:pt idx="16">
                  <c:v>4462.3226790021599</c:v>
                </c:pt>
                <c:pt idx="17">
                  <c:v>4549.4740222993696</c:v>
                </c:pt>
                <c:pt idx="18">
                  <c:v>4628.6155060628898</c:v>
                </c:pt>
                <c:pt idx="19">
                  <c:v>4688.8721393086398</c:v>
                </c:pt>
                <c:pt idx="20">
                  <c:v>4730.2961316862002</c:v>
                </c:pt>
                <c:pt idx="21">
                  <c:v>4779.3905579800276</c:v>
                </c:pt>
                <c:pt idx="22">
                  <c:v>4836.2060864798596</c:v>
                </c:pt>
                <c:pt idx="23">
                  <c:v>4887.2947897840904</c:v>
                </c:pt>
                <c:pt idx="24">
                  <c:v>4926.35428066247</c:v>
                </c:pt>
                <c:pt idx="25">
                  <c:v>4966.4411374876299</c:v>
                </c:pt>
                <c:pt idx="26">
                  <c:v>5001.0538927751286</c:v>
                </c:pt>
                <c:pt idx="27">
                  <c:v>5031.6311466697998</c:v>
                </c:pt>
                <c:pt idx="28">
                  <c:v>5061.5210138214698</c:v>
                </c:pt>
                <c:pt idx="29">
                  <c:v>5086.1760762531903</c:v>
                </c:pt>
                <c:pt idx="30">
                  <c:v>5106.7651276675697</c:v>
                </c:pt>
                <c:pt idx="31">
                  <c:v>5123.09425996146</c:v>
                </c:pt>
                <c:pt idx="32">
                  <c:v>5140.0133279088204</c:v>
                </c:pt>
                <c:pt idx="33">
                  <c:v>5149.7393187912576</c:v>
                </c:pt>
                <c:pt idx="34">
                  <c:v>5157.3027606160604</c:v>
                </c:pt>
                <c:pt idx="35">
                  <c:v>5162.7519393950897</c:v>
                </c:pt>
                <c:pt idx="36">
                  <c:v>5162.9248306609597</c:v>
                </c:pt>
                <c:pt idx="37">
                  <c:v>5160.3335927928983</c:v>
                </c:pt>
                <c:pt idx="38">
                  <c:v>5155.0083563899798</c:v>
                </c:pt>
                <c:pt idx="39">
                  <c:v>5148.30596098766</c:v>
                </c:pt>
                <c:pt idx="40">
                  <c:v>5146.3966040080804</c:v>
                </c:pt>
              </c:numCache>
            </c:numRef>
          </c:val>
          <c:extLst xmlns:c16r2="http://schemas.microsoft.com/office/drawing/2015/06/chart">
            <c:ext xmlns:c16="http://schemas.microsoft.com/office/drawing/2014/chart" uri="{C3380CC4-5D6E-409C-BE32-E72D297353CC}">
              <c16:uniqueId val="{00000001-35E6-45C6-88E6-7BBE4FFE05F4}"/>
            </c:ext>
          </c:extLst>
        </c:ser>
        <c:ser>
          <c:idx val="2"/>
          <c:order val="2"/>
          <c:tx>
            <c:strRef>
              <c:f>Sheet7!$C$41</c:f>
              <c:strCache>
                <c:ptCount val="1"/>
                <c:pt idx="0">
                  <c:v>Coal </c:v>
                </c:pt>
              </c:strCache>
            </c:strRef>
          </c:tx>
          <c:spPr>
            <a:solidFill>
              <a:schemeClr val="accent3"/>
            </a:solidFill>
            <a:ln>
              <a:noFill/>
            </a:ln>
            <a:effectLst/>
          </c:spPr>
          <c:cat>
            <c:numRef>
              <c:f>Sheet7!$D$38:$AR$38</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Sheet7!$D$41:$AR$41</c:f>
              <c:numCache>
                <c:formatCode>General</c:formatCode>
                <c:ptCount val="41"/>
                <c:pt idx="0">
                  <c:v>2299.5669334375002</c:v>
                </c:pt>
                <c:pt idx="1">
                  <c:v>2387.41692625</c:v>
                </c:pt>
                <c:pt idx="2">
                  <c:v>2463.8013034374999</c:v>
                </c:pt>
                <c:pt idx="3">
                  <c:v>2619.383687</c:v>
                </c:pt>
                <c:pt idx="4">
                  <c:v>2814.7631638749999</c:v>
                </c:pt>
                <c:pt idx="5">
                  <c:v>2966.6030559954402</c:v>
                </c:pt>
                <c:pt idx="6">
                  <c:v>3151.8919690515499</c:v>
                </c:pt>
                <c:pt idx="7">
                  <c:v>3326.4886300509602</c:v>
                </c:pt>
                <c:pt idx="8">
                  <c:v>3300.8730139293302</c:v>
                </c:pt>
                <c:pt idx="9">
                  <c:v>3289.88951340632</c:v>
                </c:pt>
                <c:pt idx="10">
                  <c:v>3550.37482415561</c:v>
                </c:pt>
                <c:pt idx="11">
                  <c:v>3725.0657003364599</c:v>
                </c:pt>
                <c:pt idx="12">
                  <c:v>3782.2487774378901</c:v>
                </c:pt>
                <c:pt idx="13">
                  <c:v>3864.77673661071</c:v>
                </c:pt>
                <c:pt idx="14">
                  <c:v>3869.8279205003601</c:v>
                </c:pt>
                <c:pt idx="15">
                  <c:v>3747.3969184868001</c:v>
                </c:pt>
                <c:pt idx="16">
                  <c:v>3677.5771767057799</c:v>
                </c:pt>
                <c:pt idx="17">
                  <c:v>3672.3350874708599</c:v>
                </c:pt>
                <c:pt idx="18">
                  <c:v>3692.632661094668</c:v>
                </c:pt>
                <c:pt idx="19">
                  <c:v>3714.3956482263602</c:v>
                </c:pt>
                <c:pt idx="20">
                  <c:v>3716.1873733503498</c:v>
                </c:pt>
                <c:pt idx="21">
                  <c:v>3717.62278074594</c:v>
                </c:pt>
                <c:pt idx="22">
                  <c:v>3732.4618308076301</c:v>
                </c:pt>
                <c:pt idx="23">
                  <c:v>3734.1911895902299</c:v>
                </c:pt>
                <c:pt idx="24">
                  <c:v>3735.2245381775401</c:v>
                </c:pt>
                <c:pt idx="25">
                  <c:v>3742.1026255112502</c:v>
                </c:pt>
                <c:pt idx="26">
                  <c:v>3747.47241770555</c:v>
                </c:pt>
                <c:pt idx="27">
                  <c:v>3740.13760487425</c:v>
                </c:pt>
                <c:pt idx="28">
                  <c:v>3727.82008230261</c:v>
                </c:pt>
                <c:pt idx="29">
                  <c:v>3712.8218722614201</c:v>
                </c:pt>
                <c:pt idx="30">
                  <c:v>3688.9095597656401</c:v>
                </c:pt>
                <c:pt idx="31">
                  <c:v>3667.7950289547298</c:v>
                </c:pt>
                <c:pt idx="32">
                  <c:v>3649.7960549673699</c:v>
                </c:pt>
                <c:pt idx="33">
                  <c:v>3629.3516781518301</c:v>
                </c:pt>
                <c:pt idx="34">
                  <c:v>3606.01074523326</c:v>
                </c:pt>
                <c:pt idx="35">
                  <c:v>3578.2242976183402</c:v>
                </c:pt>
                <c:pt idx="36">
                  <c:v>3573.13962807506</c:v>
                </c:pt>
                <c:pt idx="37">
                  <c:v>3567.30893767507</c:v>
                </c:pt>
                <c:pt idx="38">
                  <c:v>3566.0569029521698</c:v>
                </c:pt>
                <c:pt idx="39">
                  <c:v>3558.8915260267499</c:v>
                </c:pt>
                <c:pt idx="40">
                  <c:v>3561.86210742605</c:v>
                </c:pt>
              </c:numCache>
            </c:numRef>
          </c:val>
          <c:extLst xmlns:c16r2="http://schemas.microsoft.com/office/drawing/2015/06/chart">
            <c:ext xmlns:c16="http://schemas.microsoft.com/office/drawing/2014/chart" uri="{C3380CC4-5D6E-409C-BE32-E72D297353CC}">
              <c16:uniqueId val="{00000002-35E6-45C6-88E6-7BBE4FFE05F4}"/>
            </c:ext>
          </c:extLst>
        </c:ser>
        <c:ser>
          <c:idx val="3"/>
          <c:order val="3"/>
          <c:tx>
            <c:strRef>
              <c:f>Sheet7!$C$42</c:f>
              <c:strCache>
                <c:ptCount val="1"/>
                <c:pt idx="0">
                  <c:v>Nuclear</c:v>
                </c:pt>
              </c:strCache>
            </c:strRef>
          </c:tx>
          <c:spPr>
            <a:solidFill>
              <a:schemeClr val="accent4"/>
            </a:solidFill>
            <a:ln>
              <a:noFill/>
            </a:ln>
            <a:effectLst/>
          </c:spPr>
          <c:cat>
            <c:numRef>
              <c:f>Sheet7!$D$38:$AR$38</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Sheet7!$D$42:$AR$42</c:f>
              <c:numCache>
                <c:formatCode>General</c:formatCode>
                <c:ptCount val="41"/>
                <c:pt idx="0">
                  <c:v>676.4046725974531</c:v>
                </c:pt>
                <c:pt idx="1">
                  <c:v>688.87554439678308</c:v>
                </c:pt>
                <c:pt idx="2">
                  <c:v>694.88228552227804</c:v>
                </c:pt>
                <c:pt idx="3">
                  <c:v>688.26717277119405</c:v>
                </c:pt>
                <c:pt idx="4">
                  <c:v>715.08793816637603</c:v>
                </c:pt>
                <c:pt idx="5">
                  <c:v>722.71306583903504</c:v>
                </c:pt>
                <c:pt idx="6">
                  <c:v>728.97656487689403</c:v>
                </c:pt>
                <c:pt idx="7">
                  <c:v>710.15167526294101</c:v>
                </c:pt>
                <c:pt idx="8">
                  <c:v>714.14952668209287</c:v>
                </c:pt>
                <c:pt idx="9">
                  <c:v>704.63074915466598</c:v>
                </c:pt>
                <c:pt idx="10">
                  <c:v>720.40257197344499</c:v>
                </c:pt>
                <c:pt idx="11">
                  <c:v>675.1658495140681</c:v>
                </c:pt>
                <c:pt idx="12">
                  <c:v>643.0969922875131</c:v>
                </c:pt>
                <c:pt idx="13">
                  <c:v>646.05338982745604</c:v>
                </c:pt>
                <c:pt idx="14">
                  <c:v>658.529723375608</c:v>
                </c:pt>
                <c:pt idx="15">
                  <c:v>665.49315927276405</c:v>
                </c:pt>
                <c:pt idx="16">
                  <c:v>672.36686291721696</c:v>
                </c:pt>
                <c:pt idx="17">
                  <c:v>712.30395825128699</c:v>
                </c:pt>
                <c:pt idx="18">
                  <c:v>734.68293247203201</c:v>
                </c:pt>
                <c:pt idx="19">
                  <c:v>750.49870026726001</c:v>
                </c:pt>
                <c:pt idx="20">
                  <c:v>771.27035364267499</c:v>
                </c:pt>
                <c:pt idx="21">
                  <c:v>795.32743544592677</c:v>
                </c:pt>
                <c:pt idx="22">
                  <c:v>802.67638827128303</c:v>
                </c:pt>
                <c:pt idx="23">
                  <c:v>817.26389431316898</c:v>
                </c:pt>
                <c:pt idx="24">
                  <c:v>836.39534234291295</c:v>
                </c:pt>
                <c:pt idx="25">
                  <c:v>833.189307222303</c:v>
                </c:pt>
                <c:pt idx="26">
                  <c:v>840.791806950205</c:v>
                </c:pt>
                <c:pt idx="27">
                  <c:v>864.50936082440478</c:v>
                </c:pt>
                <c:pt idx="28">
                  <c:v>877.98689926582097</c:v>
                </c:pt>
                <c:pt idx="29">
                  <c:v>897.04391757956398</c:v>
                </c:pt>
                <c:pt idx="30">
                  <c:v>909.85998054597496</c:v>
                </c:pt>
                <c:pt idx="31">
                  <c:v>938.68620235205503</c:v>
                </c:pt>
                <c:pt idx="32">
                  <c:v>961.04015087418497</c:v>
                </c:pt>
                <c:pt idx="33">
                  <c:v>969.915939276465</c:v>
                </c:pt>
                <c:pt idx="34">
                  <c:v>987.56001410769704</c:v>
                </c:pt>
                <c:pt idx="35">
                  <c:v>988.42848059947903</c:v>
                </c:pt>
                <c:pt idx="36">
                  <c:v>991.81289355912804</c:v>
                </c:pt>
                <c:pt idx="37">
                  <c:v>1003.5183587845</c:v>
                </c:pt>
                <c:pt idx="38">
                  <c:v>1009.0487812951</c:v>
                </c:pt>
                <c:pt idx="39">
                  <c:v>1017.23031632084</c:v>
                </c:pt>
                <c:pt idx="40">
                  <c:v>1035.03186753461</c:v>
                </c:pt>
              </c:numCache>
            </c:numRef>
          </c:val>
          <c:extLst xmlns:c16r2="http://schemas.microsoft.com/office/drawing/2015/06/chart">
            <c:ext xmlns:c16="http://schemas.microsoft.com/office/drawing/2014/chart" uri="{C3380CC4-5D6E-409C-BE32-E72D297353CC}">
              <c16:uniqueId val="{00000003-35E6-45C6-88E6-7BBE4FFE05F4}"/>
            </c:ext>
          </c:extLst>
        </c:ser>
        <c:ser>
          <c:idx val="4"/>
          <c:order val="4"/>
          <c:tx>
            <c:strRef>
              <c:f>Sheet7!$C$43</c:f>
              <c:strCache>
                <c:ptCount val="1"/>
                <c:pt idx="0">
                  <c:v>Hydro</c:v>
                </c:pt>
              </c:strCache>
            </c:strRef>
          </c:tx>
          <c:spPr>
            <a:solidFill>
              <a:schemeClr val="accent5"/>
            </a:solidFill>
            <a:ln>
              <a:noFill/>
            </a:ln>
            <a:effectLst/>
          </c:spPr>
          <c:cat>
            <c:numRef>
              <c:f>Sheet7!$D$38:$AR$38</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Sheet7!$D$43:$AR$43</c:f>
              <c:numCache>
                <c:formatCode>General</c:formatCode>
                <c:ptCount val="41"/>
                <c:pt idx="0">
                  <c:v>225.882005767744</c:v>
                </c:pt>
                <c:pt idx="1">
                  <c:v>217.64067575234489</c:v>
                </c:pt>
                <c:pt idx="2">
                  <c:v>223.638835178797</c:v>
                </c:pt>
                <c:pt idx="3">
                  <c:v>225.9981779183</c:v>
                </c:pt>
                <c:pt idx="4">
                  <c:v>239.37942612201701</c:v>
                </c:pt>
                <c:pt idx="5">
                  <c:v>250.907415152342</c:v>
                </c:pt>
                <c:pt idx="6">
                  <c:v>258.43786476331502</c:v>
                </c:pt>
                <c:pt idx="7">
                  <c:v>263.46077940980189</c:v>
                </c:pt>
                <c:pt idx="8">
                  <c:v>273.91509893561982</c:v>
                </c:pt>
                <c:pt idx="9">
                  <c:v>276.43968049080797</c:v>
                </c:pt>
                <c:pt idx="10">
                  <c:v>292.71857892582892</c:v>
                </c:pt>
                <c:pt idx="11">
                  <c:v>298.01037772350202</c:v>
                </c:pt>
                <c:pt idx="12">
                  <c:v>314.80927734614198</c:v>
                </c:pt>
                <c:pt idx="13">
                  <c:v>323.42507254460583</c:v>
                </c:pt>
                <c:pt idx="14">
                  <c:v>334.51435625326889</c:v>
                </c:pt>
                <c:pt idx="15">
                  <c:v>338.50419815677901</c:v>
                </c:pt>
                <c:pt idx="16">
                  <c:v>349.76463032721</c:v>
                </c:pt>
                <c:pt idx="17">
                  <c:v>359.99379057497782</c:v>
                </c:pt>
                <c:pt idx="18">
                  <c:v>367.62886841001</c:v>
                </c:pt>
                <c:pt idx="19">
                  <c:v>374.32026260264701</c:v>
                </c:pt>
                <c:pt idx="20">
                  <c:v>380.43000993866877</c:v>
                </c:pt>
                <c:pt idx="21">
                  <c:v>385.53049349073399</c:v>
                </c:pt>
                <c:pt idx="22">
                  <c:v>392.62631076257168</c:v>
                </c:pt>
                <c:pt idx="23">
                  <c:v>399.01052534750102</c:v>
                </c:pt>
                <c:pt idx="24">
                  <c:v>405.42508888190002</c:v>
                </c:pt>
                <c:pt idx="25">
                  <c:v>411.76112859125482</c:v>
                </c:pt>
                <c:pt idx="26">
                  <c:v>416.353329716725</c:v>
                </c:pt>
                <c:pt idx="27">
                  <c:v>420.86399747329477</c:v>
                </c:pt>
                <c:pt idx="28">
                  <c:v>425.27476519104601</c:v>
                </c:pt>
                <c:pt idx="29">
                  <c:v>428.76979537638101</c:v>
                </c:pt>
                <c:pt idx="30">
                  <c:v>433.743085973375</c:v>
                </c:pt>
                <c:pt idx="31">
                  <c:v>437.117771823152</c:v>
                </c:pt>
                <c:pt idx="32">
                  <c:v>439.99930053305599</c:v>
                </c:pt>
                <c:pt idx="33">
                  <c:v>443.87595285314899</c:v>
                </c:pt>
                <c:pt idx="34">
                  <c:v>447.58702062564601</c:v>
                </c:pt>
                <c:pt idx="35">
                  <c:v>450.89425697158481</c:v>
                </c:pt>
                <c:pt idx="36">
                  <c:v>453.49062300715502</c:v>
                </c:pt>
                <c:pt idx="37">
                  <c:v>456.33349997343601</c:v>
                </c:pt>
                <c:pt idx="38">
                  <c:v>458.83913197173092</c:v>
                </c:pt>
                <c:pt idx="39">
                  <c:v>461.72876115181492</c:v>
                </c:pt>
                <c:pt idx="40">
                  <c:v>464.25390413798601</c:v>
                </c:pt>
              </c:numCache>
            </c:numRef>
          </c:val>
          <c:extLst xmlns:c16r2="http://schemas.microsoft.com/office/drawing/2015/06/chart">
            <c:ext xmlns:c16="http://schemas.microsoft.com/office/drawing/2014/chart" uri="{C3380CC4-5D6E-409C-BE32-E72D297353CC}">
              <c16:uniqueId val="{00000004-35E6-45C6-88E6-7BBE4FFE05F4}"/>
            </c:ext>
          </c:extLst>
        </c:ser>
        <c:ser>
          <c:idx val="5"/>
          <c:order val="5"/>
          <c:tx>
            <c:strRef>
              <c:f>Sheet7!$C$44</c:f>
              <c:strCache>
                <c:ptCount val="1"/>
                <c:pt idx="0">
                  <c:v>Renewables</c:v>
                </c:pt>
              </c:strCache>
            </c:strRef>
          </c:tx>
          <c:spPr>
            <a:solidFill>
              <a:srgbClr val="00B050"/>
            </a:solidFill>
            <a:ln>
              <a:noFill/>
            </a:ln>
            <a:effectLst/>
          </c:spPr>
          <c:cat>
            <c:numRef>
              <c:f>Sheet7!$D$38:$AR$38</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Sheet7!$D$44:$AR$44</c:f>
              <c:numCache>
                <c:formatCode>General</c:formatCode>
                <c:ptCount val="41"/>
                <c:pt idx="0">
                  <c:v>1088.274557911077</c:v>
                </c:pt>
                <c:pt idx="1">
                  <c:v>1091.937439198522</c:v>
                </c:pt>
                <c:pt idx="2">
                  <c:v>1108.8603623911561</c:v>
                </c:pt>
                <c:pt idx="3">
                  <c:v>1139.1266694509461</c:v>
                </c:pt>
                <c:pt idx="4">
                  <c:v>1170.302416322156</c:v>
                </c:pt>
                <c:pt idx="5">
                  <c:v>1203.0442330569031</c:v>
                </c:pt>
                <c:pt idx="6">
                  <c:v>1236.005855002044</c:v>
                </c:pt>
                <c:pt idx="7">
                  <c:v>1277.1371663170951</c:v>
                </c:pt>
                <c:pt idx="8">
                  <c:v>1314.707343638155</c:v>
                </c:pt>
                <c:pt idx="9">
                  <c:v>1345.0138250274381</c:v>
                </c:pt>
                <c:pt idx="10">
                  <c:v>1409.342823733866</c:v>
                </c:pt>
                <c:pt idx="11">
                  <c:v>1444.729764468872</c:v>
                </c:pt>
                <c:pt idx="12">
                  <c:v>1500.3179376371029</c:v>
                </c:pt>
                <c:pt idx="13">
                  <c:v>1551.274009501117</c:v>
                </c:pt>
                <c:pt idx="14">
                  <c:v>1587.2557547681449</c:v>
                </c:pt>
                <c:pt idx="15">
                  <c:v>1635.435438186006</c:v>
                </c:pt>
                <c:pt idx="16">
                  <c:v>1686.2573190885851</c:v>
                </c:pt>
                <c:pt idx="17">
                  <c:v>1742.427558694352</c:v>
                </c:pt>
                <c:pt idx="18">
                  <c:v>1812.9078643703581</c:v>
                </c:pt>
                <c:pt idx="19">
                  <c:v>1877.741949871292</c:v>
                </c:pt>
                <c:pt idx="20">
                  <c:v>1934.664137315121</c:v>
                </c:pt>
                <c:pt idx="21">
                  <c:v>1987.194608361508</c:v>
                </c:pt>
                <c:pt idx="22">
                  <c:v>2044.6905152969241</c:v>
                </c:pt>
                <c:pt idx="23">
                  <c:v>2102.7508940179341</c:v>
                </c:pt>
                <c:pt idx="24">
                  <c:v>2165.040285177829</c:v>
                </c:pt>
                <c:pt idx="25">
                  <c:v>2223.3061359020621</c:v>
                </c:pt>
                <c:pt idx="26">
                  <c:v>2281.3320849043748</c:v>
                </c:pt>
                <c:pt idx="27">
                  <c:v>2338.93271354119</c:v>
                </c:pt>
                <c:pt idx="28">
                  <c:v>2397.3526906682969</c:v>
                </c:pt>
                <c:pt idx="29">
                  <c:v>2454.2521652015712</c:v>
                </c:pt>
                <c:pt idx="30">
                  <c:v>2513.4125437792932</c:v>
                </c:pt>
                <c:pt idx="31">
                  <c:v>2565.313100692953</c:v>
                </c:pt>
                <c:pt idx="32">
                  <c:v>2619.6892910339302</c:v>
                </c:pt>
                <c:pt idx="33">
                  <c:v>2668.13079231352</c:v>
                </c:pt>
                <c:pt idx="34">
                  <c:v>2721.0057359805101</c:v>
                </c:pt>
                <c:pt idx="35">
                  <c:v>2773.5208679956932</c:v>
                </c:pt>
                <c:pt idx="36">
                  <c:v>2825.4469308284902</c:v>
                </c:pt>
                <c:pt idx="37">
                  <c:v>2874.0984405876702</c:v>
                </c:pt>
                <c:pt idx="38">
                  <c:v>2927.0633241855312</c:v>
                </c:pt>
                <c:pt idx="39">
                  <c:v>2979.6056150203699</c:v>
                </c:pt>
                <c:pt idx="40">
                  <c:v>3033.9767696367499</c:v>
                </c:pt>
              </c:numCache>
            </c:numRef>
          </c:val>
          <c:extLst xmlns:c16r2="http://schemas.microsoft.com/office/drawing/2015/06/chart">
            <c:ext xmlns:c16="http://schemas.microsoft.com/office/drawing/2014/chart" uri="{C3380CC4-5D6E-409C-BE32-E72D297353CC}">
              <c16:uniqueId val="{00000005-35E6-45C6-88E6-7BBE4FFE05F4}"/>
            </c:ext>
          </c:extLst>
        </c:ser>
        <c:dLbls>
          <c:showLegendKey val="0"/>
          <c:showVal val="0"/>
          <c:showCatName val="0"/>
          <c:showSerName val="0"/>
          <c:showPercent val="0"/>
          <c:showBubbleSize val="0"/>
        </c:dLbls>
        <c:axId val="138901760"/>
        <c:axId val="138903552"/>
      </c:areaChart>
      <c:lineChart>
        <c:grouping val="standard"/>
        <c:varyColors val="0"/>
        <c:ser>
          <c:idx val="6"/>
          <c:order val="6"/>
          <c:tx>
            <c:strRef>
              <c:f>Sheet7!$C$45</c:f>
              <c:strCache>
                <c:ptCount val="1"/>
                <c:pt idx="0">
                  <c:v>Natural gas demand growth (%)</c:v>
                </c:pt>
              </c:strCache>
            </c:strRef>
          </c:tx>
          <c:spPr>
            <a:ln w="28575" cap="rnd">
              <a:solidFill>
                <a:sysClr val="windowText" lastClr="000000"/>
              </a:solidFill>
              <a:prstDash val="sysDot"/>
              <a:round/>
            </a:ln>
            <a:effectLst/>
          </c:spPr>
          <c:marker>
            <c:symbol val="none"/>
          </c:marker>
          <c:cat>
            <c:numRef>
              <c:f>Sheet7!$D$38:$AR$38</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Sheet7!$D$45:$AR$45</c:f>
              <c:numCache>
                <c:formatCode>0.0%</c:formatCode>
                <c:ptCount val="41"/>
                <c:pt idx="1">
                  <c:v>4.3578070296577702E-3</c:v>
                </c:pt>
                <c:pt idx="2">
                  <c:v>3.4637190098024101E-2</c:v>
                </c:pt>
                <c:pt idx="3">
                  <c:v>3.5863403492868803E-2</c:v>
                </c:pt>
                <c:pt idx="4">
                  <c:v>2.6265598354742299E-2</c:v>
                </c:pt>
                <c:pt idx="5">
                  <c:v>2.67393974167442E-2</c:v>
                </c:pt>
                <c:pt idx="6">
                  <c:v>2.3553459576825898E-2</c:v>
                </c:pt>
                <c:pt idx="7">
                  <c:v>4.83078950641989E-2</c:v>
                </c:pt>
                <c:pt idx="8">
                  <c:v>1.8968627526259899E-2</c:v>
                </c:pt>
                <c:pt idx="9">
                  <c:v>-2.00525059317266E-2</c:v>
                </c:pt>
                <c:pt idx="10">
                  <c:v>8.0285614347492498E-2</c:v>
                </c:pt>
                <c:pt idx="11">
                  <c:v>1.76448729693276E-2</c:v>
                </c:pt>
                <c:pt idx="12">
                  <c:v>2.3257603756282101E-2</c:v>
                </c:pt>
                <c:pt idx="13">
                  <c:v>1.7004301096217301E-2</c:v>
                </c:pt>
                <c:pt idx="14">
                  <c:v>-2.5255296651580301E-3</c:v>
                </c:pt>
                <c:pt idx="15">
                  <c:v>1.7660283864560498E-2</c:v>
                </c:pt>
                <c:pt idx="16">
                  <c:v>1.6775601867388398E-2</c:v>
                </c:pt>
                <c:pt idx="17">
                  <c:v>2.2276939539645001E-2</c:v>
                </c:pt>
                <c:pt idx="18">
                  <c:v>1.7940826524521801E-2</c:v>
                </c:pt>
                <c:pt idx="19">
                  <c:v>1.6660417103947001E-2</c:v>
                </c:pt>
                <c:pt idx="20">
                  <c:v>1.9058612652723999E-2</c:v>
                </c:pt>
                <c:pt idx="21">
                  <c:v>2.0669482074914501E-2</c:v>
                </c:pt>
                <c:pt idx="22">
                  <c:v>1.24003113302498E-2</c:v>
                </c:pt>
                <c:pt idx="23">
                  <c:v>1.69600992932731E-2</c:v>
                </c:pt>
                <c:pt idx="24">
                  <c:v>1.7139804611710701E-2</c:v>
                </c:pt>
                <c:pt idx="25">
                  <c:v>1.4829349408944601E-2</c:v>
                </c:pt>
                <c:pt idx="26">
                  <c:v>1.8227853699398899E-2</c:v>
                </c:pt>
                <c:pt idx="27">
                  <c:v>1.69553152608348E-2</c:v>
                </c:pt>
                <c:pt idx="28">
                  <c:v>1.9598833822937499E-2</c:v>
                </c:pt>
                <c:pt idx="29">
                  <c:v>1.6808021107571999E-2</c:v>
                </c:pt>
                <c:pt idx="30">
                  <c:v>1.8563787490670201E-2</c:v>
                </c:pt>
                <c:pt idx="31">
                  <c:v>1.55758799038115E-2</c:v>
                </c:pt>
                <c:pt idx="32">
                  <c:v>1.8440858108570799E-2</c:v>
                </c:pt>
                <c:pt idx="33">
                  <c:v>2.1021747453065301E-2</c:v>
                </c:pt>
                <c:pt idx="34">
                  <c:v>1.9851585578467199E-2</c:v>
                </c:pt>
                <c:pt idx="35">
                  <c:v>2.01403226242803E-2</c:v>
                </c:pt>
                <c:pt idx="36">
                  <c:v>2.0647912259483599E-2</c:v>
                </c:pt>
                <c:pt idx="37">
                  <c:v>1.52442844375594E-2</c:v>
                </c:pt>
                <c:pt idx="38">
                  <c:v>1.7156535284492899E-2</c:v>
                </c:pt>
                <c:pt idx="39">
                  <c:v>1.81481523723378E-2</c:v>
                </c:pt>
                <c:pt idx="40">
                  <c:v>1.8781887751436899E-2</c:v>
                </c:pt>
              </c:numCache>
            </c:numRef>
          </c:val>
          <c:smooth val="0"/>
          <c:extLst xmlns:c16r2="http://schemas.microsoft.com/office/drawing/2015/06/chart">
            <c:ext xmlns:c16="http://schemas.microsoft.com/office/drawing/2014/chart" uri="{C3380CC4-5D6E-409C-BE32-E72D297353CC}">
              <c16:uniqueId val="{00000006-35E6-45C6-88E6-7BBE4FFE05F4}"/>
            </c:ext>
          </c:extLst>
        </c:ser>
        <c:dLbls>
          <c:showLegendKey val="0"/>
          <c:showVal val="0"/>
          <c:showCatName val="0"/>
          <c:showSerName val="0"/>
          <c:showPercent val="0"/>
          <c:showBubbleSize val="0"/>
        </c:dLbls>
        <c:marker val="1"/>
        <c:smooth val="0"/>
        <c:axId val="138919936"/>
        <c:axId val="138905472"/>
      </c:lineChart>
      <c:catAx>
        <c:axId val="138901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903552"/>
        <c:crosses val="autoZero"/>
        <c:auto val="1"/>
        <c:lblAlgn val="ctr"/>
        <c:lblOffset val="100"/>
        <c:noMultiLvlLbl val="0"/>
      </c:catAx>
      <c:valAx>
        <c:axId val="138903552"/>
        <c:scaling>
          <c:orientation val="minMax"/>
          <c:max val="18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Mtoe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901760"/>
        <c:crosses val="autoZero"/>
        <c:crossBetween val="between"/>
      </c:valAx>
      <c:valAx>
        <c:axId val="138905472"/>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Natural</a:t>
                </a:r>
                <a:r>
                  <a:rPr lang="en-US" b="1" baseline="0"/>
                  <a:t> gas demand growth (%)</a:t>
                </a:r>
                <a:endParaRPr lang="en-US" b="1"/>
              </a:p>
            </c:rich>
          </c:tx>
          <c:layout/>
          <c:overlay val="0"/>
          <c:spPr>
            <a:noFill/>
            <a:ln>
              <a:noFill/>
            </a:ln>
            <a:effectLst/>
          </c:sp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919936"/>
        <c:crosses val="max"/>
        <c:crossBetween val="between"/>
      </c:valAx>
      <c:catAx>
        <c:axId val="138919936"/>
        <c:scaling>
          <c:orientation val="minMax"/>
        </c:scaling>
        <c:delete val="1"/>
        <c:axPos val="b"/>
        <c:numFmt formatCode="General" sourceLinked="1"/>
        <c:majorTickMark val="out"/>
        <c:minorTickMark val="none"/>
        <c:tickLblPos val="nextTo"/>
        <c:crossAx val="138905472"/>
        <c:crosses val="autoZero"/>
        <c:auto val="1"/>
        <c:lblAlgn val="ctr"/>
        <c:lblOffset val="100"/>
        <c:noMultiLvlLbl val="0"/>
      </c:catAx>
      <c:spPr>
        <a:noFill/>
        <a:ln>
          <a:noFill/>
        </a:ln>
        <a:effectLst/>
      </c:spPr>
    </c:plotArea>
    <c:legend>
      <c:legendPos val="b"/>
      <c:layout>
        <c:manualLayout>
          <c:xMode val="edge"/>
          <c:yMode val="edge"/>
          <c:x val="2.2337802894564201E-2"/>
          <c:y val="0.90086824182650105"/>
          <c:w val="0.95225081204887796"/>
          <c:h val="7.5618225394800606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52762252806001"/>
          <c:y val="2.1163557237326699E-2"/>
          <c:w val="0.80719648158659096"/>
          <c:h val="0.63940095801087204"/>
        </c:manualLayout>
      </c:layout>
      <c:areaChart>
        <c:grouping val="stacked"/>
        <c:varyColors val="0"/>
        <c:ser>
          <c:idx val="0"/>
          <c:order val="0"/>
          <c:tx>
            <c:strRef>
              <c:f>'1'!$C$270</c:f>
              <c:strCache>
                <c:ptCount val="1"/>
                <c:pt idx="0">
                  <c:v>Non-OECD Asia</c:v>
                </c:pt>
              </c:strCache>
            </c:strRef>
          </c:tx>
          <c:spPr>
            <a:solidFill>
              <a:schemeClr val="accent1"/>
            </a:solidFill>
            <a:ln>
              <a:noFill/>
            </a:ln>
            <a:effectLst/>
          </c:spPr>
          <c:cat>
            <c:numRef>
              <c:f>'1'!$D$269:$L$269</c:f>
              <c:numCache>
                <c:formatCode>General</c:formatCode>
                <c:ptCount val="9"/>
                <c:pt idx="0">
                  <c:v>2000</c:v>
                </c:pt>
                <c:pt idx="1">
                  <c:v>2005</c:v>
                </c:pt>
                <c:pt idx="2">
                  <c:v>2010</c:v>
                </c:pt>
                <c:pt idx="3">
                  <c:v>2016</c:v>
                </c:pt>
                <c:pt idx="4">
                  <c:v>2020</c:v>
                </c:pt>
                <c:pt idx="5">
                  <c:v>2025</c:v>
                </c:pt>
                <c:pt idx="6">
                  <c:v>2030</c:v>
                </c:pt>
                <c:pt idx="7">
                  <c:v>2035</c:v>
                </c:pt>
                <c:pt idx="8">
                  <c:v>2040</c:v>
                </c:pt>
              </c:numCache>
            </c:numRef>
          </c:cat>
          <c:val>
            <c:numRef>
              <c:f>'1'!$D$270:$L$270</c:f>
              <c:numCache>
                <c:formatCode>0</c:formatCode>
                <c:ptCount val="9"/>
                <c:pt idx="0">
                  <c:v>173.60912738443699</c:v>
                </c:pt>
                <c:pt idx="1">
                  <c:v>260.59133207372548</c:v>
                </c:pt>
                <c:pt idx="2">
                  <c:v>389.09006742990232</c:v>
                </c:pt>
                <c:pt idx="3">
                  <c:v>530.71912412609151</c:v>
                </c:pt>
                <c:pt idx="4">
                  <c:v>603.86024840788252</c:v>
                </c:pt>
                <c:pt idx="5">
                  <c:v>746.66449894640857</c:v>
                </c:pt>
                <c:pt idx="6">
                  <c:v>898.57337388379813</c:v>
                </c:pt>
                <c:pt idx="7">
                  <c:v>1039.9936832546309</c:v>
                </c:pt>
                <c:pt idx="8">
                  <c:v>1206.68359211026</c:v>
                </c:pt>
              </c:numCache>
            </c:numRef>
          </c:val>
          <c:extLst xmlns:c16r2="http://schemas.microsoft.com/office/drawing/2015/06/chart">
            <c:ext xmlns:c16="http://schemas.microsoft.com/office/drawing/2014/chart" uri="{C3380CC4-5D6E-409C-BE32-E72D297353CC}">
              <c16:uniqueId val="{00000000-34A4-475A-9ADE-2DD2FC343F27}"/>
            </c:ext>
          </c:extLst>
        </c:ser>
        <c:ser>
          <c:idx val="1"/>
          <c:order val="1"/>
          <c:tx>
            <c:strRef>
              <c:f>'1'!$C$271</c:f>
              <c:strCache>
                <c:ptCount val="1"/>
                <c:pt idx="0">
                  <c:v>North America </c:v>
                </c:pt>
              </c:strCache>
            </c:strRef>
          </c:tx>
          <c:spPr>
            <a:solidFill>
              <a:schemeClr val="accent2"/>
            </a:solidFill>
            <a:ln>
              <a:noFill/>
            </a:ln>
            <a:effectLst/>
          </c:spPr>
          <c:cat>
            <c:numRef>
              <c:f>'1'!$D$269:$L$269</c:f>
              <c:numCache>
                <c:formatCode>General</c:formatCode>
                <c:ptCount val="9"/>
                <c:pt idx="0">
                  <c:v>2000</c:v>
                </c:pt>
                <c:pt idx="1">
                  <c:v>2005</c:v>
                </c:pt>
                <c:pt idx="2">
                  <c:v>2010</c:v>
                </c:pt>
                <c:pt idx="3">
                  <c:v>2016</c:v>
                </c:pt>
                <c:pt idx="4">
                  <c:v>2020</c:v>
                </c:pt>
                <c:pt idx="5">
                  <c:v>2025</c:v>
                </c:pt>
                <c:pt idx="6">
                  <c:v>2030</c:v>
                </c:pt>
                <c:pt idx="7">
                  <c:v>2035</c:v>
                </c:pt>
                <c:pt idx="8">
                  <c:v>2040</c:v>
                </c:pt>
              </c:numCache>
            </c:numRef>
          </c:cat>
          <c:val>
            <c:numRef>
              <c:f>'1'!$D$271:$L$271</c:f>
              <c:numCache>
                <c:formatCode>0</c:formatCode>
                <c:ptCount val="9"/>
                <c:pt idx="0">
                  <c:v>756.06710508822277</c:v>
                </c:pt>
                <c:pt idx="1">
                  <c:v>703.46020101760701</c:v>
                </c:pt>
                <c:pt idx="2">
                  <c:v>764.7116917951771</c:v>
                </c:pt>
                <c:pt idx="3">
                  <c:v>834.51559275316515</c:v>
                </c:pt>
                <c:pt idx="4">
                  <c:v>883.44325029569518</c:v>
                </c:pt>
                <c:pt idx="5">
                  <c:v>933.45653182850458</c:v>
                </c:pt>
                <c:pt idx="6">
                  <c:v>988.54972197376617</c:v>
                </c:pt>
                <c:pt idx="7">
                  <c:v>1104.277180000011</c:v>
                </c:pt>
                <c:pt idx="8">
                  <c:v>1194.37000013898</c:v>
                </c:pt>
              </c:numCache>
            </c:numRef>
          </c:val>
          <c:extLst xmlns:c16r2="http://schemas.microsoft.com/office/drawing/2015/06/chart">
            <c:ext xmlns:c16="http://schemas.microsoft.com/office/drawing/2014/chart" uri="{C3380CC4-5D6E-409C-BE32-E72D297353CC}">
              <c16:uniqueId val="{00000001-34A4-475A-9ADE-2DD2FC343F27}"/>
            </c:ext>
          </c:extLst>
        </c:ser>
        <c:ser>
          <c:idx val="2"/>
          <c:order val="2"/>
          <c:tx>
            <c:strRef>
              <c:f>'1'!$C$272</c:f>
              <c:strCache>
                <c:ptCount val="1"/>
                <c:pt idx="0">
                  <c:v>Middle East</c:v>
                </c:pt>
              </c:strCache>
            </c:strRef>
          </c:tx>
          <c:spPr>
            <a:solidFill>
              <a:schemeClr val="accent3"/>
            </a:solidFill>
            <a:ln>
              <a:noFill/>
            </a:ln>
            <a:effectLst/>
          </c:spPr>
          <c:cat>
            <c:numRef>
              <c:f>'1'!$D$269:$L$269</c:f>
              <c:numCache>
                <c:formatCode>General</c:formatCode>
                <c:ptCount val="9"/>
                <c:pt idx="0">
                  <c:v>2000</c:v>
                </c:pt>
                <c:pt idx="1">
                  <c:v>2005</c:v>
                </c:pt>
                <c:pt idx="2">
                  <c:v>2010</c:v>
                </c:pt>
                <c:pt idx="3">
                  <c:v>2016</c:v>
                </c:pt>
                <c:pt idx="4">
                  <c:v>2020</c:v>
                </c:pt>
                <c:pt idx="5">
                  <c:v>2025</c:v>
                </c:pt>
                <c:pt idx="6">
                  <c:v>2030</c:v>
                </c:pt>
                <c:pt idx="7">
                  <c:v>2035</c:v>
                </c:pt>
                <c:pt idx="8">
                  <c:v>2040</c:v>
                </c:pt>
              </c:numCache>
            </c:numRef>
          </c:cat>
          <c:val>
            <c:numRef>
              <c:f>'1'!$D$272:$L$272</c:f>
              <c:numCache>
                <c:formatCode>0</c:formatCode>
                <c:ptCount val="9"/>
                <c:pt idx="0">
                  <c:v>174.09317532062451</c:v>
                </c:pt>
                <c:pt idx="1">
                  <c:v>249.17162939197831</c:v>
                </c:pt>
                <c:pt idx="2">
                  <c:v>369.30653786907101</c:v>
                </c:pt>
                <c:pt idx="3">
                  <c:v>479.36105700253972</c:v>
                </c:pt>
                <c:pt idx="4">
                  <c:v>542.89030434301765</c:v>
                </c:pt>
                <c:pt idx="5">
                  <c:v>599.11422841608521</c:v>
                </c:pt>
                <c:pt idx="6">
                  <c:v>664.94825762839753</c:v>
                </c:pt>
                <c:pt idx="7">
                  <c:v>733.31983356656178</c:v>
                </c:pt>
                <c:pt idx="8">
                  <c:v>803.00221506865819</c:v>
                </c:pt>
              </c:numCache>
            </c:numRef>
          </c:val>
          <c:extLst xmlns:c16r2="http://schemas.microsoft.com/office/drawing/2015/06/chart">
            <c:ext xmlns:c16="http://schemas.microsoft.com/office/drawing/2014/chart" uri="{C3380CC4-5D6E-409C-BE32-E72D297353CC}">
              <c16:uniqueId val="{00000002-34A4-475A-9ADE-2DD2FC343F27}"/>
            </c:ext>
          </c:extLst>
        </c:ser>
        <c:ser>
          <c:idx val="3"/>
          <c:order val="3"/>
          <c:tx>
            <c:strRef>
              <c:f>'1'!$C$273</c:f>
              <c:strCache>
                <c:ptCount val="1"/>
                <c:pt idx="0">
                  <c:v>CIS</c:v>
                </c:pt>
              </c:strCache>
            </c:strRef>
          </c:tx>
          <c:spPr>
            <a:solidFill>
              <a:schemeClr val="accent4"/>
            </a:solidFill>
            <a:ln>
              <a:noFill/>
            </a:ln>
            <a:effectLst/>
          </c:spPr>
          <c:cat>
            <c:numRef>
              <c:f>'1'!$D$269:$L$269</c:f>
              <c:numCache>
                <c:formatCode>General</c:formatCode>
                <c:ptCount val="9"/>
                <c:pt idx="0">
                  <c:v>2000</c:v>
                </c:pt>
                <c:pt idx="1">
                  <c:v>2005</c:v>
                </c:pt>
                <c:pt idx="2">
                  <c:v>2010</c:v>
                </c:pt>
                <c:pt idx="3">
                  <c:v>2016</c:v>
                </c:pt>
                <c:pt idx="4">
                  <c:v>2020</c:v>
                </c:pt>
                <c:pt idx="5">
                  <c:v>2025</c:v>
                </c:pt>
                <c:pt idx="6">
                  <c:v>2030</c:v>
                </c:pt>
                <c:pt idx="7">
                  <c:v>2035</c:v>
                </c:pt>
                <c:pt idx="8">
                  <c:v>2040</c:v>
                </c:pt>
              </c:numCache>
            </c:numRef>
          </c:cat>
          <c:val>
            <c:numRef>
              <c:f>'1'!$D$273:$L$273</c:f>
              <c:numCache>
                <c:formatCode>0</c:formatCode>
                <c:ptCount val="9"/>
                <c:pt idx="0">
                  <c:v>548.78414164811875</c:v>
                </c:pt>
                <c:pt idx="1">
                  <c:v>591.61811253411304</c:v>
                </c:pt>
                <c:pt idx="2">
                  <c:v>599.15736927124942</c:v>
                </c:pt>
                <c:pt idx="3">
                  <c:v>585.54534572570742</c:v>
                </c:pt>
                <c:pt idx="4">
                  <c:v>603.10431442052504</c:v>
                </c:pt>
                <c:pt idx="5">
                  <c:v>613.04065940883402</c:v>
                </c:pt>
                <c:pt idx="6">
                  <c:v>629.71407428462896</c:v>
                </c:pt>
                <c:pt idx="7">
                  <c:v>638.0799320239106</c:v>
                </c:pt>
                <c:pt idx="8">
                  <c:v>647.70089029277676</c:v>
                </c:pt>
              </c:numCache>
            </c:numRef>
          </c:val>
          <c:extLst xmlns:c16r2="http://schemas.microsoft.com/office/drawing/2015/06/chart">
            <c:ext xmlns:c16="http://schemas.microsoft.com/office/drawing/2014/chart" uri="{C3380CC4-5D6E-409C-BE32-E72D297353CC}">
              <c16:uniqueId val="{00000003-34A4-475A-9ADE-2DD2FC343F27}"/>
            </c:ext>
          </c:extLst>
        </c:ser>
        <c:ser>
          <c:idx val="4"/>
          <c:order val="4"/>
          <c:tx>
            <c:strRef>
              <c:f>'1'!$C$274</c:f>
              <c:strCache>
                <c:ptCount val="1"/>
                <c:pt idx="0">
                  <c:v>OECD Europe</c:v>
                </c:pt>
              </c:strCache>
            </c:strRef>
          </c:tx>
          <c:spPr>
            <a:solidFill>
              <a:schemeClr val="accent5"/>
            </a:solidFill>
            <a:ln>
              <a:noFill/>
            </a:ln>
            <a:effectLst/>
          </c:spPr>
          <c:cat>
            <c:numRef>
              <c:f>'1'!$D$269:$L$269</c:f>
              <c:numCache>
                <c:formatCode>General</c:formatCode>
                <c:ptCount val="9"/>
                <c:pt idx="0">
                  <c:v>2000</c:v>
                </c:pt>
                <c:pt idx="1">
                  <c:v>2005</c:v>
                </c:pt>
                <c:pt idx="2">
                  <c:v>2010</c:v>
                </c:pt>
                <c:pt idx="3">
                  <c:v>2016</c:v>
                </c:pt>
                <c:pt idx="4">
                  <c:v>2020</c:v>
                </c:pt>
                <c:pt idx="5">
                  <c:v>2025</c:v>
                </c:pt>
                <c:pt idx="6">
                  <c:v>2030</c:v>
                </c:pt>
                <c:pt idx="7">
                  <c:v>2035</c:v>
                </c:pt>
                <c:pt idx="8">
                  <c:v>2040</c:v>
                </c:pt>
              </c:numCache>
            </c:numRef>
          </c:cat>
          <c:val>
            <c:numRef>
              <c:f>'1'!$D$274:$L$274</c:f>
              <c:numCache>
                <c:formatCode>0</c:formatCode>
                <c:ptCount val="9"/>
                <c:pt idx="0">
                  <c:v>452.81989559365252</c:v>
                </c:pt>
                <c:pt idx="1">
                  <c:v>520.8498730921167</c:v>
                </c:pt>
                <c:pt idx="2">
                  <c:v>546.24845745001551</c:v>
                </c:pt>
                <c:pt idx="3">
                  <c:v>486.27120088566522</c:v>
                </c:pt>
                <c:pt idx="4">
                  <c:v>506.78322531151088</c:v>
                </c:pt>
                <c:pt idx="5">
                  <c:v>537.09784497174871</c:v>
                </c:pt>
                <c:pt idx="6">
                  <c:v>565.00644177335153</c:v>
                </c:pt>
                <c:pt idx="7">
                  <c:v>588.10092213193298</c:v>
                </c:pt>
                <c:pt idx="8">
                  <c:v>603.23788607678603</c:v>
                </c:pt>
              </c:numCache>
            </c:numRef>
          </c:val>
          <c:extLst xmlns:c16r2="http://schemas.microsoft.com/office/drawing/2015/06/chart">
            <c:ext xmlns:c16="http://schemas.microsoft.com/office/drawing/2014/chart" uri="{C3380CC4-5D6E-409C-BE32-E72D297353CC}">
              <c16:uniqueId val="{00000004-34A4-475A-9ADE-2DD2FC343F27}"/>
            </c:ext>
          </c:extLst>
        </c:ser>
        <c:ser>
          <c:idx val="5"/>
          <c:order val="5"/>
          <c:tx>
            <c:strRef>
              <c:f>'1'!$C$275</c:f>
              <c:strCache>
                <c:ptCount val="1"/>
                <c:pt idx="0">
                  <c:v>Latin America </c:v>
                </c:pt>
              </c:strCache>
            </c:strRef>
          </c:tx>
          <c:spPr>
            <a:solidFill>
              <a:schemeClr val="accent6"/>
            </a:solidFill>
            <a:ln>
              <a:noFill/>
            </a:ln>
            <a:effectLst/>
          </c:spPr>
          <c:cat>
            <c:numRef>
              <c:f>'1'!$D$269:$L$269</c:f>
              <c:numCache>
                <c:formatCode>General</c:formatCode>
                <c:ptCount val="9"/>
                <c:pt idx="0">
                  <c:v>2000</c:v>
                </c:pt>
                <c:pt idx="1">
                  <c:v>2005</c:v>
                </c:pt>
                <c:pt idx="2">
                  <c:v>2010</c:v>
                </c:pt>
                <c:pt idx="3">
                  <c:v>2016</c:v>
                </c:pt>
                <c:pt idx="4">
                  <c:v>2020</c:v>
                </c:pt>
                <c:pt idx="5">
                  <c:v>2025</c:v>
                </c:pt>
                <c:pt idx="6">
                  <c:v>2030</c:v>
                </c:pt>
                <c:pt idx="7">
                  <c:v>2035</c:v>
                </c:pt>
                <c:pt idx="8">
                  <c:v>2040</c:v>
                </c:pt>
              </c:numCache>
            </c:numRef>
          </c:cat>
          <c:val>
            <c:numRef>
              <c:f>'1'!$D$275:$L$275</c:f>
              <c:numCache>
                <c:formatCode>0</c:formatCode>
                <c:ptCount val="9"/>
                <c:pt idx="0">
                  <c:v>134.00034530700839</c:v>
                </c:pt>
                <c:pt idx="1">
                  <c:v>176.38985966508531</c:v>
                </c:pt>
                <c:pt idx="2">
                  <c:v>222.98896286707009</c:v>
                </c:pt>
                <c:pt idx="3">
                  <c:v>246.48088534262379</c:v>
                </c:pt>
                <c:pt idx="4">
                  <c:v>255.49217388800241</c:v>
                </c:pt>
                <c:pt idx="5">
                  <c:v>274.90598237368812</c:v>
                </c:pt>
                <c:pt idx="6">
                  <c:v>309.07519659410627</c:v>
                </c:pt>
                <c:pt idx="7">
                  <c:v>341.99219475279011</c:v>
                </c:pt>
                <c:pt idx="8">
                  <c:v>393.73446354592801</c:v>
                </c:pt>
              </c:numCache>
            </c:numRef>
          </c:val>
          <c:extLst xmlns:c16r2="http://schemas.microsoft.com/office/drawing/2015/06/chart">
            <c:ext xmlns:c16="http://schemas.microsoft.com/office/drawing/2014/chart" uri="{C3380CC4-5D6E-409C-BE32-E72D297353CC}">
              <c16:uniqueId val="{00000005-34A4-475A-9ADE-2DD2FC343F27}"/>
            </c:ext>
          </c:extLst>
        </c:ser>
        <c:ser>
          <c:idx val="6"/>
          <c:order val="6"/>
          <c:tx>
            <c:strRef>
              <c:f>'1'!$C$276</c:f>
              <c:strCache>
                <c:ptCount val="1"/>
                <c:pt idx="0">
                  <c:v>OECD Asia-Pacific</c:v>
                </c:pt>
              </c:strCache>
            </c:strRef>
          </c:tx>
          <c:spPr>
            <a:solidFill>
              <a:schemeClr val="accent1">
                <a:lumMod val="60000"/>
              </a:schemeClr>
            </a:solidFill>
            <a:ln>
              <a:noFill/>
            </a:ln>
            <a:effectLst/>
          </c:spPr>
          <c:cat>
            <c:numRef>
              <c:f>'1'!$D$269:$L$269</c:f>
              <c:numCache>
                <c:formatCode>General</c:formatCode>
                <c:ptCount val="9"/>
                <c:pt idx="0">
                  <c:v>2000</c:v>
                </c:pt>
                <c:pt idx="1">
                  <c:v>2005</c:v>
                </c:pt>
                <c:pt idx="2">
                  <c:v>2010</c:v>
                </c:pt>
                <c:pt idx="3">
                  <c:v>2016</c:v>
                </c:pt>
                <c:pt idx="4">
                  <c:v>2020</c:v>
                </c:pt>
                <c:pt idx="5">
                  <c:v>2025</c:v>
                </c:pt>
                <c:pt idx="6">
                  <c:v>2030</c:v>
                </c:pt>
                <c:pt idx="7">
                  <c:v>2035</c:v>
                </c:pt>
                <c:pt idx="8">
                  <c:v>2040</c:v>
                </c:pt>
              </c:numCache>
            </c:numRef>
          </c:cat>
          <c:val>
            <c:numRef>
              <c:f>'1'!$D$276:$L$276</c:f>
              <c:numCache>
                <c:formatCode>0</c:formatCode>
                <c:ptCount val="9"/>
                <c:pt idx="0">
                  <c:v>133.5813166608861</c:v>
                </c:pt>
                <c:pt idx="1">
                  <c:v>153.738396389066</c:v>
                </c:pt>
                <c:pt idx="2">
                  <c:v>198.2724257759771</c:v>
                </c:pt>
                <c:pt idx="3">
                  <c:v>212.36442300811939</c:v>
                </c:pt>
                <c:pt idx="4">
                  <c:v>221.19635013885249</c:v>
                </c:pt>
                <c:pt idx="5">
                  <c:v>213.98137742307631</c:v>
                </c:pt>
                <c:pt idx="6">
                  <c:v>222.8555799813237</c:v>
                </c:pt>
                <c:pt idx="7">
                  <c:v>245.37988799684251</c:v>
                </c:pt>
                <c:pt idx="8">
                  <c:v>265.91241584379031</c:v>
                </c:pt>
              </c:numCache>
            </c:numRef>
          </c:val>
          <c:extLst xmlns:c16r2="http://schemas.microsoft.com/office/drawing/2015/06/chart">
            <c:ext xmlns:c16="http://schemas.microsoft.com/office/drawing/2014/chart" uri="{C3380CC4-5D6E-409C-BE32-E72D297353CC}">
              <c16:uniqueId val="{00000006-34A4-475A-9ADE-2DD2FC343F27}"/>
            </c:ext>
          </c:extLst>
        </c:ser>
        <c:ser>
          <c:idx val="7"/>
          <c:order val="7"/>
          <c:tx>
            <c:strRef>
              <c:f>'1'!$C$277</c:f>
              <c:strCache>
                <c:ptCount val="1"/>
                <c:pt idx="0">
                  <c:v>Africa</c:v>
                </c:pt>
              </c:strCache>
            </c:strRef>
          </c:tx>
          <c:spPr>
            <a:solidFill>
              <a:schemeClr val="accent2">
                <a:lumMod val="60000"/>
              </a:schemeClr>
            </a:solidFill>
            <a:ln>
              <a:noFill/>
            </a:ln>
            <a:effectLst/>
          </c:spPr>
          <c:cat>
            <c:numRef>
              <c:f>'1'!$D$269:$L$269</c:f>
              <c:numCache>
                <c:formatCode>General</c:formatCode>
                <c:ptCount val="9"/>
                <c:pt idx="0">
                  <c:v>2000</c:v>
                </c:pt>
                <c:pt idx="1">
                  <c:v>2005</c:v>
                </c:pt>
                <c:pt idx="2">
                  <c:v>2010</c:v>
                </c:pt>
                <c:pt idx="3">
                  <c:v>2016</c:v>
                </c:pt>
                <c:pt idx="4">
                  <c:v>2020</c:v>
                </c:pt>
                <c:pt idx="5">
                  <c:v>2025</c:v>
                </c:pt>
                <c:pt idx="6">
                  <c:v>2030</c:v>
                </c:pt>
                <c:pt idx="7">
                  <c:v>2035</c:v>
                </c:pt>
                <c:pt idx="8">
                  <c:v>2040</c:v>
                </c:pt>
              </c:numCache>
            </c:numRef>
          </c:cat>
          <c:val>
            <c:numRef>
              <c:f>'1'!$D$277:$L$277</c:f>
              <c:numCache>
                <c:formatCode>0</c:formatCode>
                <c:ptCount val="9"/>
                <c:pt idx="0">
                  <c:v>57.935095831761551</c:v>
                </c:pt>
                <c:pt idx="1">
                  <c:v>90.617618456384548</c:v>
                </c:pt>
                <c:pt idx="2">
                  <c:v>105.04549808692769</c:v>
                </c:pt>
                <c:pt idx="3">
                  <c:v>138.7887726990154</c:v>
                </c:pt>
                <c:pt idx="4">
                  <c:v>151.391295789667</c:v>
                </c:pt>
                <c:pt idx="5">
                  <c:v>166.98063948255819</c:v>
                </c:pt>
                <c:pt idx="6">
                  <c:v>186.64223606966561</c:v>
                </c:pt>
                <c:pt idx="7">
                  <c:v>216.13662577676649</c:v>
                </c:pt>
                <c:pt idx="8">
                  <c:v>249.10370597016731</c:v>
                </c:pt>
              </c:numCache>
            </c:numRef>
          </c:val>
          <c:extLst xmlns:c16r2="http://schemas.microsoft.com/office/drawing/2015/06/chart">
            <c:ext xmlns:c16="http://schemas.microsoft.com/office/drawing/2014/chart" uri="{C3380CC4-5D6E-409C-BE32-E72D297353CC}">
              <c16:uniqueId val="{00000007-34A4-475A-9ADE-2DD2FC343F27}"/>
            </c:ext>
          </c:extLst>
        </c:ser>
        <c:ser>
          <c:idx val="8"/>
          <c:order val="8"/>
          <c:tx>
            <c:strRef>
              <c:f>'1'!$C$278</c:f>
              <c:strCache>
                <c:ptCount val="1"/>
                <c:pt idx="0">
                  <c:v>Non-OECD Europe</c:v>
                </c:pt>
              </c:strCache>
            </c:strRef>
          </c:tx>
          <c:spPr>
            <a:solidFill>
              <a:schemeClr val="accent3">
                <a:lumMod val="60000"/>
              </a:schemeClr>
            </a:solidFill>
            <a:ln>
              <a:noFill/>
            </a:ln>
            <a:effectLst/>
          </c:spPr>
          <c:cat>
            <c:numRef>
              <c:f>'1'!$D$269:$L$269</c:f>
              <c:numCache>
                <c:formatCode>General</c:formatCode>
                <c:ptCount val="9"/>
                <c:pt idx="0">
                  <c:v>2000</c:v>
                </c:pt>
                <c:pt idx="1">
                  <c:v>2005</c:v>
                </c:pt>
                <c:pt idx="2">
                  <c:v>2010</c:v>
                </c:pt>
                <c:pt idx="3">
                  <c:v>2016</c:v>
                </c:pt>
                <c:pt idx="4">
                  <c:v>2020</c:v>
                </c:pt>
                <c:pt idx="5">
                  <c:v>2025</c:v>
                </c:pt>
                <c:pt idx="6">
                  <c:v>2030</c:v>
                </c:pt>
                <c:pt idx="7">
                  <c:v>2035</c:v>
                </c:pt>
                <c:pt idx="8">
                  <c:v>2040</c:v>
                </c:pt>
              </c:numCache>
            </c:numRef>
          </c:cat>
          <c:val>
            <c:numRef>
              <c:f>'1'!$D$278:$L$278</c:f>
              <c:numCache>
                <c:formatCode>0</c:formatCode>
                <c:ptCount val="9"/>
                <c:pt idx="0">
                  <c:v>26.52507241763</c:v>
                </c:pt>
                <c:pt idx="1">
                  <c:v>27.791061107850009</c:v>
                </c:pt>
                <c:pt idx="2">
                  <c:v>23.78267392037997</c:v>
                </c:pt>
                <c:pt idx="3">
                  <c:v>20.284566170879781</c:v>
                </c:pt>
                <c:pt idx="4">
                  <c:v>22.948532538165949</c:v>
                </c:pt>
                <c:pt idx="5">
                  <c:v>26.552930796154801</c:v>
                </c:pt>
                <c:pt idx="6">
                  <c:v>30.201615891237999</c:v>
                </c:pt>
                <c:pt idx="7">
                  <c:v>31.458835482152949</c:v>
                </c:pt>
                <c:pt idx="8">
                  <c:v>35.098143660400801</c:v>
                </c:pt>
              </c:numCache>
            </c:numRef>
          </c:val>
          <c:extLst xmlns:c16r2="http://schemas.microsoft.com/office/drawing/2015/06/chart">
            <c:ext xmlns:c16="http://schemas.microsoft.com/office/drawing/2014/chart" uri="{C3380CC4-5D6E-409C-BE32-E72D297353CC}">
              <c16:uniqueId val="{00000008-34A4-475A-9ADE-2DD2FC343F27}"/>
            </c:ext>
          </c:extLst>
        </c:ser>
        <c:dLbls>
          <c:showLegendKey val="0"/>
          <c:showVal val="0"/>
          <c:showCatName val="0"/>
          <c:showSerName val="0"/>
          <c:showPercent val="0"/>
          <c:showBubbleSize val="0"/>
        </c:dLbls>
        <c:axId val="137953280"/>
        <c:axId val="137954816"/>
      </c:areaChart>
      <c:catAx>
        <c:axId val="13795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954816"/>
        <c:crosses val="autoZero"/>
        <c:auto val="1"/>
        <c:lblAlgn val="ctr"/>
        <c:lblOffset val="100"/>
        <c:noMultiLvlLbl val="0"/>
      </c:catAx>
      <c:valAx>
        <c:axId val="137954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smtClean="0"/>
                  <a:t>bcm</a:t>
                </a:r>
                <a:endParaRPr lang="en-US" dirty="0"/>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953280"/>
        <c:crosses val="autoZero"/>
        <c:crossBetween val="midCat"/>
      </c:valAx>
      <c:spPr>
        <a:noFill/>
        <a:ln>
          <a:noFill/>
        </a:ln>
        <a:effectLst/>
      </c:spPr>
    </c:plotArea>
    <c:legend>
      <c:legendPos val="b"/>
      <c:layout>
        <c:manualLayout>
          <c:xMode val="edge"/>
          <c:yMode val="edge"/>
          <c:x val="6.6815480154666804E-2"/>
          <c:y val="0.759612875743781"/>
          <c:w val="0.88873729649234501"/>
          <c:h val="0.217268164160392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32873743479196E-2"/>
          <c:y val="1.9955645855731199E-2"/>
          <c:w val="0.87803835723853996"/>
          <c:h val="0.610601567385743"/>
        </c:manualLayout>
      </c:layout>
      <c:barChart>
        <c:barDir val="col"/>
        <c:grouping val="stacked"/>
        <c:varyColors val="0"/>
        <c:ser>
          <c:idx val="0"/>
          <c:order val="0"/>
          <c:tx>
            <c:strRef>
              <c:f>'1'!$S$270</c:f>
              <c:strCache>
                <c:ptCount val="1"/>
                <c:pt idx="0">
                  <c:v>Domestic Sectors</c:v>
                </c:pt>
              </c:strCache>
            </c:strRef>
          </c:tx>
          <c:spPr>
            <a:solidFill>
              <a:schemeClr val="accent1"/>
            </a:solidFill>
            <a:ln>
              <a:noFill/>
            </a:ln>
            <a:effectLst/>
          </c:spPr>
          <c:invertIfNegative val="0"/>
          <c:cat>
            <c:numRef>
              <c:f>'1'!$T$269:$AA$269</c:f>
              <c:numCache>
                <c:formatCode>General</c:formatCode>
                <c:ptCount val="6"/>
                <c:pt idx="0">
                  <c:v>2000</c:v>
                </c:pt>
                <c:pt idx="1">
                  <c:v>2010</c:v>
                </c:pt>
                <c:pt idx="2">
                  <c:v>2016</c:v>
                </c:pt>
                <c:pt idx="3">
                  <c:v>2020</c:v>
                </c:pt>
                <c:pt idx="4">
                  <c:v>2030</c:v>
                </c:pt>
                <c:pt idx="5">
                  <c:v>2040</c:v>
                </c:pt>
              </c:numCache>
              <c:extLst xmlns:c16r2="http://schemas.microsoft.com/office/drawing/2015/06/chart"/>
            </c:numRef>
          </c:cat>
          <c:val>
            <c:numRef>
              <c:f>'1'!$T$270:$AA$270</c:f>
              <c:numCache>
                <c:formatCode>0</c:formatCode>
                <c:ptCount val="6"/>
                <c:pt idx="0">
                  <c:v>628.89308940215301</c:v>
                </c:pt>
                <c:pt idx="1">
                  <c:v>719.48081554294504</c:v>
                </c:pt>
                <c:pt idx="2">
                  <c:v>734.418355227603</c:v>
                </c:pt>
                <c:pt idx="3">
                  <c:v>769.95053971084701</c:v>
                </c:pt>
                <c:pt idx="4">
                  <c:v>851.54770613162896</c:v>
                </c:pt>
                <c:pt idx="5">
                  <c:v>926.17175907417004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4105-4235-B7D5-C92B2970A2E3}"/>
            </c:ext>
          </c:extLst>
        </c:ser>
        <c:ser>
          <c:idx val="1"/>
          <c:order val="1"/>
          <c:tx>
            <c:strRef>
              <c:f>'1'!$S$271</c:f>
              <c:strCache>
                <c:ptCount val="1"/>
                <c:pt idx="0">
                  <c:v>Industry</c:v>
                </c:pt>
              </c:strCache>
            </c:strRef>
          </c:tx>
          <c:spPr>
            <a:solidFill>
              <a:schemeClr val="accent2"/>
            </a:solidFill>
            <a:ln>
              <a:noFill/>
            </a:ln>
            <a:effectLst/>
          </c:spPr>
          <c:invertIfNegative val="0"/>
          <c:cat>
            <c:numRef>
              <c:f>'1'!$T$269:$AA$269</c:f>
              <c:numCache>
                <c:formatCode>General</c:formatCode>
                <c:ptCount val="6"/>
                <c:pt idx="0">
                  <c:v>2000</c:v>
                </c:pt>
                <c:pt idx="1">
                  <c:v>2010</c:v>
                </c:pt>
                <c:pt idx="2">
                  <c:v>2016</c:v>
                </c:pt>
                <c:pt idx="3">
                  <c:v>2020</c:v>
                </c:pt>
                <c:pt idx="4">
                  <c:v>2030</c:v>
                </c:pt>
                <c:pt idx="5">
                  <c:v>2040</c:v>
                </c:pt>
              </c:numCache>
              <c:extLst xmlns:c16r2="http://schemas.microsoft.com/office/drawing/2015/06/chart"/>
            </c:numRef>
          </c:cat>
          <c:val>
            <c:numRef>
              <c:f>'1'!$T$271:$AA$271</c:f>
              <c:numCache>
                <c:formatCode>0</c:formatCode>
                <c:ptCount val="6"/>
                <c:pt idx="0">
                  <c:v>483.55507842160802</c:v>
                </c:pt>
                <c:pt idx="1">
                  <c:v>583.37687716979497</c:v>
                </c:pt>
                <c:pt idx="2">
                  <c:v>636.58859224122705</c:v>
                </c:pt>
                <c:pt idx="3">
                  <c:v>701.23477722766802</c:v>
                </c:pt>
                <c:pt idx="4">
                  <c:v>763.10679359330504</c:v>
                </c:pt>
                <c:pt idx="5">
                  <c:v>838.06880659712499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4105-4235-B7D5-C92B2970A2E3}"/>
            </c:ext>
          </c:extLst>
        </c:ser>
        <c:ser>
          <c:idx val="2"/>
          <c:order val="2"/>
          <c:tx>
            <c:strRef>
              <c:f>'1'!$S$272</c:f>
              <c:strCache>
                <c:ptCount val="1"/>
                <c:pt idx="0">
                  <c:v>Feedstocks</c:v>
                </c:pt>
              </c:strCache>
            </c:strRef>
          </c:tx>
          <c:spPr>
            <a:solidFill>
              <a:schemeClr val="accent3"/>
            </a:solidFill>
            <a:ln>
              <a:noFill/>
            </a:ln>
            <a:effectLst/>
          </c:spPr>
          <c:invertIfNegative val="0"/>
          <c:cat>
            <c:numRef>
              <c:f>'1'!$T$269:$AA$269</c:f>
              <c:numCache>
                <c:formatCode>General</c:formatCode>
                <c:ptCount val="6"/>
                <c:pt idx="0">
                  <c:v>2000</c:v>
                </c:pt>
                <c:pt idx="1">
                  <c:v>2010</c:v>
                </c:pt>
                <c:pt idx="2">
                  <c:v>2016</c:v>
                </c:pt>
                <c:pt idx="3">
                  <c:v>2020</c:v>
                </c:pt>
                <c:pt idx="4">
                  <c:v>2030</c:v>
                </c:pt>
                <c:pt idx="5">
                  <c:v>2040</c:v>
                </c:pt>
              </c:numCache>
              <c:extLst xmlns:c16r2="http://schemas.microsoft.com/office/drawing/2015/06/chart"/>
            </c:numRef>
          </c:cat>
          <c:val>
            <c:numRef>
              <c:f>'1'!$T$272:$AA$272</c:f>
              <c:numCache>
                <c:formatCode>0</c:formatCode>
                <c:ptCount val="6"/>
                <c:pt idx="0">
                  <c:v>121.716483653015</c:v>
                </c:pt>
                <c:pt idx="1">
                  <c:v>164.14964544352301</c:v>
                </c:pt>
                <c:pt idx="2">
                  <c:v>194.06197513263501</c:v>
                </c:pt>
                <c:pt idx="3">
                  <c:v>205.77177547867899</c:v>
                </c:pt>
                <c:pt idx="4">
                  <c:v>243.20493696493199</c:v>
                </c:pt>
                <c:pt idx="5">
                  <c:v>270.06239421856702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4105-4235-B7D5-C92B2970A2E3}"/>
            </c:ext>
          </c:extLst>
        </c:ser>
        <c:ser>
          <c:idx val="3"/>
          <c:order val="3"/>
          <c:tx>
            <c:strRef>
              <c:f>'1'!$S$273</c:f>
              <c:strCache>
                <c:ptCount val="1"/>
                <c:pt idx="0">
                  <c:v>Transport</c:v>
                </c:pt>
              </c:strCache>
            </c:strRef>
          </c:tx>
          <c:spPr>
            <a:solidFill>
              <a:schemeClr val="accent4"/>
            </a:solidFill>
            <a:ln>
              <a:noFill/>
            </a:ln>
            <a:effectLst/>
          </c:spPr>
          <c:invertIfNegative val="0"/>
          <c:cat>
            <c:numRef>
              <c:f>'1'!$T$269:$AA$269</c:f>
              <c:numCache>
                <c:formatCode>General</c:formatCode>
                <c:ptCount val="6"/>
                <c:pt idx="0">
                  <c:v>2000</c:v>
                </c:pt>
                <c:pt idx="1">
                  <c:v>2010</c:v>
                </c:pt>
                <c:pt idx="2">
                  <c:v>2016</c:v>
                </c:pt>
                <c:pt idx="3">
                  <c:v>2020</c:v>
                </c:pt>
                <c:pt idx="4">
                  <c:v>2030</c:v>
                </c:pt>
                <c:pt idx="5">
                  <c:v>2040</c:v>
                </c:pt>
              </c:numCache>
              <c:extLst xmlns:c16r2="http://schemas.microsoft.com/office/drawing/2015/06/chart"/>
            </c:numRef>
          </c:cat>
          <c:val>
            <c:numRef>
              <c:f>'1'!$T$273:$AA$273</c:f>
              <c:numCache>
                <c:formatCode>0</c:formatCode>
                <c:ptCount val="6"/>
                <c:pt idx="0">
                  <c:v>69.957178328052677</c:v>
                </c:pt>
                <c:pt idx="1">
                  <c:v>107.92216705579401</c:v>
                </c:pt>
                <c:pt idx="2">
                  <c:v>137.68204275014401</c:v>
                </c:pt>
                <c:pt idx="3">
                  <c:v>130.02457364532401</c:v>
                </c:pt>
                <c:pt idx="4">
                  <c:v>224.904896570045</c:v>
                </c:pt>
                <c:pt idx="5">
                  <c:v>347.28491913354202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4105-4235-B7D5-C92B2970A2E3}"/>
            </c:ext>
          </c:extLst>
        </c:ser>
        <c:ser>
          <c:idx val="4"/>
          <c:order val="4"/>
          <c:tx>
            <c:strRef>
              <c:f>'1'!$S$274</c:f>
              <c:strCache>
                <c:ptCount val="1"/>
                <c:pt idx="0">
                  <c:v>Power Generation</c:v>
                </c:pt>
              </c:strCache>
            </c:strRef>
          </c:tx>
          <c:spPr>
            <a:solidFill>
              <a:srgbClr val="7030A0"/>
            </a:solidFill>
            <a:ln>
              <a:noFill/>
            </a:ln>
            <a:effectLst/>
          </c:spPr>
          <c:invertIfNegative val="0"/>
          <c:cat>
            <c:numRef>
              <c:f>'1'!$T$269:$AA$269</c:f>
              <c:numCache>
                <c:formatCode>General</c:formatCode>
                <c:ptCount val="6"/>
                <c:pt idx="0">
                  <c:v>2000</c:v>
                </c:pt>
                <c:pt idx="1">
                  <c:v>2010</c:v>
                </c:pt>
                <c:pt idx="2">
                  <c:v>2016</c:v>
                </c:pt>
                <c:pt idx="3">
                  <c:v>2020</c:v>
                </c:pt>
                <c:pt idx="4">
                  <c:v>2030</c:v>
                </c:pt>
                <c:pt idx="5">
                  <c:v>2040</c:v>
                </c:pt>
              </c:numCache>
              <c:extLst xmlns:c16r2="http://schemas.microsoft.com/office/drawing/2015/06/chart"/>
            </c:numRef>
          </c:cat>
          <c:val>
            <c:numRef>
              <c:f>'1'!$T$274:$AA$274</c:f>
              <c:numCache>
                <c:formatCode>0</c:formatCode>
                <c:ptCount val="6"/>
                <c:pt idx="0">
                  <c:v>692.34739356631098</c:v>
                </c:pt>
                <c:pt idx="1">
                  <c:v>1121.5244477673</c:v>
                </c:pt>
                <c:pt idx="2">
                  <c:v>1279.7074221182199</c:v>
                </c:pt>
                <c:pt idx="3">
                  <c:v>1396.94934234825</c:v>
                </c:pt>
                <c:pt idx="4">
                  <c:v>1783.08815603364</c:v>
                </c:pt>
                <c:pt idx="5">
                  <c:v>2328.69586591189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4105-4235-B7D5-C92B2970A2E3}"/>
            </c:ext>
          </c:extLst>
        </c:ser>
        <c:ser>
          <c:idx val="5"/>
          <c:order val="5"/>
          <c:tx>
            <c:strRef>
              <c:f>'1'!$S$275</c:f>
              <c:strCache>
                <c:ptCount val="1"/>
                <c:pt idx="0">
                  <c:v>Heat Generation</c:v>
                </c:pt>
              </c:strCache>
            </c:strRef>
          </c:tx>
          <c:spPr>
            <a:solidFill>
              <a:schemeClr val="accent6"/>
            </a:solidFill>
            <a:ln>
              <a:noFill/>
            </a:ln>
            <a:effectLst/>
          </c:spPr>
          <c:invertIfNegative val="0"/>
          <c:cat>
            <c:numRef>
              <c:f>'1'!$T$269:$AA$269</c:f>
              <c:numCache>
                <c:formatCode>General</c:formatCode>
                <c:ptCount val="6"/>
                <c:pt idx="0">
                  <c:v>2000</c:v>
                </c:pt>
                <c:pt idx="1">
                  <c:v>2010</c:v>
                </c:pt>
                <c:pt idx="2">
                  <c:v>2016</c:v>
                </c:pt>
                <c:pt idx="3">
                  <c:v>2020</c:v>
                </c:pt>
                <c:pt idx="4">
                  <c:v>2030</c:v>
                </c:pt>
                <c:pt idx="5">
                  <c:v>2040</c:v>
                </c:pt>
              </c:numCache>
              <c:extLst xmlns:c16r2="http://schemas.microsoft.com/office/drawing/2015/06/chart"/>
            </c:numRef>
          </c:cat>
          <c:val>
            <c:numRef>
              <c:f>'1'!$T$275:$AA$275</c:f>
              <c:numCache>
                <c:formatCode>0</c:formatCode>
                <c:ptCount val="6"/>
                <c:pt idx="0">
                  <c:v>197.87555409219499</c:v>
                </c:pt>
                <c:pt idx="1">
                  <c:v>202.651912053209</c:v>
                </c:pt>
                <c:pt idx="2">
                  <c:v>190.47217173088001</c:v>
                </c:pt>
                <c:pt idx="3">
                  <c:v>195.36026179384601</c:v>
                </c:pt>
                <c:pt idx="4">
                  <c:v>187.640086761791</c:v>
                </c:pt>
                <c:pt idx="5">
                  <c:v>187.11667396969901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5-4105-4235-B7D5-C92B2970A2E3}"/>
            </c:ext>
          </c:extLst>
        </c:ser>
        <c:ser>
          <c:idx val="6"/>
          <c:order val="6"/>
          <c:tx>
            <c:strRef>
              <c:f>'1'!$S$276</c:f>
              <c:strCache>
                <c:ptCount val="1"/>
                <c:pt idx="0">
                  <c:v>Hydrogen Generation</c:v>
                </c:pt>
              </c:strCache>
            </c:strRef>
          </c:tx>
          <c:spPr>
            <a:solidFill>
              <a:schemeClr val="accent1">
                <a:lumMod val="60000"/>
              </a:schemeClr>
            </a:solidFill>
            <a:ln>
              <a:noFill/>
            </a:ln>
            <a:effectLst/>
          </c:spPr>
          <c:invertIfNegative val="0"/>
          <c:cat>
            <c:numRef>
              <c:f>'1'!$T$269:$AA$269</c:f>
              <c:numCache>
                <c:formatCode>General</c:formatCode>
                <c:ptCount val="6"/>
                <c:pt idx="0">
                  <c:v>2000</c:v>
                </c:pt>
                <c:pt idx="1">
                  <c:v>2010</c:v>
                </c:pt>
                <c:pt idx="2">
                  <c:v>2016</c:v>
                </c:pt>
                <c:pt idx="3">
                  <c:v>2020</c:v>
                </c:pt>
                <c:pt idx="4">
                  <c:v>2030</c:v>
                </c:pt>
                <c:pt idx="5">
                  <c:v>2040</c:v>
                </c:pt>
              </c:numCache>
              <c:extLst xmlns:c16r2="http://schemas.microsoft.com/office/drawing/2015/06/chart"/>
            </c:numRef>
          </c:cat>
          <c:val>
            <c:numRef>
              <c:f>'1'!$T$276:$AA$276</c:f>
              <c:numCache>
                <c:formatCode>0</c:formatCode>
                <c:ptCount val="6"/>
                <c:pt idx="0">
                  <c:v>7.9962683134242596</c:v>
                </c:pt>
                <c:pt idx="1">
                  <c:v>36.994610392422402</c:v>
                </c:pt>
                <c:pt idx="2">
                  <c:v>43.335553374533703</c:v>
                </c:pt>
                <c:pt idx="3">
                  <c:v>46.584040290315087</c:v>
                </c:pt>
                <c:pt idx="4">
                  <c:v>46.722081359236277</c:v>
                </c:pt>
                <c:pt idx="5">
                  <c:v>48.304616563312862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6-4105-4235-B7D5-C92B2970A2E3}"/>
            </c:ext>
          </c:extLst>
        </c:ser>
        <c:ser>
          <c:idx val="7"/>
          <c:order val="7"/>
          <c:tx>
            <c:strRef>
              <c:f>'1'!$S$277</c:f>
              <c:strCache>
                <c:ptCount val="1"/>
                <c:pt idx="0">
                  <c:v>Refinery</c:v>
                </c:pt>
              </c:strCache>
            </c:strRef>
          </c:tx>
          <c:spPr>
            <a:solidFill>
              <a:schemeClr val="accent2">
                <a:lumMod val="60000"/>
              </a:schemeClr>
            </a:solidFill>
            <a:ln>
              <a:noFill/>
            </a:ln>
            <a:effectLst/>
          </c:spPr>
          <c:invertIfNegative val="0"/>
          <c:cat>
            <c:numRef>
              <c:f>'1'!$T$269:$AA$269</c:f>
              <c:numCache>
                <c:formatCode>General</c:formatCode>
                <c:ptCount val="6"/>
                <c:pt idx="0">
                  <c:v>2000</c:v>
                </c:pt>
                <c:pt idx="1">
                  <c:v>2010</c:v>
                </c:pt>
                <c:pt idx="2">
                  <c:v>2016</c:v>
                </c:pt>
                <c:pt idx="3">
                  <c:v>2020</c:v>
                </c:pt>
                <c:pt idx="4">
                  <c:v>2030</c:v>
                </c:pt>
                <c:pt idx="5">
                  <c:v>2040</c:v>
                </c:pt>
              </c:numCache>
              <c:extLst xmlns:c16r2="http://schemas.microsoft.com/office/drawing/2015/06/chart"/>
            </c:numRef>
          </c:cat>
          <c:val>
            <c:numRef>
              <c:f>'1'!$T$277:$AA$277</c:f>
              <c:numCache>
                <c:formatCode>0</c:formatCode>
                <c:ptCount val="6"/>
                <c:pt idx="0">
                  <c:v>42.381733004397283</c:v>
                </c:pt>
                <c:pt idx="1">
                  <c:v>29.779447106008501</c:v>
                </c:pt>
                <c:pt idx="2">
                  <c:v>47.6028254250784</c:v>
                </c:pt>
                <c:pt idx="3">
                  <c:v>54.641173796778801</c:v>
                </c:pt>
                <c:pt idx="4">
                  <c:v>61.1990284023002</c:v>
                </c:pt>
                <c:pt idx="5">
                  <c:v>66.261896578089875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7-4105-4235-B7D5-C92B2970A2E3}"/>
            </c:ext>
          </c:extLst>
        </c:ser>
        <c:ser>
          <c:idx val="8"/>
          <c:order val="8"/>
          <c:tx>
            <c:strRef>
              <c:f>'1'!$S$278</c:f>
              <c:strCache>
                <c:ptCount val="1"/>
                <c:pt idx="0">
                  <c:v>Other Uses</c:v>
                </c:pt>
              </c:strCache>
            </c:strRef>
          </c:tx>
          <c:spPr>
            <a:solidFill>
              <a:schemeClr val="tx1"/>
            </a:solidFill>
            <a:ln>
              <a:noFill/>
            </a:ln>
            <a:effectLst/>
          </c:spPr>
          <c:invertIfNegative val="0"/>
          <c:cat>
            <c:numRef>
              <c:f>'1'!$T$269:$AA$269</c:f>
              <c:numCache>
                <c:formatCode>General</c:formatCode>
                <c:ptCount val="6"/>
                <c:pt idx="0">
                  <c:v>2000</c:v>
                </c:pt>
                <c:pt idx="1">
                  <c:v>2010</c:v>
                </c:pt>
                <c:pt idx="2">
                  <c:v>2016</c:v>
                </c:pt>
                <c:pt idx="3">
                  <c:v>2020</c:v>
                </c:pt>
                <c:pt idx="4">
                  <c:v>2030</c:v>
                </c:pt>
                <c:pt idx="5">
                  <c:v>2040</c:v>
                </c:pt>
              </c:numCache>
              <c:extLst xmlns:c16r2="http://schemas.microsoft.com/office/drawing/2015/06/chart"/>
            </c:numRef>
          </c:cat>
          <c:val>
            <c:numRef>
              <c:f>'1'!$T$278:$AA$278</c:f>
              <c:numCache>
                <c:formatCode>0</c:formatCode>
                <c:ptCount val="6"/>
                <c:pt idx="0">
                  <c:v>212.692496471185</c:v>
                </c:pt>
                <c:pt idx="1">
                  <c:v>252.72376193477601</c:v>
                </c:pt>
                <c:pt idx="2">
                  <c:v>270.46202971348401</c:v>
                </c:pt>
                <c:pt idx="3">
                  <c:v>290.59321084160882</c:v>
                </c:pt>
                <c:pt idx="4">
                  <c:v>334.15281226339908</c:v>
                </c:pt>
                <c:pt idx="5">
                  <c:v>386.87638066135099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8-4105-4235-B7D5-C92B2970A2E3}"/>
            </c:ext>
          </c:extLst>
        </c:ser>
        <c:dLbls>
          <c:showLegendKey val="0"/>
          <c:showVal val="0"/>
          <c:showCatName val="0"/>
          <c:showSerName val="0"/>
          <c:showPercent val="0"/>
          <c:showBubbleSize val="0"/>
        </c:dLbls>
        <c:gapWidth val="150"/>
        <c:overlap val="100"/>
        <c:axId val="138943872"/>
        <c:axId val="138949760"/>
      </c:barChart>
      <c:catAx>
        <c:axId val="13894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949760"/>
        <c:crosses val="autoZero"/>
        <c:auto val="1"/>
        <c:lblAlgn val="ctr"/>
        <c:lblOffset val="100"/>
        <c:noMultiLvlLbl val="0"/>
      </c:catAx>
      <c:valAx>
        <c:axId val="13894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943872"/>
        <c:crosses val="autoZero"/>
        <c:crossBetween val="between"/>
      </c:valAx>
      <c:spPr>
        <a:noFill/>
        <a:ln>
          <a:noFill/>
        </a:ln>
        <a:effectLst/>
      </c:spPr>
    </c:plotArea>
    <c:legend>
      <c:legendPos val="b"/>
      <c:layout>
        <c:manualLayout>
          <c:xMode val="edge"/>
          <c:yMode val="edge"/>
          <c:x val="5.5124862504220197E-2"/>
          <c:y val="0.71338753551746004"/>
          <c:w val="0.89804903017828197"/>
          <c:h val="0.263978715959524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5383859845552E-2"/>
          <c:y val="4.2468652705621397E-2"/>
          <c:w val="0.92198766436111101"/>
          <c:h val="0.65444849018365803"/>
        </c:manualLayout>
      </c:layout>
      <c:lineChart>
        <c:grouping val="standard"/>
        <c:varyColors val="0"/>
        <c:ser>
          <c:idx val="0"/>
          <c:order val="0"/>
          <c:tx>
            <c:strRef>
              <c:f>'1'!$B$6</c:f>
              <c:strCache>
                <c:ptCount val="1"/>
                <c:pt idx="0">
                  <c:v>Natural Gas</c:v>
                </c:pt>
              </c:strCache>
            </c:strRef>
          </c:tx>
          <c:spPr>
            <a:ln w="28575" cap="rnd">
              <a:solidFill>
                <a:srgbClr val="00B0F0"/>
              </a:solidFill>
              <a:round/>
            </a:ln>
            <a:effectLst/>
          </c:spPr>
          <c:marker>
            <c:symbol val="none"/>
          </c:marker>
          <c:cat>
            <c:numRef>
              <c:f>'1'!$F$5:$AT$5</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'1'!$F$6:$AT$6</c:f>
              <c:numCache>
                <c:formatCode>0.0%</c:formatCode>
                <c:ptCount val="41"/>
                <c:pt idx="0">
                  <c:v>0.17773275385867901</c:v>
                </c:pt>
                <c:pt idx="1">
                  <c:v>0.18594151254548999</c:v>
                </c:pt>
                <c:pt idx="2">
                  <c:v>0.19119708298084001</c:v>
                </c:pt>
                <c:pt idx="3">
                  <c:v>0.19393778800698999</c:v>
                </c:pt>
                <c:pt idx="4">
                  <c:v>0.199193331589893</c:v>
                </c:pt>
                <c:pt idx="5">
                  <c:v>0.20138447819691299</c:v>
                </c:pt>
                <c:pt idx="6">
                  <c:v>0.20549154575036499</c:v>
                </c:pt>
                <c:pt idx="7">
                  <c:v>0.21335524574418899</c:v>
                </c:pt>
                <c:pt idx="8">
                  <c:v>0.21712212825572999</c:v>
                </c:pt>
                <c:pt idx="9">
                  <c:v>0.220284545442961</c:v>
                </c:pt>
                <c:pt idx="10">
                  <c:v>0.22394426974589199</c:v>
                </c:pt>
                <c:pt idx="11">
                  <c:v>0.219873899809264</c:v>
                </c:pt>
                <c:pt idx="12">
                  <c:v>0.22554009600731201</c:v>
                </c:pt>
                <c:pt idx="13">
                  <c:v>0.21807031172299099</c:v>
                </c:pt>
                <c:pt idx="14">
                  <c:v>0.21878462354140099</c:v>
                </c:pt>
                <c:pt idx="15">
                  <c:v>0.22656762477228101</c:v>
                </c:pt>
                <c:pt idx="16">
                  <c:v>0.22890730678419299</c:v>
                </c:pt>
                <c:pt idx="17">
                  <c:v>0.23045479073723499</c:v>
                </c:pt>
                <c:pt idx="18">
                  <c:v>0.23129360983623001</c:v>
                </c:pt>
                <c:pt idx="19">
                  <c:v>0.23127960457437099</c:v>
                </c:pt>
                <c:pt idx="20">
                  <c:v>0.232756058980914</c:v>
                </c:pt>
                <c:pt idx="21">
                  <c:v>0.235441163927472</c:v>
                </c:pt>
                <c:pt idx="22">
                  <c:v>0.236163750850715</c:v>
                </c:pt>
                <c:pt idx="23">
                  <c:v>0.23776180451852899</c:v>
                </c:pt>
                <c:pt idx="24">
                  <c:v>0.23854641914549801</c:v>
                </c:pt>
                <c:pt idx="25">
                  <c:v>0.23990763284401001</c:v>
                </c:pt>
                <c:pt idx="26">
                  <c:v>0.240941796582956</c:v>
                </c:pt>
                <c:pt idx="27">
                  <c:v>0.24207008946741501</c:v>
                </c:pt>
                <c:pt idx="28">
                  <c:v>0.24530732668834301</c:v>
                </c:pt>
                <c:pt idx="29">
                  <c:v>0.248232961429596</c:v>
                </c:pt>
                <c:pt idx="30">
                  <c:v>0.25136277847335498</c:v>
                </c:pt>
                <c:pt idx="31">
                  <c:v>0.25321745236995202</c:v>
                </c:pt>
                <c:pt idx="32">
                  <c:v>0.25631936522440701</c:v>
                </c:pt>
                <c:pt idx="33">
                  <c:v>0.260744859012214</c:v>
                </c:pt>
                <c:pt idx="34">
                  <c:v>0.26435060097643098</c:v>
                </c:pt>
                <c:pt idx="35">
                  <c:v>0.26832565241394102</c:v>
                </c:pt>
                <c:pt idx="36">
                  <c:v>0.27268216484584301</c:v>
                </c:pt>
                <c:pt idx="37">
                  <c:v>0.27434262917972702</c:v>
                </c:pt>
                <c:pt idx="38">
                  <c:v>0.27692185103984102</c:v>
                </c:pt>
                <c:pt idx="39">
                  <c:v>0.279489097487581</c:v>
                </c:pt>
                <c:pt idx="40">
                  <c:v>0.28171292305876799</c:v>
                </c:pt>
              </c:numCache>
            </c:numRef>
          </c:val>
          <c:smooth val="0"/>
          <c:extLst xmlns:c16r2="http://schemas.microsoft.com/office/drawing/2015/06/chart">
            <c:ext xmlns:c16="http://schemas.microsoft.com/office/drawing/2014/chart" uri="{C3380CC4-5D6E-409C-BE32-E72D297353CC}">
              <c16:uniqueId val="{00000000-451B-4BB2-90CF-00964A209BF0}"/>
            </c:ext>
          </c:extLst>
        </c:ser>
        <c:ser>
          <c:idx val="1"/>
          <c:order val="1"/>
          <c:tx>
            <c:strRef>
              <c:f>'1'!$B$7</c:f>
              <c:strCache>
                <c:ptCount val="1"/>
                <c:pt idx="0">
                  <c:v>Oil</c:v>
                </c:pt>
              </c:strCache>
            </c:strRef>
          </c:tx>
          <c:spPr>
            <a:ln w="28575" cap="rnd">
              <a:solidFill>
                <a:schemeClr val="accent2"/>
              </a:solidFill>
              <a:round/>
            </a:ln>
            <a:effectLst/>
          </c:spPr>
          <c:marker>
            <c:symbol val="none"/>
          </c:marker>
          <c:cat>
            <c:numRef>
              <c:f>'1'!$F$5:$AT$5</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'1'!$F$7:$AT$7</c:f>
              <c:numCache>
                <c:formatCode>0.0%</c:formatCode>
                <c:ptCount val="41"/>
                <c:pt idx="0">
                  <c:v>8.1396853574325106E-2</c:v>
                </c:pt>
                <c:pt idx="1">
                  <c:v>7.7160810165793806E-2</c:v>
                </c:pt>
                <c:pt idx="2">
                  <c:v>7.5040473223951701E-2</c:v>
                </c:pt>
                <c:pt idx="3">
                  <c:v>7.3865363066388606E-2</c:v>
                </c:pt>
                <c:pt idx="4">
                  <c:v>6.9026480940085802E-2</c:v>
                </c:pt>
                <c:pt idx="5">
                  <c:v>6.6319936306879296E-2</c:v>
                </c:pt>
                <c:pt idx="6">
                  <c:v>5.9634621290575E-2</c:v>
                </c:pt>
                <c:pt idx="7">
                  <c:v>5.7959527758019998E-2</c:v>
                </c:pt>
                <c:pt idx="8">
                  <c:v>5.4269074567646299E-2</c:v>
                </c:pt>
                <c:pt idx="9">
                  <c:v>5.0930741809011297E-2</c:v>
                </c:pt>
                <c:pt idx="10">
                  <c:v>4.76379902619204E-2</c:v>
                </c:pt>
                <c:pt idx="11">
                  <c:v>5.1147361005002202E-2</c:v>
                </c:pt>
                <c:pt idx="12">
                  <c:v>5.1209102925114297E-2</c:v>
                </c:pt>
                <c:pt idx="13">
                  <c:v>4.8194909324188601E-2</c:v>
                </c:pt>
                <c:pt idx="14">
                  <c:v>4.49584600505544E-2</c:v>
                </c:pt>
                <c:pt idx="15">
                  <c:v>4.16725660297372E-2</c:v>
                </c:pt>
                <c:pt idx="16">
                  <c:v>3.89652883212213E-2</c:v>
                </c:pt>
                <c:pt idx="17">
                  <c:v>3.87499971381116E-2</c:v>
                </c:pt>
                <c:pt idx="18">
                  <c:v>3.6532478730215298E-2</c:v>
                </c:pt>
                <c:pt idx="19">
                  <c:v>3.4948281915108001E-2</c:v>
                </c:pt>
                <c:pt idx="20">
                  <c:v>3.3980564925402697E-2</c:v>
                </c:pt>
                <c:pt idx="21">
                  <c:v>3.2342005896647201E-2</c:v>
                </c:pt>
                <c:pt idx="22">
                  <c:v>3.1590417306955797E-2</c:v>
                </c:pt>
                <c:pt idx="23">
                  <c:v>3.0982336201215301E-2</c:v>
                </c:pt>
                <c:pt idx="24">
                  <c:v>3.0249599633285301E-2</c:v>
                </c:pt>
                <c:pt idx="25">
                  <c:v>2.96195451325224E-2</c:v>
                </c:pt>
                <c:pt idx="26">
                  <c:v>2.8857305054116801E-2</c:v>
                </c:pt>
                <c:pt idx="27">
                  <c:v>2.8203450077732499E-2</c:v>
                </c:pt>
                <c:pt idx="28">
                  <c:v>2.7498436350229999E-2</c:v>
                </c:pt>
                <c:pt idx="29">
                  <c:v>2.6898065686600501E-2</c:v>
                </c:pt>
                <c:pt idx="30">
                  <c:v>2.6335110813911201E-2</c:v>
                </c:pt>
                <c:pt idx="31">
                  <c:v>2.57353207603131E-2</c:v>
                </c:pt>
                <c:pt idx="32">
                  <c:v>2.54141919256336E-2</c:v>
                </c:pt>
                <c:pt idx="33">
                  <c:v>2.4825982029292499E-2</c:v>
                </c:pt>
                <c:pt idx="34">
                  <c:v>2.4065111847252199E-2</c:v>
                </c:pt>
                <c:pt idx="35">
                  <c:v>2.3650501074834199E-2</c:v>
                </c:pt>
                <c:pt idx="36">
                  <c:v>2.3119126075059698E-2</c:v>
                </c:pt>
                <c:pt idx="37">
                  <c:v>2.2873991437215399E-2</c:v>
                </c:pt>
                <c:pt idx="38">
                  <c:v>2.2436360726688701E-2</c:v>
                </c:pt>
                <c:pt idx="39">
                  <c:v>2.1984142665986101E-2</c:v>
                </c:pt>
                <c:pt idx="40">
                  <c:v>2.1420293478255598E-2</c:v>
                </c:pt>
              </c:numCache>
            </c:numRef>
          </c:val>
          <c:smooth val="0"/>
          <c:extLst xmlns:c16r2="http://schemas.microsoft.com/office/drawing/2015/06/chart">
            <c:ext xmlns:c16="http://schemas.microsoft.com/office/drawing/2014/chart" uri="{C3380CC4-5D6E-409C-BE32-E72D297353CC}">
              <c16:uniqueId val="{00000001-451B-4BB2-90CF-00964A209BF0}"/>
            </c:ext>
          </c:extLst>
        </c:ser>
        <c:ser>
          <c:idx val="2"/>
          <c:order val="2"/>
          <c:tx>
            <c:strRef>
              <c:f>'1'!$B$8</c:f>
              <c:strCache>
                <c:ptCount val="1"/>
                <c:pt idx="0">
                  <c:v>Coal</c:v>
                </c:pt>
              </c:strCache>
            </c:strRef>
          </c:tx>
          <c:spPr>
            <a:ln w="28575" cap="rnd">
              <a:solidFill>
                <a:schemeClr val="accent3"/>
              </a:solidFill>
              <a:round/>
            </a:ln>
            <a:effectLst/>
          </c:spPr>
          <c:marker>
            <c:symbol val="none"/>
          </c:marker>
          <c:cat>
            <c:numRef>
              <c:f>'1'!$F$5:$AT$5</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'1'!$F$8:$AT$8</c:f>
              <c:numCache>
                <c:formatCode>0.0%</c:formatCode>
                <c:ptCount val="41"/>
                <c:pt idx="0">
                  <c:v>0.38749852287540598</c:v>
                </c:pt>
                <c:pt idx="1">
                  <c:v>0.38958591551546901</c:v>
                </c:pt>
                <c:pt idx="2">
                  <c:v>0.39194615096413998</c:v>
                </c:pt>
                <c:pt idx="3">
                  <c:v>0.40064969727564498</c:v>
                </c:pt>
                <c:pt idx="4">
                  <c:v>0.39805064011940899</c:v>
                </c:pt>
                <c:pt idx="5">
                  <c:v>0.40046548282676903</c:v>
                </c:pt>
                <c:pt idx="6">
                  <c:v>0.40666517860828499</c:v>
                </c:pt>
                <c:pt idx="7">
                  <c:v>0.41032793171204202</c:v>
                </c:pt>
                <c:pt idx="8">
                  <c:v>0.405190106003883</c:v>
                </c:pt>
                <c:pt idx="9">
                  <c:v>0.39976244763100899</c:v>
                </c:pt>
                <c:pt idx="10">
                  <c:v>0.40206471631726498</c:v>
                </c:pt>
                <c:pt idx="11">
                  <c:v>0.41132613879889801</c:v>
                </c:pt>
                <c:pt idx="12">
                  <c:v>0.40112091583304998</c:v>
                </c:pt>
                <c:pt idx="13">
                  <c:v>0.40624398623229702</c:v>
                </c:pt>
                <c:pt idx="14">
                  <c:v>0.39901478323011502</c:v>
                </c:pt>
                <c:pt idx="15">
                  <c:v>0.38916908075357598</c:v>
                </c:pt>
                <c:pt idx="16">
                  <c:v>0.38097401670837799</c:v>
                </c:pt>
                <c:pt idx="17">
                  <c:v>0.36760362907256799</c:v>
                </c:pt>
                <c:pt idx="18">
                  <c:v>0.36190401001346401</c:v>
                </c:pt>
                <c:pt idx="19">
                  <c:v>0.35643211445738598</c:v>
                </c:pt>
                <c:pt idx="20">
                  <c:v>0.34860896524769103</c:v>
                </c:pt>
                <c:pt idx="21">
                  <c:v>0.34191493137694401</c:v>
                </c:pt>
                <c:pt idx="22">
                  <c:v>0.33783653492020799</c:v>
                </c:pt>
                <c:pt idx="23">
                  <c:v>0.33249673209060299</c:v>
                </c:pt>
                <c:pt idx="24">
                  <c:v>0.32817158800818402</c:v>
                </c:pt>
                <c:pt idx="25">
                  <c:v>0.32593503423484899</c:v>
                </c:pt>
                <c:pt idx="26">
                  <c:v>0.323431933691531</c:v>
                </c:pt>
                <c:pt idx="27">
                  <c:v>0.31905065044028003</c:v>
                </c:pt>
                <c:pt idx="28">
                  <c:v>0.31369470586515902</c:v>
                </c:pt>
                <c:pt idx="29">
                  <c:v>0.30812036785957297</c:v>
                </c:pt>
                <c:pt idx="30">
                  <c:v>0.30211082870477401</c:v>
                </c:pt>
                <c:pt idx="31">
                  <c:v>0.29708330174824799</c:v>
                </c:pt>
                <c:pt idx="32">
                  <c:v>0.29204349351583703</c:v>
                </c:pt>
                <c:pt idx="33">
                  <c:v>0.28762595979414202</c:v>
                </c:pt>
                <c:pt idx="34">
                  <c:v>0.282858819366341</c:v>
                </c:pt>
                <c:pt idx="35">
                  <c:v>0.27958741162178402</c:v>
                </c:pt>
                <c:pt idx="36">
                  <c:v>0.27670450044254802</c:v>
                </c:pt>
                <c:pt idx="37">
                  <c:v>0.27438357030492999</c:v>
                </c:pt>
                <c:pt idx="38">
                  <c:v>0.27229628092064101</c:v>
                </c:pt>
                <c:pt idx="39">
                  <c:v>0.27038535441633599</c:v>
                </c:pt>
                <c:pt idx="40">
                  <c:v>0.26848371077781302</c:v>
                </c:pt>
              </c:numCache>
            </c:numRef>
          </c:val>
          <c:smooth val="0"/>
          <c:extLst xmlns:c16r2="http://schemas.microsoft.com/office/drawing/2015/06/chart">
            <c:ext xmlns:c16="http://schemas.microsoft.com/office/drawing/2014/chart" uri="{C3380CC4-5D6E-409C-BE32-E72D297353CC}">
              <c16:uniqueId val="{00000002-451B-4BB2-90CF-00964A209BF0}"/>
            </c:ext>
          </c:extLst>
        </c:ser>
        <c:ser>
          <c:idx val="3"/>
          <c:order val="3"/>
          <c:tx>
            <c:strRef>
              <c:f>'1'!$B$9</c:f>
              <c:strCache>
                <c:ptCount val="1"/>
                <c:pt idx="0">
                  <c:v>Nuclear</c:v>
                </c:pt>
              </c:strCache>
            </c:strRef>
          </c:tx>
          <c:spPr>
            <a:ln w="28575" cap="rnd">
              <a:solidFill>
                <a:schemeClr val="accent4"/>
              </a:solidFill>
              <a:round/>
            </a:ln>
            <a:effectLst/>
          </c:spPr>
          <c:marker>
            <c:symbol val="none"/>
          </c:marker>
          <c:cat>
            <c:numRef>
              <c:f>'1'!$F$5:$AT$5</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'1'!$F$9:$AT$9</c:f>
              <c:numCache>
                <c:formatCode>0.0%</c:formatCode>
                <c:ptCount val="41"/>
                <c:pt idx="0">
                  <c:v>0.16737477490371599</c:v>
                </c:pt>
                <c:pt idx="1">
                  <c:v>0.168700190436015</c:v>
                </c:pt>
                <c:pt idx="2">
                  <c:v>0.16377444669822799</c:v>
                </c:pt>
                <c:pt idx="3">
                  <c:v>0.15673498932204299</c:v>
                </c:pt>
                <c:pt idx="4">
                  <c:v>0.155504663220698</c:v>
                </c:pt>
                <c:pt idx="5">
                  <c:v>0.15077813972866699</c:v>
                </c:pt>
                <c:pt idx="6">
                  <c:v>0.146665952573375</c:v>
                </c:pt>
                <c:pt idx="7">
                  <c:v>0.13707781393559901</c:v>
                </c:pt>
                <c:pt idx="8">
                  <c:v>0.135325617867596</c:v>
                </c:pt>
                <c:pt idx="9">
                  <c:v>0.13407682857276801</c:v>
                </c:pt>
                <c:pt idx="10">
                  <c:v>0.12831308948721101</c:v>
                </c:pt>
                <c:pt idx="11">
                  <c:v>0.116457065907438</c:v>
                </c:pt>
                <c:pt idx="12">
                  <c:v>0.108675357581351</c:v>
                </c:pt>
                <c:pt idx="13">
                  <c:v>0.106321862558912</c:v>
                </c:pt>
                <c:pt idx="14">
                  <c:v>0.10669941656115201</c:v>
                </c:pt>
                <c:pt idx="15">
                  <c:v>0.10580352437278399</c:v>
                </c:pt>
                <c:pt idx="16">
                  <c:v>0.10438781079472401</c:v>
                </c:pt>
                <c:pt idx="17">
                  <c:v>0.106918767109761</c:v>
                </c:pt>
                <c:pt idx="18">
                  <c:v>0.106975711454679</c:v>
                </c:pt>
                <c:pt idx="19">
                  <c:v>0.10673433215651799</c:v>
                </c:pt>
                <c:pt idx="20">
                  <c:v>0.107161136790661</c:v>
                </c:pt>
                <c:pt idx="21">
                  <c:v>0.108020937150866</c:v>
                </c:pt>
                <c:pt idx="22">
                  <c:v>0.106874219950631</c:v>
                </c:pt>
                <c:pt idx="23">
                  <c:v>0.106484898304672</c:v>
                </c:pt>
                <c:pt idx="24">
                  <c:v>0.106536621034545</c:v>
                </c:pt>
                <c:pt idx="25">
                  <c:v>0.103914066326824</c:v>
                </c:pt>
                <c:pt idx="26">
                  <c:v>0.102531631812164</c:v>
                </c:pt>
                <c:pt idx="27">
                  <c:v>0.103237080931774</c:v>
                </c:pt>
                <c:pt idx="28">
                  <c:v>0.102905620598973</c:v>
                </c:pt>
                <c:pt idx="29">
                  <c:v>0.10316459844070899</c:v>
                </c:pt>
                <c:pt idx="30">
                  <c:v>0.102789824444166</c:v>
                </c:pt>
                <c:pt idx="31">
                  <c:v>0.103740228641508</c:v>
                </c:pt>
                <c:pt idx="32">
                  <c:v>0.103989901488373</c:v>
                </c:pt>
                <c:pt idx="33">
                  <c:v>0.102826398551082</c:v>
                </c:pt>
                <c:pt idx="34">
                  <c:v>0.102732215626764</c:v>
                </c:pt>
                <c:pt idx="35">
                  <c:v>0.100853453684948</c:v>
                </c:pt>
                <c:pt idx="36">
                  <c:v>9.9237843602050194E-2</c:v>
                </c:pt>
                <c:pt idx="37">
                  <c:v>9.8655546685133405E-2</c:v>
                </c:pt>
                <c:pt idx="38">
                  <c:v>9.7348700328419802E-2</c:v>
                </c:pt>
                <c:pt idx="39">
                  <c:v>9.6248967622870094E-2</c:v>
                </c:pt>
                <c:pt idx="40">
                  <c:v>9.5990148389442698E-2</c:v>
                </c:pt>
              </c:numCache>
            </c:numRef>
          </c:val>
          <c:smooth val="0"/>
          <c:extLst xmlns:c16r2="http://schemas.microsoft.com/office/drawing/2015/06/chart">
            <c:ext xmlns:c16="http://schemas.microsoft.com/office/drawing/2014/chart" uri="{C3380CC4-5D6E-409C-BE32-E72D297353CC}">
              <c16:uniqueId val="{00000003-451B-4BB2-90CF-00964A209BF0}"/>
            </c:ext>
          </c:extLst>
        </c:ser>
        <c:ser>
          <c:idx val="4"/>
          <c:order val="4"/>
          <c:tx>
            <c:strRef>
              <c:f>'1'!$B$10</c:f>
              <c:strCache>
                <c:ptCount val="1"/>
                <c:pt idx="0">
                  <c:v>Hydro</c:v>
                </c:pt>
              </c:strCache>
            </c:strRef>
          </c:tx>
          <c:spPr>
            <a:ln w="28575" cap="rnd">
              <a:solidFill>
                <a:srgbClr val="7030A0"/>
              </a:solidFill>
              <a:round/>
            </a:ln>
            <a:effectLst/>
          </c:spPr>
          <c:marker>
            <c:symbol val="none"/>
          </c:marker>
          <c:cat>
            <c:numRef>
              <c:f>'1'!$F$5:$AT$5</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'1'!$F$10:$AT$10</c:f>
              <c:numCache>
                <c:formatCode>0.0%</c:formatCode>
                <c:ptCount val="41"/>
                <c:pt idx="0">
                  <c:v>0.16972266729671701</c:v>
                </c:pt>
                <c:pt idx="1">
                  <c:v>0.16188435946836899</c:v>
                </c:pt>
                <c:pt idx="2">
                  <c:v>0.16008726009284299</c:v>
                </c:pt>
                <c:pt idx="3">
                  <c:v>0.156316445830708</c:v>
                </c:pt>
                <c:pt idx="4">
                  <c:v>0.158112815281127</c:v>
                </c:pt>
                <c:pt idx="5">
                  <c:v>0.15895198559688201</c:v>
                </c:pt>
                <c:pt idx="6">
                  <c:v>0.15791552120761301</c:v>
                </c:pt>
                <c:pt idx="7">
                  <c:v>0.154457685667961</c:v>
                </c:pt>
                <c:pt idx="8">
                  <c:v>0.15773026670748999</c:v>
                </c:pt>
                <c:pt idx="9">
                  <c:v>0.15985803341510499</c:v>
                </c:pt>
                <c:pt idx="10">
                  <c:v>0.158426315844131</c:v>
                </c:pt>
                <c:pt idx="11">
                  <c:v>0.15623053087893701</c:v>
                </c:pt>
                <c:pt idx="12">
                  <c:v>0.16171660234535101</c:v>
                </c:pt>
                <c:pt idx="13">
                  <c:v>0.161775389128026</c:v>
                </c:pt>
                <c:pt idx="14">
                  <c:v>0.16471920787067099</c:v>
                </c:pt>
                <c:pt idx="15">
                  <c:v>0.163564006330289</c:v>
                </c:pt>
                <c:pt idx="16">
                  <c:v>0.16504016173949701</c:v>
                </c:pt>
                <c:pt idx="17">
                  <c:v>0.164217294066443</c:v>
                </c:pt>
                <c:pt idx="18">
                  <c:v>0.163151937341423</c:v>
                </c:pt>
                <c:pt idx="19">
                  <c:v>0.16205753538263001</c:v>
                </c:pt>
                <c:pt idx="20">
                  <c:v>0.160737645959041</c:v>
                </c:pt>
                <c:pt idx="21">
                  <c:v>0.15921550631231601</c:v>
                </c:pt>
                <c:pt idx="22">
                  <c:v>0.158475956820156</c:v>
                </c:pt>
                <c:pt idx="23">
                  <c:v>0.15759594813059399</c:v>
                </c:pt>
                <c:pt idx="24">
                  <c:v>0.156757369712717</c:v>
                </c:pt>
                <c:pt idx="25">
                  <c:v>0.155874029635968</c:v>
                </c:pt>
                <c:pt idx="26">
                  <c:v>0.15434732900345899</c:v>
                </c:pt>
                <c:pt idx="27">
                  <c:v>0.152858308316068</c:v>
                </c:pt>
                <c:pt idx="28">
                  <c:v>0.15133717511126599</c:v>
                </c:pt>
                <c:pt idx="29">
                  <c:v>0.14959475606127201</c:v>
                </c:pt>
                <c:pt idx="30">
                  <c:v>0.14851991354500099</c:v>
                </c:pt>
                <c:pt idx="31">
                  <c:v>0.14695104328744499</c:v>
                </c:pt>
                <c:pt idx="32">
                  <c:v>0.14504941613355599</c:v>
                </c:pt>
                <c:pt idx="33">
                  <c:v>0.14354119882078401</c:v>
                </c:pt>
                <c:pt idx="34">
                  <c:v>0.14171881961482799</c:v>
                </c:pt>
                <c:pt idx="35">
                  <c:v>0.14000809878845999</c:v>
                </c:pt>
                <c:pt idx="36">
                  <c:v>0.138094241016501</c:v>
                </c:pt>
                <c:pt idx="37">
                  <c:v>0.13655370565824901</c:v>
                </c:pt>
                <c:pt idx="38">
                  <c:v>0.134752756820123</c:v>
                </c:pt>
                <c:pt idx="39">
                  <c:v>0.13301598109264601</c:v>
                </c:pt>
                <c:pt idx="40">
                  <c:v>0.131112573189204</c:v>
                </c:pt>
              </c:numCache>
            </c:numRef>
          </c:val>
          <c:smooth val="0"/>
          <c:extLst xmlns:c16r2="http://schemas.microsoft.com/office/drawing/2015/06/chart">
            <c:ext xmlns:c16="http://schemas.microsoft.com/office/drawing/2014/chart" uri="{C3380CC4-5D6E-409C-BE32-E72D297353CC}">
              <c16:uniqueId val="{00000004-451B-4BB2-90CF-00964A209BF0}"/>
            </c:ext>
          </c:extLst>
        </c:ser>
        <c:ser>
          <c:idx val="5"/>
          <c:order val="5"/>
          <c:tx>
            <c:strRef>
              <c:f>'1'!$B$11</c:f>
              <c:strCache>
                <c:ptCount val="1"/>
                <c:pt idx="0">
                  <c:v>Renewables</c:v>
                </c:pt>
              </c:strCache>
            </c:strRef>
          </c:tx>
          <c:spPr>
            <a:ln w="28575" cap="rnd">
              <a:solidFill>
                <a:srgbClr val="00B050"/>
              </a:solidFill>
              <a:round/>
            </a:ln>
            <a:effectLst/>
          </c:spPr>
          <c:marker>
            <c:symbol val="none"/>
          </c:marker>
          <c:cat>
            <c:numRef>
              <c:f>'1'!$F$5:$AT$5</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'1'!$F$11:$AT$11</c:f>
              <c:numCache>
                <c:formatCode>0.0%</c:formatCode>
                <c:ptCount val="41"/>
                <c:pt idx="0">
                  <c:v>1.61450763312414E-2</c:v>
                </c:pt>
                <c:pt idx="1">
                  <c:v>1.6592128982029299E-2</c:v>
                </c:pt>
                <c:pt idx="2">
                  <c:v>1.7821004891025501E-2</c:v>
                </c:pt>
                <c:pt idx="3">
                  <c:v>1.8188886724368102E-2</c:v>
                </c:pt>
                <c:pt idx="4">
                  <c:v>1.9655666146997201E-2</c:v>
                </c:pt>
                <c:pt idx="5">
                  <c:v>2.1461780762984599E-2</c:v>
                </c:pt>
                <c:pt idx="6">
                  <c:v>2.32132239582146E-2</c:v>
                </c:pt>
                <c:pt idx="7">
                  <c:v>2.6496709075945198E-2</c:v>
                </c:pt>
                <c:pt idx="8">
                  <c:v>3.0066728860486301E-2</c:v>
                </c:pt>
                <c:pt idx="9">
                  <c:v>3.48285383845513E-2</c:v>
                </c:pt>
                <c:pt idx="10">
                  <c:v>3.9203065483586E-2</c:v>
                </c:pt>
                <c:pt idx="11">
                  <c:v>4.4550880404354003E-2</c:v>
                </c:pt>
                <c:pt idx="12">
                  <c:v>5.1321228592831898E-2</c:v>
                </c:pt>
                <c:pt idx="13">
                  <c:v>5.8846943787648397E-2</c:v>
                </c:pt>
                <c:pt idx="14">
                  <c:v>6.5276099359070902E-2</c:v>
                </c:pt>
                <c:pt idx="15">
                  <c:v>7.3223197741332693E-2</c:v>
                </c:pt>
                <c:pt idx="16">
                  <c:v>8.1725415651986599E-2</c:v>
                </c:pt>
                <c:pt idx="17">
                  <c:v>9.2055521876705307E-2</c:v>
                </c:pt>
                <c:pt idx="18">
                  <c:v>0.100142252623902</c:v>
                </c:pt>
                <c:pt idx="19">
                  <c:v>0.108548131514353</c:v>
                </c:pt>
                <c:pt idx="20">
                  <c:v>0.116755628096692</c:v>
                </c:pt>
                <c:pt idx="21">
                  <c:v>0.123065455335355</c:v>
                </c:pt>
                <c:pt idx="22">
                  <c:v>0.12905912015202001</c:v>
                </c:pt>
                <c:pt idx="23">
                  <c:v>0.13467828075419799</c:v>
                </c:pt>
                <c:pt idx="24">
                  <c:v>0.13973840246524699</c:v>
                </c:pt>
                <c:pt idx="25">
                  <c:v>0.14474969182612399</c:v>
                </c:pt>
                <c:pt idx="26">
                  <c:v>0.14989000385585599</c:v>
                </c:pt>
                <c:pt idx="27">
                  <c:v>0.15458042076629899</c:v>
                </c:pt>
                <c:pt idx="28">
                  <c:v>0.159256735386406</c:v>
                </c:pt>
                <c:pt idx="29">
                  <c:v>0.16398925052264701</c:v>
                </c:pt>
                <c:pt idx="30">
                  <c:v>0.16888154401864899</c:v>
                </c:pt>
                <c:pt idx="31">
                  <c:v>0.17327265319211299</c:v>
                </c:pt>
                <c:pt idx="32">
                  <c:v>0.17718363171207699</c:v>
                </c:pt>
                <c:pt idx="33">
                  <c:v>0.180435601792381</c:v>
                </c:pt>
                <c:pt idx="34">
                  <c:v>0.18427443256840101</c:v>
                </c:pt>
                <c:pt idx="35">
                  <c:v>0.18757488241633299</c:v>
                </c:pt>
                <c:pt idx="36">
                  <c:v>0.190162124018005</c:v>
                </c:pt>
                <c:pt idx="37">
                  <c:v>0.19319055673492899</c:v>
                </c:pt>
                <c:pt idx="38">
                  <c:v>0.19624405016403501</c:v>
                </c:pt>
                <c:pt idx="39">
                  <c:v>0.19887645671451201</c:v>
                </c:pt>
                <c:pt idx="40">
                  <c:v>0.20128035110624501</c:v>
                </c:pt>
              </c:numCache>
            </c:numRef>
          </c:val>
          <c:smooth val="0"/>
          <c:extLst xmlns:c16r2="http://schemas.microsoft.com/office/drawing/2015/06/chart">
            <c:ext xmlns:c16="http://schemas.microsoft.com/office/drawing/2014/chart" uri="{C3380CC4-5D6E-409C-BE32-E72D297353CC}">
              <c16:uniqueId val="{00000005-451B-4BB2-90CF-00964A209BF0}"/>
            </c:ext>
          </c:extLst>
        </c:ser>
        <c:dLbls>
          <c:showLegendKey val="0"/>
          <c:showVal val="0"/>
          <c:showCatName val="0"/>
          <c:showSerName val="0"/>
          <c:showPercent val="0"/>
          <c:showBubbleSize val="0"/>
        </c:dLbls>
        <c:marker val="1"/>
        <c:smooth val="0"/>
        <c:axId val="138510336"/>
        <c:axId val="138511872"/>
      </c:lineChart>
      <c:catAx>
        <c:axId val="13851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511872"/>
        <c:crosses val="autoZero"/>
        <c:auto val="1"/>
        <c:lblAlgn val="ctr"/>
        <c:lblOffset val="100"/>
        <c:noMultiLvlLbl val="0"/>
      </c:catAx>
      <c:valAx>
        <c:axId val="138511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8510336"/>
        <c:crosses val="autoZero"/>
        <c:crossBetween val="between"/>
      </c:valAx>
      <c:spPr>
        <a:noFill/>
        <a:ln>
          <a:noFill/>
        </a:ln>
        <a:effectLst/>
      </c:spPr>
    </c:plotArea>
    <c:legend>
      <c:legendPos val="b"/>
      <c:layout>
        <c:manualLayout>
          <c:xMode val="edge"/>
          <c:yMode val="edge"/>
          <c:x val="2.12223305789516E-2"/>
          <c:y val="0.86973986436585005"/>
          <c:w val="0.94171002187717701"/>
          <c:h val="0.130260135634151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73219474259401"/>
          <c:y val="4.8723629251197699E-2"/>
          <c:w val="0.70694363096646295"/>
          <c:h val="0.63696327277698905"/>
        </c:manualLayout>
      </c:layout>
      <c:barChart>
        <c:barDir val="col"/>
        <c:grouping val="clustered"/>
        <c:varyColors val="0"/>
        <c:ser>
          <c:idx val="0"/>
          <c:order val="0"/>
          <c:tx>
            <c:strRef>
              <c:f>'1'!$B$249</c:f>
              <c:strCache>
                <c:ptCount val="1"/>
                <c:pt idx="0">
                  <c:v>Electricity demand (TWh)</c:v>
                </c:pt>
              </c:strCache>
            </c:strRef>
          </c:tx>
          <c:spPr>
            <a:solidFill>
              <a:srgbClr val="00B0F0"/>
            </a:solidFill>
            <a:ln>
              <a:noFill/>
            </a:ln>
            <a:effectLst/>
          </c:spPr>
          <c:invertIfNegative val="0"/>
          <c:cat>
            <c:numRef>
              <c:f>'1'!$F$248:$AT$248</c:f>
              <c:numCache>
                <c:formatCode>0</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'1'!$F$249:$AT$249</c:f>
              <c:numCache>
                <c:formatCode>0</c:formatCode>
                <c:ptCount val="41"/>
                <c:pt idx="0">
                  <c:v>15480.4756743368</c:v>
                </c:pt>
                <c:pt idx="1">
                  <c:v>15636.3817479066</c:v>
                </c:pt>
                <c:pt idx="2">
                  <c:v>16257.6007036137</c:v>
                </c:pt>
                <c:pt idx="3">
                  <c:v>16809.328324798109</c:v>
                </c:pt>
                <c:pt idx="4">
                  <c:v>17602.290730499601</c:v>
                </c:pt>
                <c:pt idx="5">
                  <c:v>18349.883940628599</c:v>
                </c:pt>
                <c:pt idx="6">
                  <c:v>19027.4130358246</c:v>
                </c:pt>
                <c:pt idx="7">
                  <c:v>19831.282847400209</c:v>
                </c:pt>
                <c:pt idx="8">
                  <c:v>20189.147807730598</c:v>
                </c:pt>
                <c:pt idx="9">
                  <c:v>20107.174666833889</c:v>
                </c:pt>
                <c:pt idx="10">
                  <c:v>21488.990786397</c:v>
                </c:pt>
                <c:pt idx="11">
                  <c:v>22186.086822488101</c:v>
                </c:pt>
                <c:pt idx="12">
                  <c:v>22645.2607873374</c:v>
                </c:pt>
                <c:pt idx="13">
                  <c:v>23271.062989286798</c:v>
                </c:pt>
                <c:pt idx="14">
                  <c:v>23632.2005008005</c:v>
                </c:pt>
                <c:pt idx="15">
                  <c:v>24099.022945855799</c:v>
                </c:pt>
                <c:pt idx="16">
                  <c:v>24667.133350548</c:v>
                </c:pt>
                <c:pt idx="17">
                  <c:v>25523.139092787591</c:v>
                </c:pt>
                <c:pt idx="18">
                  <c:v>26255.624821926809</c:v>
                </c:pt>
                <c:pt idx="19">
                  <c:v>26936.545285070399</c:v>
                </c:pt>
                <c:pt idx="20">
                  <c:v>27593.423268697599</c:v>
                </c:pt>
                <c:pt idx="21">
                  <c:v>28247.939469561901</c:v>
                </c:pt>
                <c:pt idx="22">
                  <c:v>28886.125843520898</c:v>
                </c:pt>
                <c:pt idx="23">
                  <c:v>29523.529499485299</c:v>
                </c:pt>
                <c:pt idx="24">
                  <c:v>30157.076099447</c:v>
                </c:pt>
                <c:pt idx="25">
                  <c:v>30796.556390636099</c:v>
                </c:pt>
                <c:pt idx="26">
                  <c:v>31443.527652944798</c:v>
                </c:pt>
                <c:pt idx="27">
                  <c:v>32093.849313556191</c:v>
                </c:pt>
                <c:pt idx="28">
                  <c:v>32753.673389301999</c:v>
                </c:pt>
                <c:pt idx="29">
                  <c:v>33407.915607260999</c:v>
                </c:pt>
                <c:pt idx="30">
                  <c:v>34038.157458170899</c:v>
                </c:pt>
                <c:pt idx="31">
                  <c:v>34682.050111489698</c:v>
                </c:pt>
                <c:pt idx="32">
                  <c:v>35374.105035470202</c:v>
                </c:pt>
                <c:pt idx="33">
                  <c:v>36062.421926568379</c:v>
                </c:pt>
                <c:pt idx="34">
                  <c:v>36762.936333737802</c:v>
                </c:pt>
                <c:pt idx="35">
                  <c:v>37488.363575048999</c:v>
                </c:pt>
                <c:pt idx="36">
                  <c:v>38226.169743109182</c:v>
                </c:pt>
                <c:pt idx="37">
                  <c:v>38903.422450413484</c:v>
                </c:pt>
                <c:pt idx="38">
                  <c:v>39640.629686436303</c:v>
                </c:pt>
                <c:pt idx="39">
                  <c:v>40418.433236744298</c:v>
                </c:pt>
                <c:pt idx="40">
                  <c:v>41235.440310063903</c:v>
                </c:pt>
              </c:numCache>
            </c:numRef>
          </c:val>
          <c:extLst xmlns:c16r2="http://schemas.microsoft.com/office/drawing/2015/06/chart">
            <c:ext xmlns:c16="http://schemas.microsoft.com/office/drawing/2014/chart" uri="{C3380CC4-5D6E-409C-BE32-E72D297353CC}">
              <c16:uniqueId val="{00000000-2E37-4E3D-BBB6-BFE582722523}"/>
            </c:ext>
          </c:extLst>
        </c:ser>
        <c:dLbls>
          <c:showLegendKey val="0"/>
          <c:showVal val="0"/>
          <c:showCatName val="0"/>
          <c:showSerName val="0"/>
          <c:showPercent val="0"/>
          <c:showBubbleSize val="0"/>
        </c:dLbls>
        <c:gapWidth val="219"/>
        <c:overlap val="-27"/>
        <c:axId val="138683904"/>
        <c:axId val="138685440"/>
      </c:barChart>
      <c:lineChart>
        <c:grouping val="standard"/>
        <c:varyColors val="0"/>
        <c:ser>
          <c:idx val="1"/>
          <c:order val="1"/>
          <c:tx>
            <c:strRef>
              <c:f>'1'!$B$250</c:f>
              <c:strCache>
                <c:ptCount val="1"/>
                <c:pt idx="0">
                  <c:v>Electricity demand growth (%)</c:v>
                </c:pt>
              </c:strCache>
            </c:strRef>
          </c:tx>
          <c:spPr>
            <a:ln w="12700" cap="rnd">
              <a:solidFill>
                <a:srgbClr val="FF0000"/>
              </a:solidFill>
              <a:prstDash val="dash"/>
              <a:round/>
            </a:ln>
            <a:effectLst/>
          </c:spPr>
          <c:marker>
            <c:symbol val="none"/>
          </c:marker>
          <c:cat>
            <c:numRef>
              <c:f>'1'!$F$248:$AT$248</c:f>
              <c:numCache>
                <c:formatCode>0</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'1'!$F$250:$AT$250</c:f>
              <c:numCache>
                <c:formatCode>0.0%</c:formatCode>
                <c:ptCount val="41"/>
                <c:pt idx="1">
                  <c:v>1.0071142311748099E-2</c:v>
                </c:pt>
                <c:pt idx="2">
                  <c:v>3.9729073242297103E-2</c:v>
                </c:pt>
                <c:pt idx="3">
                  <c:v>3.39365956418013E-2</c:v>
                </c:pt>
                <c:pt idx="4">
                  <c:v>4.7173949510622301E-2</c:v>
                </c:pt>
                <c:pt idx="5">
                  <c:v>4.24713590733755E-2</c:v>
                </c:pt>
                <c:pt idx="6">
                  <c:v>3.6922800023594701E-2</c:v>
                </c:pt>
                <c:pt idx="7">
                  <c:v>4.2247982427358097E-2</c:v>
                </c:pt>
                <c:pt idx="8">
                  <c:v>1.8045477092134301E-2</c:v>
                </c:pt>
                <c:pt idx="9">
                  <c:v>-4.0602576036077101E-3</c:v>
                </c:pt>
                <c:pt idx="10">
                  <c:v>6.8722540210602506E-2</c:v>
                </c:pt>
                <c:pt idx="11">
                  <c:v>3.2439682394595201E-2</c:v>
                </c:pt>
                <c:pt idx="12">
                  <c:v>2.0696482823815199E-2</c:v>
                </c:pt>
                <c:pt idx="13">
                  <c:v>2.7635018550960101E-2</c:v>
                </c:pt>
                <c:pt idx="14">
                  <c:v>1.5518737226570101E-2</c:v>
                </c:pt>
                <c:pt idx="15">
                  <c:v>1.9753659632309101E-2</c:v>
                </c:pt>
                <c:pt idx="16">
                  <c:v>2.3574001567142198E-2</c:v>
                </c:pt>
                <c:pt idx="17">
                  <c:v>3.4702278942379899E-2</c:v>
                </c:pt>
                <c:pt idx="18">
                  <c:v>2.8698888740773702E-2</c:v>
                </c:pt>
                <c:pt idx="19">
                  <c:v>2.59342699997351E-2</c:v>
                </c:pt>
                <c:pt idx="20">
                  <c:v>2.4386125862668601E-2</c:v>
                </c:pt>
                <c:pt idx="21">
                  <c:v>2.3720007281836399E-2</c:v>
                </c:pt>
                <c:pt idx="22">
                  <c:v>2.2592315968627201E-2</c:v>
                </c:pt>
                <c:pt idx="23">
                  <c:v>2.2066083192231498E-2</c:v>
                </c:pt>
                <c:pt idx="24">
                  <c:v>2.1459039982761701E-2</c:v>
                </c:pt>
                <c:pt idx="25">
                  <c:v>2.12049831714562E-2</c:v>
                </c:pt>
                <c:pt idx="26">
                  <c:v>2.1007909264342799E-2</c:v>
                </c:pt>
                <c:pt idx="27">
                  <c:v>2.0682210590022499E-2</c:v>
                </c:pt>
                <c:pt idx="28">
                  <c:v>2.05592065102361E-2</c:v>
                </c:pt>
                <c:pt idx="29">
                  <c:v>1.99746211724969E-2</c:v>
                </c:pt>
                <c:pt idx="30">
                  <c:v>1.8865045587367402E-2</c:v>
                </c:pt>
                <c:pt idx="31">
                  <c:v>1.89167893153462E-2</c:v>
                </c:pt>
                <c:pt idx="32">
                  <c:v>1.9954268036514799E-2</c:v>
                </c:pt>
                <c:pt idx="33">
                  <c:v>1.9458213583298099E-2</c:v>
                </c:pt>
                <c:pt idx="34">
                  <c:v>1.9425051611780601E-2</c:v>
                </c:pt>
                <c:pt idx="35">
                  <c:v>1.9732570726279701E-2</c:v>
                </c:pt>
                <c:pt idx="36">
                  <c:v>1.9680938235225199E-2</c:v>
                </c:pt>
                <c:pt idx="37">
                  <c:v>1.77169910523504E-2</c:v>
                </c:pt>
                <c:pt idx="38">
                  <c:v>1.8949675622047201E-2</c:v>
                </c:pt>
                <c:pt idx="39">
                  <c:v>1.9621372224925399E-2</c:v>
                </c:pt>
                <c:pt idx="40">
                  <c:v>2.0213724478980202E-2</c:v>
                </c:pt>
              </c:numCache>
            </c:numRef>
          </c:val>
          <c:smooth val="0"/>
          <c:extLst xmlns:c16r2="http://schemas.microsoft.com/office/drawing/2015/06/chart">
            <c:ext xmlns:c16="http://schemas.microsoft.com/office/drawing/2014/chart" uri="{C3380CC4-5D6E-409C-BE32-E72D297353CC}">
              <c16:uniqueId val="{00000001-2E37-4E3D-BBB6-BFE582722523}"/>
            </c:ext>
          </c:extLst>
        </c:ser>
        <c:dLbls>
          <c:showLegendKey val="0"/>
          <c:showVal val="0"/>
          <c:showCatName val="0"/>
          <c:showSerName val="0"/>
          <c:showPercent val="0"/>
          <c:showBubbleSize val="0"/>
        </c:dLbls>
        <c:marker val="1"/>
        <c:smooth val="0"/>
        <c:axId val="138689536"/>
        <c:axId val="138687616"/>
      </c:lineChart>
      <c:catAx>
        <c:axId val="13868390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685440"/>
        <c:crosses val="autoZero"/>
        <c:auto val="1"/>
        <c:lblAlgn val="ctr"/>
        <c:lblOffset val="100"/>
        <c:noMultiLvlLbl val="0"/>
      </c:catAx>
      <c:valAx>
        <c:axId val="138685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smtClean="0"/>
                  <a:t>TWh</a:t>
                </a:r>
                <a:endParaRPr lang="en-US" dirty="0"/>
              </a:p>
            </c:rich>
          </c:tx>
          <c:layout>
            <c:manualLayout>
              <c:xMode val="edge"/>
              <c:yMode val="edge"/>
              <c:x val="5.3940846004830898E-3"/>
              <c:y val="0.22409631087780699"/>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683904"/>
        <c:crosses val="autoZero"/>
        <c:crossBetween val="between"/>
      </c:valAx>
      <c:valAx>
        <c:axId val="13868761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Electricity demand growth (%)</a:t>
                </a:r>
                <a:endParaRPr lang="en-US" dirty="0"/>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689536"/>
        <c:crosses val="max"/>
        <c:crossBetween val="between"/>
      </c:valAx>
      <c:catAx>
        <c:axId val="138689536"/>
        <c:scaling>
          <c:orientation val="minMax"/>
        </c:scaling>
        <c:delete val="1"/>
        <c:axPos val="b"/>
        <c:numFmt formatCode="0" sourceLinked="1"/>
        <c:majorTickMark val="none"/>
        <c:minorTickMark val="none"/>
        <c:tickLblPos val="nextTo"/>
        <c:crossAx val="138687616"/>
        <c:crosses val="autoZero"/>
        <c:auto val="1"/>
        <c:lblAlgn val="ctr"/>
        <c:lblOffset val="100"/>
        <c:noMultiLvlLbl val="0"/>
      </c:catAx>
      <c:spPr>
        <a:noFill/>
        <a:ln>
          <a:noFill/>
        </a:ln>
        <a:effectLst/>
      </c:spPr>
    </c:plotArea>
    <c:legend>
      <c:legendPos val="b"/>
      <c:layout>
        <c:manualLayout>
          <c:xMode val="edge"/>
          <c:yMode val="edge"/>
          <c:x val="1.7423994099811501E-2"/>
          <c:y val="0.83804258661436004"/>
          <c:w val="0.94854465504645702"/>
          <c:h val="0.1341797131130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dk1"/>
                </a:solidFill>
                <a:effectLst>
                  <a:outerShdw blurRad="50800" dist="38100" dir="5400000" algn="t" rotWithShape="0">
                    <a:prstClr val="black">
                      <a:alpha val="40000"/>
                    </a:prstClr>
                  </a:outerShdw>
                </a:effectLst>
                <a:latin typeface="+mn-lt"/>
                <a:ea typeface="+mn-ea"/>
                <a:cs typeface="+mn-cs"/>
              </a:defRPr>
            </a:pPr>
            <a:r>
              <a:rPr lang="en-US" sz="1200"/>
              <a:t>WTI Crude vs HH Gas vs Cent. Appalachian Coal ($/MMBtu) </a:t>
            </a:r>
          </a:p>
        </c:rich>
      </c:tx>
      <c:layout/>
      <c:overlay val="0"/>
      <c:spPr>
        <a:noFill/>
        <a:ln>
          <a:noFill/>
        </a:ln>
        <a:effectLst/>
      </c:spPr>
    </c:title>
    <c:autoTitleDeleted val="0"/>
    <c:plotArea>
      <c:layout/>
      <c:lineChart>
        <c:grouping val="standard"/>
        <c:varyColors val="0"/>
        <c:ser>
          <c:idx val="0"/>
          <c:order val="0"/>
          <c:tx>
            <c:v>WTI Crude Oil</c:v>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Sheet1!$A$3:$A$19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Sheet1!$E$3:$E$19</c:f>
              <c:numCache>
                <c:formatCode>0.00</c:formatCode>
                <c:ptCount val="17"/>
                <c:pt idx="0">
                  <c:v>5.2362068965517246</c:v>
                </c:pt>
                <c:pt idx="1">
                  <c:v>4.4706896551724142</c:v>
                </c:pt>
                <c:pt idx="2">
                  <c:v>4.5103448275862075</c:v>
                </c:pt>
                <c:pt idx="3">
                  <c:v>5.3568965517241383</c:v>
                </c:pt>
                <c:pt idx="4">
                  <c:v>7.1534482758620692</c:v>
                </c:pt>
                <c:pt idx="5">
                  <c:v>9.7568965517241395</c:v>
                </c:pt>
                <c:pt idx="6">
                  <c:v>11.382758620689655</c:v>
                </c:pt>
                <c:pt idx="7">
                  <c:v>12.448275862068966</c:v>
                </c:pt>
                <c:pt idx="8">
                  <c:v>17.251724137931035</c:v>
                </c:pt>
                <c:pt idx="9">
                  <c:v>10.675862068965518</c:v>
                </c:pt>
                <c:pt idx="10">
                  <c:v>13.698275862068966</c:v>
                </c:pt>
                <c:pt idx="11">
                  <c:v>16.386206896551727</c:v>
                </c:pt>
                <c:pt idx="12">
                  <c:v>16.229310344827585</c:v>
                </c:pt>
                <c:pt idx="13">
                  <c:v>16.894827586206898</c:v>
                </c:pt>
                <c:pt idx="14">
                  <c:v>16.082758620689656</c:v>
                </c:pt>
                <c:pt idx="15">
                  <c:v>8.3982758620689655</c:v>
                </c:pt>
                <c:pt idx="16">
                  <c:v>7.4724137931034491</c:v>
                </c:pt>
              </c:numCache>
            </c:numRef>
          </c:val>
          <c:smooth val="0"/>
          <c:extLst xmlns:c16r2="http://schemas.microsoft.com/office/drawing/2015/06/chart">
            <c:ext xmlns:c16="http://schemas.microsoft.com/office/drawing/2014/chart" uri="{C3380CC4-5D6E-409C-BE32-E72D297353CC}">
              <c16:uniqueId val="{00000000-B8C4-4582-8976-680BFF20DE37}"/>
            </c:ext>
          </c:extLst>
        </c:ser>
        <c:ser>
          <c:idx val="1"/>
          <c:order val="1"/>
          <c:tx>
            <c:v>Henry Hub Natural Gas</c:v>
          </c:tx>
          <c:spPr>
            <a:ln w="34925" cap="rnd">
              <a:solidFill>
                <a:srgbClr val="8441AD"/>
              </a:solidFill>
              <a:round/>
            </a:ln>
            <a:effectLst>
              <a:outerShdw blurRad="57150" dist="19050" dir="5400000" algn="ctr" rotWithShape="0">
                <a:srgbClr val="000000">
                  <a:alpha val="63000"/>
                </a:srgbClr>
              </a:outerShdw>
            </a:effectLst>
          </c:spPr>
          <c:marker>
            <c:symbol val="none"/>
          </c:marker>
          <c:cat>
            <c:numRef>
              <c:f>Sheet1!$A$3:$A$19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Sheet1!$H$3:$H$19</c:f>
              <c:numCache>
                <c:formatCode>General</c:formatCode>
                <c:ptCount val="17"/>
                <c:pt idx="0">
                  <c:v>4.2300000000000004</c:v>
                </c:pt>
                <c:pt idx="1">
                  <c:v>4.07</c:v>
                </c:pt>
                <c:pt idx="2">
                  <c:v>3.33</c:v>
                </c:pt>
                <c:pt idx="3">
                  <c:v>5.63</c:v>
                </c:pt>
                <c:pt idx="4">
                  <c:v>5.85</c:v>
                </c:pt>
                <c:pt idx="5">
                  <c:v>8.7899999999999991</c:v>
                </c:pt>
                <c:pt idx="6">
                  <c:v>6.76</c:v>
                </c:pt>
                <c:pt idx="7">
                  <c:v>6.95</c:v>
                </c:pt>
                <c:pt idx="8">
                  <c:v>8.85</c:v>
                </c:pt>
                <c:pt idx="9">
                  <c:v>3.89</c:v>
                </c:pt>
                <c:pt idx="10">
                  <c:v>4.3899999999999997</c:v>
                </c:pt>
                <c:pt idx="11">
                  <c:v>4.01</c:v>
                </c:pt>
                <c:pt idx="12">
                  <c:v>2.76</c:v>
                </c:pt>
                <c:pt idx="13">
                  <c:v>3.71</c:v>
                </c:pt>
                <c:pt idx="14">
                  <c:v>4.3499999999999996</c:v>
                </c:pt>
                <c:pt idx="15">
                  <c:v>2.6</c:v>
                </c:pt>
                <c:pt idx="16">
                  <c:v>2.46</c:v>
                </c:pt>
              </c:numCache>
            </c:numRef>
          </c:val>
          <c:smooth val="0"/>
          <c:extLst xmlns:c16r2="http://schemas.microsoft.com/office/drawing/2015/06/chart">
            <c:ext xmlns:c16="http://schemas.microsoft.com/office/drawing/2014/chart" uri="{C3380CC4-5D6E-409C-BE32-E72D297353CC}">
              <c16:uniqueId val="{00000001-B8C4-4582-8976-680BFF20DE37}"/>
            </c:ext>
          </c:extLst>
        </c:ser>
        <c:ser>
          <c:idx val="2"/>
          <c:order val="2"/>
          <c:tx>
            <c:v>Cent. Appalachian Coal</c:v>
          </c:tx>
          <c:spPr>
            <a:ln w="34925" cap="rnd">
              <a:solidFill>
                <a:schemeClr val="accent3"/>
              </a:solidFill>
              <a:round/>
            </a:ln>
            <a:effectLst>
              <a:outerShdw blurRad="57150" dist="19050" dir="5400000" algn="ctr" rotWithShape="0">
                <a:srgbClr val="000000">
                  <a:alpha val="63000"/>
                </a:srgbClr>
              </a:outerShdw>
            </a:effectLst>
          </c:spPr>
          <c:marker>
            <c:symbol val="none"/>
          </c:marker>
          <c:val>
            <c:numRef>
              <c:f>Sheet1!$N$3:$N$19</c:f>
              <c:numCache>
                <c:formatCode>0.00</c:formatCode>
                <c:ptCount val="17"/>
                <c:pt idx="0">
                  <c:v>1.0849056603773586</c:v>
                </c:pt>
                <c:pt idx="1">
                  <c:v>1.8196661828737302</c:v>
                </c:pt>
                <c:pt idx="2">
                  <c:v>1.2046444121915822</c:v>
                </c:pt>
                <c:pt idx="3">
                  <c:v>1.3976777939042091</c:v>
                </c:pt>
                <c:pt idx="4">
                  <c:v>2.3548621190130627</c:v>
                </c:pt>
                <c:pt idx="5">
                  <c:v>2.5442670537010161</c:v>
                </c:pt>
                <c:pt idx="6">
                  <c:v>2.284470246734398</c:v>
                </c:pt>
                <c:pt idx="7">
                  <c:v>1.8563134978229316</c:v>
                </c:pt>
                <c:pt idx="8">
                  <c:v>4.3102322206095796</c:v>
                </c:pt>
                <c:pt idx="9">
                  <c:v>2.4702467343976777</c:v>
                </c:pt>
                <c:pt idx="10">
                  <c:v>2.5990566037735849</c:v>
                </c:pt>
                <c:pt idx="11">
                  <c:v>3.1705370101596517</c:v>
                </c:pt>
                <c:pt idx="12">
                  <c:v>2.6146589259796809</c:v>
                </c:pt>
                <c:pt idx="13">
                  <c:v>2.5903483309143689</c:v>
                </c:pt>
                <c:pt idx="14">
                  <c:v>2.5036284470246737</c:v>
                </c:pt>
                <c:pt idx="15">
                  <c:v>1.9444847605224966</c:v>
                </c:pt>
                <c:pt idx="16">
                  <c:v>1.9433962264150946</c:v>
                </c:pt>
              </c:numCache>
            </c:numRef>
          </c:val>
          <c:smooth val="0"/>
          <c:extLst xmlns:c16r2="http://schemas.microsoft.com/office/drawing/2015/06/chart">
            <c:ext xmlns:c16="http://schemas.microsoft.com/office/drawing/2014/chart" uri="{C3380CC4-5D6E-409C-BE32-E72D297353CC}">
              <c16:uniqueId val="{00000002-B8C4-4582-8976-680BFF20DE37}"/>
            </c:ext>
          </c:extLst>
        </c:ser>
        <c:dLbls>
          <c:showLegendKey val="0"/>
          <c:showVal val="0"/>
          <c:showCatName val="0"/>
          <c:showSerName val="0"/>
          <c:showPercent val="0"/>
          <c:showBubbleSize val="0"/>
        </c:dLbls>
        <c:marker val="1"/>
        <c:smooth val="0"/>
        <c:axId val="138625408"/>
        <c:axId val="138626944"/>
      </c:lineChart>
      <c:catAx>
        <c:axId val="13862540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38626944"/>
        <c:crosses val="autoZero"/>
        <c:auto val="1"/>
        <c:lblAlgn val="ctr"/>
        <c:lblOffset val="100"/>
        <c:noMultiLvlLbl val="0"/>
      </c:catAx>
      <c:valAx>
        <c:axId val="138626944"/>
        <c:scaling>
          <c:orientation val="minMax"/>
          <c:max val="18"/>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dk1"/>
                    </a:solidFill>
                    <a:latin typeface="+mn-lt"/>
                    <a:ea typeface="+mn-ea"/>
                    <a:cs typeface="+mn-cs"/>
                  </a:defRPr>
                </a:pPr>
                <a:r>
                  <a:rPr lang="en-US"/>
                  <a:t>Price ($/MMBtu)</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38625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9050" cap="flat" cmpd="sng" algn="ctr">
      <a:solidFill>
        <a:schemeClr val="tx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65553481284701"/>
          <c:y val="0.146313922298174"/>
          <c:w val="0.61462479041169704"/>
          <c:h val="0.79062790228144597"/>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15E-4BAA-9C99-7A715F0A4E1B}"/>
              </c:ext>
            </c:extLst>
          </c:dPt>
          <c:dPt>
            <c:idx val="1"/>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3-E15E-4BAA-9C99-7A715F0A4E1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15E-4BAA-9C99-7A715F0A4E1B}"/>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15E-4BAA-9C99-7A715F0A4E1B}"/>
              </c:ext>
            </c:extLst>
          </c:dPt>
          <c:dPt>
            <c:idx val="4"/>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9-E15E-4BAA-9C99-7A715F0A4E1B}"/>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E15E-4BAA-9C99-7A715F0A4E1B}"/>
              </c:ext>
            </c:extLst>
          </c:dPt>
          <c:dLbls>
            <c:dLbl>
              <c:idx val="0"/>
              <c:layout>
                <c:manualLayout>
                  <c:x val="-0.198188553434714"/>
                  <c:y val="0.14086239220097488"/>
                </c:manualLayout>
              </c:layout>
              <c:showLegendKey val="0"/>
              <c:showVal val="0"/>
              <c:showCatName val="1"/>
              <c:showSerName val="0"/>
              <c:showPercent val="1"/>
              <c:showBubbleSize val="0"/>
            </c:dLbl>
            <c:dLbl>
              <c:idx val="2"/>
              <c:layout>
                <c:manualLayout>
                  <c:x val="-7.0543036355390595E-2"/>
                  <c:y val="-0.14908405680059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15E-4BAA-9C99-7A715F0A4E1B}"/>
                </c:ext>
                <c:ext xmlns:c15="http://schemas.microsoft.com/office/drawing/2012/chart" uri="{CE6537A1-D6FC-4f65-9D91-7224C49458BB}"/>
              </c:extLst>
            </c:dLbl>
            <c:dLbl>
              <c:idx val="5"/>
              <c:layout>
                <c:manualLayout>
                  <c:x val="0.14821024284062756"/>
                  <c:y val="0.21060905848307424"/>
                </c:manualLayout>
              </c:layout>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'Gas Consumption - Bcm (2)'!$A$4:$A$9</c:f>
              <c:strCache>
                <c:ptCount val="6"/>
                <c:pt idx="0">
                  <c:v>North America</c:v>
                </c:pt>
                <c:pt idx="1">
                  <c:v>S. &amp; Cent. America</c:v>
                </c:pt>
                <c:pt idx="2">
                  <c:v>Europe &amp; Eurasia</c:v>
                </c:pt>
                <c:pt idx="3">
                  <c:v>Middle East</c:v>
                </c:pt>
                <c:pt idx="4">
                  <c:v>Africa</c:v>
                </c:pt>
                <c:pt idx="5">
                  <c:v>Asia Pacific</c:v>
                </c:pt>
              </c:strCache>
            </c:strRef>
          </c:cat>
          <c:val>
            <c:numRef>
              <c:f>'Gas Consumption - Bcm (2)'!$P$4:$P$9</c:f>
              <c:numCache>
                <c:formatCode>0.0%</c:formatCode>
                <c:ptCount val="6"/>
                <c:pt idx="0">
                  <c:v>0.27323250888799899</c:v>
                </c:pt>
                <c:pt idx="1">
                  <c:v>4.8525202620207097E-2</c:v>
                </c:pt>
                <c:pt idx="2">
                  <c:v>0.29070664042461097</c:v>
                </c:pt>
                <c:pt idx="3">
                  <c:v>0.144608976904195</c:v>
                </c:pt>
                <c:pt idx="4">
                  <c:v>3.8996318057484103E-2</c:v>
                </c:pt>
                <c:pt idx="5">
                  <c:v>0.203930353105505</c:v>
                </c:pt>
              </c:numCache>
            </c:numRef>
          </c:val>
          <c:extLst xmlns:c16r2="http://schemas.microsoft.com/office/drawing/2015/06/chart">
            <c:ext xmlns:c16="http://schemas.microsoft.com/office/drawing/2014/chart" uri="{C3380CC4-5D6E-409C-BE32-E72D297353CC}">
              <c16:uniqueId val="{0000000C-E15E-4BAA-9C99-7A715F0A4E1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dk1"/>
                </a:solidFill>
                <a:effectLst>
                  <a:outerShdw blurRad="50800" dist="38100" dir="5400000" algn="t" rotWithShape="0">
                    <a:prstClr val="black">
                      <a:alpha val="40000"/>
                    </a:prstClr>
                  </a:outerShdw>
                </a:effectLst>
                <a:latin typeface="+mn-lt"/>
                <a:ea typeface="+mn-ea"/>
                <a:cs typeface="+mn-cs"/>
              </a:defRPr>
            </a:pPr>
            <a:r>
              <a:rPr lang="en-US" sz="1200"/>
              <a:t>Brent Crude vs NBP Gas vs NWE Coal ($/MMBtu) </a:t>
            </a:r>
          </a:p>
        </c:rich>
      </c:tx>
      <c:layout/>
      <c:overlay val="0"/>
      <c:spPr>
        <a:noFill/>
        <a:ln>
          <a:noFill/>
        </a:ln>
        <a:effectLst/>
      </c:spPr>
    </c:title>
    <c:autoTitleDeleted val="0"/>
    <c:plotArea>
      <c:layout/>
      <c:lineChart>
        <c:grouping val="standard"/>
        <c:varyColors val="0"/>
        <c:ser>
          <c:idx val="0"/>
          <c:order val="0"/>
          <c:tx>
            <c:v>Brent Crude Oil</c:v>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Sheet1!$A$3:$A$19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Sheet1!$F$3:$F$19</c:f>
              <c:numCache>
                <c:formatCode>0.00</c:formatCode>
                <c:ptCount val="17"/>
                <c:pt idx="0">
                  <c:v>4.9137931034482758</c:v>
                </c:pt>
                <c:pt idx="1">
                  <c:v>4.2137931034482765</c:v>
                </c:pt>
                <c:pt idx="2">
                  <c:v>4.3137931034482762</c:v>
                </c:pt>
                <c:pt idx="3">
                  <c:v>4.9706896551724133</c:v>
                </c:pt>
                <c:pt idx="4">
                  <c:v>6.5982758620689665</c:v>
                </c:pt>
                <c:pt idx="5">
                  <c:v>9.4</c:v>
                </c:pt>
                <c:pt idx="6">
                  <c:v>11.231034482758622</c:v>
                </c:pt>
                <c:pt idx="7">
                  <c:v>12.481034482758622</c:v>
                </c:pt>
                <c:pt idx="8">
                  <c:v>16.76896551724138</c:v>
                </c:pt>
                <c:pt idx="9">
                  <c:v>10.632758620689655</c:v>
                </c:pt>
                <c:pt idx="10">
                  <c:v>13.706896551724139</c:v>
                </c:pt>
                <c:pt idx="11">
                  <c:v>19.182758620689658</c:v>
                </c:pt>
                <c:pt idx="12">
                  <c:v>19.25344827586207</c:v>
                </c:pt>
                <c:pt idx="13">
                  <c:v>18.73448275862069</c:v>
                </c:pt>
                <c:pt idx="14">
                  <c:v>17.060344827586206</c:v>
                </c:pt>
                <c:pt idx="15">
                  <c:v>9.0327586206896555</c:v>
                </c:pt>
                <c:pt idx="16">
                  <c:v>7.5396551724137932</c:v>
                </c:pt>
              </c:numCache>
            </c:numRef>
          </c:val>
          <c:smooth val="0"/>
          <c:extLst xmlns:c16r2="http://schemas.microsoft.com/office/drawing/2015/06/chart">
            <c:ext xmlns:c16="http://schemas.microsoft.com/office/drawing/2014/chart" uri="{C3380CC4-5D6E-409C-BE32-E72D297353CC}">
              <c16:uniqueId val="{00000000-ED4C-4E15-97B5-B385C59BAE4B}"/>
            </c:ext>
          </c:extLst>
        </c:ser>
        <c:ser>
          <c:idx val="1"/>
          <c:order val="1"/>
          <c:tx>
            <c:v>NBP Natural Gas</c:v>
          </c:tx>
          <c:spPr>
            <a:ln w="34925" cap="rnd">
              <a:solidFill>
                <a:srgbClr val="8441AD"/>
              </a:solidFill>
              <a:round/>
            </a:ln>
            <a:effectLst>
              <a:outerShdw blurRad="57150" dist="19050" dir="5400000" algn="ctr" rotWithShape="0">
                <a:srgbClr val="000000">
                  <a:alpha val="63000"/>
                </a:srgbClr>
              </a:outerShdw>
            </a:effectLst>
          </c:spPr>
          <c:marker>
            <c:symbol val="none"/>
          </c:marker>
          <c:cat>
            <c:numRef>
              <c:f>Sheet1!$A$3:$A$19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Sheet1!$I$3:$I$19</c:f>
              <c:numCache>
                <c:formatCode>General</c:formatCode>
                <c:ptCount val="17"/>
                <c:pt idx="0">
                  <c:v>2.71</c:v>
                </c:pt>
                <c:pt idx="1">
                  <c:v>3.17</c:v>
                </c:pt>
                <c:pt idx="2">
                  <c:v>2.37</c:v>
                </c:pt>
                <c:pt idx="3">
                  <c:v>3.33</c:v>
                </c:pt>
                <c:pt idx="4">
                  <c:v>4.46</c:v>
                </c:pt>
                <c:pt idx="5">
                  <c:v>7.38</c:v>
                </c:pt>
                <c:pt idx="6">
                  <c:v>7.87</c:v>
                </c:pt>
                <c:pt idx="7">
                  <c:v>6.01</c:v>
                </c:pt>
                <c:pt idx="8">
                  <c:v>10.79</c:v>
                </c:pt>
                <c:pt idx="9">
                  <c:v>4.8499999999999996</c:v>
                </c:pt>
                <c:pt idx="10">
                  <c:v>6.56</c:v>
                </c:pt>
                <c:pt idx="11">
                  <c:v>9.0399999999999991</c:v>
                </c:pt>
                <c:pt idx="12">
                  <c:v>9.4600000000000009</c:v>
                </c:pt>
                <c:pt idx="13">
                  <c:v>10.64</c:v>
                </c:pt>
                <c:pt idx="14">
                  <c:v>8.25</c:v>
                </c:pt>
                <c:pt idx="15">
                  <c:v>6.53</c:v>
                </c:pt>
                <c:pt idx="16">
                  <c:v>4.6900000000000004</c:v>
                </c:pt>
              </c:numCache>
            </c:numRef>
          </c:val>
          <c:smooth val="0"/>
          <c:extLst xmlns:c16r2="http://schemas.microsoft.com/office/drawing/2015/06/chart">
            <c:ext xmlns:c16="http://schemas.microsoft.com/office/drawing/2014/chart" uri="{C3380CC4-5D6E-409C-BE32-E72D297353CC}">
              <c16:uniqueId val="{00000001-ED4C-4E15-97B5-B385C59BAE4B}"/>
            </c:ext>
          </c:extLst>
        </c:ser>
        <c:ser>
          <c:idx val="2"/>
          <c:order val="2"/>
          <c:tx>
            <c:v>N.WE Coal</c:v>
          </c:tx>
          <c:spPr>
            <a:ln w="34925" cap="rnd">
              <a:solidFill>
                <a:schemeClr val="accent3"/>
              </a:solidFill>
              <a:round/>
            </a:ln>
            <a:effectLst>
              <a:outerShdw blurRad="57150" dist="19050" dir="5400000" algn="ctr" rotWithShape="0">
                <a:srgbClr val="000000">
                  <a:alpha val="63000"/>
                </a:srgbClr>
              </a:outerShdw>
            </a:effectLst>
          </c:spPr>
          <c:marker>
            <c:symbol val="none"/>
          </c:marker>
          <c:val>
            <c:numRef>
              <c:f>Sheet1!$O$3:$O$19</c:f>
              <c:numCache>
                <c:formatCode>0.00</c:formatCode>
                <c:ptCount val="17"/>
                <c:pt idx="0">
                  <c:v>1.512820512820513</c:v>
                </c:pt>
                <c:pt idx="1">
                  <c:v>1.6406052963430013</c:v>
                </c:pt>
                <c:pt idx="2">
                  <c:v>1.330390920554855</c:v>
                </c:pt>
                <c:pt idx="3">
                  <c:v>1.8327028163093737</c:v>
                </c:pt>
                <c:pt idx="4">
                  <c:v>3.0298444724674232</c:v>
                </c:pt>
                <c:pt idx="5">
                  <c:v>2.5447667087011352</c:v>
                </c:pt>
                <c:pt idx="6">
                  <c:v>2.6948297604035312</c:v>
                </c:pt>
                <c:pt idx="7">
                  <c:v>3.7322404371584703</c:v>
                </c:pt>
                <c:pt idx="8">
                  <c:v>6.2072299285414037</c:v>
                </c:pt>
                <c:pt idx="9">
                  <c:v>2.9701555275325768</c:v>
                </c:pt>
                <c:pt idx="10">
                  <c:v>3.8881883144178229</c:v>
                </c:pt>
                <c:pt idx="11">
                  <c:v>5.1080285834384194</c:v>
                </c:pt>
                <c:pt idx="12">
                  <c:v>3.8881883144178229</c:v>
                </c:pt>
                <c:pt idx="13">
                  <c:v>3.4337957124842373</c:v>
                </c:pt>
                <c:pt idx="14">
                  <c:v>3.1685582177385454</c:v>
                </c:pt>
                <c:pt idx="15">
                  <c:v>2.3871374527112232</c:v>
                </c:pt>
                <c:pt idx="16">
                  <c:v>2.5166036149642705</c:v>
                </c:pt>
              </c:numCache>
            </c:numRef>
          </c:val>
          <c:smooth val="0"/>
          <c:extLst xmlns:c16r2="http://schemas.microsoft.com/office/drawing/2015/06/chart">
            <c:ext xmlns:c16="http://schemas.microsoft.com/office/drawing/2014/chart" uri="{C3380CC4-5D6E-409C-BE32-E72D297353CC}">
              <c16:uniqueId val="{00000002-ED4C-4E15-97B5-B385C59BAE4B}"/>
            </c:ext>
          </c:extLst>
        </c:ser>
        <c:dLbls>
          <c:showLegendKey val="0"/>
          <c:showVal val="0"/>
          <c:showCatName val="0"/>
          <c:showSerName val="0"/>
          <c:showPercent val="0"/>
          <c:showBubbleSize val="0"/>
        </c:dLbls>
        <c:marker val="1"/>
        <c:smooth val="0"/>
        <c:axId val="138671232"/>
        <c:axId val="138672768"/>
      </c:lineChart>
      <c:catAx>
        <c:axId val="13867123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2700000" spcFirstLastPara="1" vertOverflow="ellipsis" wrap="square" anchor="ctr" anchorCtr="1"/>
          <a:lstStyle/>
          <a:p>
            <a:pPr>
              <a:defRPr sz="900" b="0" i="0" u="none" strike="noStrike" kern="1200" baseline="0">
                <a:solidFill>
                  <a:schemeClr val="dk1"/>
                </a:solidFill>
                <a:latin typeface="+mn-lt"/>
                <a:ea typeface="+mn-ea"/>
                <a:cs typeface="+mn-cs"/>
              </a:defRPr>
            </a:pPr>
            <a:endParaRPr lang="en-US"/>
          </a:p>
        </c:txPr>
        <c:crossAx val="138672768"/>
        <c:crosses val="autoZero"/>
        <c:auto val="1"/>
        <c:lblAlgn val="ctr"/>
        <c:lblOffset val="100"/>
        <c:noMultiLvlLbl val="0"/>
      </c:catAx>
      <c:valAx>
        <c:axId val="138672768"/>
        <c:scaling>
          <c:orientation val="minMax"/>
          <c:max val="2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dk1"/>
                    </a:solidFill>
                    <a:latin typeface="+mn-lt"/>
                    <a:ea typeface="+mn-ea"/>
                    <a:cs typeface="+mn-cs"/>
                  </a:defRPr>
                </a:pPr>
                <a:r>
                  <a:rPr lang="en-US"/>
                  <a:t>Price ($/MMBtu)</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38671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JCC</c:v>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Sheet1!$A$3:$A$19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Sheet1!$G$3:$G$19</c:f>
              <c:numCache>
                <c:formatCode>0.00</c:formatCode>
                <c:ptCount val="17"/>
                <c:pt idx="0">
                  <c:v>4.9482758620689653</c:v>
                </c:pt>
                <c:pt idx="1">
                  <c:v>4.3103448275862073</c:v>
                </c:pt>
                <c:pt idx="2">
                  <c:v>4.3103448275862073</c:v>
                </c:pt>
                <c:pt idx="3">
                  <c:v>5.0517241379310347</c:v>
                </c:pt>
                <c:pt idx="4">
                  <c:v>6.3103448275862073</c:v>
                </c:pt>
                <c:pt idx="5">
                  <c:v>8.8965517241379324</c:v>
                </c:pt>
                <c:pt idx="6">
                  <c:v>11.03448275862069</c:v>
                </c:pt>
                <c:pt idx="7">
                  <c:v>12.086206896551724</c:v>
                </c:pt>
                <c:pt idx="8">
                  <c:v>17.413793103448278</c:v>
                </c:pt>
                <c:pt idx="9">
                  <c:v>10.568965517241379</c:v>
                </c:pt>
                <c:pt idx="10">
                  <c:v>13.689655172413795</c:v>
                </c:pt>
                <c:pt idx="11">
                  <c:v>18.844827586206897</c:v>
                </c:pt>
                <c:pt idx="12">
                  <c:v>19.793103448275861</c:v>
                </c:pt>
                <c:pt idx="13">
                  <c:v>19.068965517241377</c:v>
                </c:pt>
                <c:pt idx="14">
                  <c:v>17.96551724137931</c:v>
                </c:pt>
                <c:pt idx="15">
                  <c:v>9.3448275862068968</c:v>
                </c:pt>
                <c:pt idx="16">
                  <c:v>7.2068965517241379</c:v>
                </c:pt>
              </c:numCache>
            </c:numRef>
          </c:val>
          <c:smooth val="0"/>
          <c:extLst xmlns:c16r2="http://schemas.microsoft.com/office/drawing/2015/06/chart">
            <c:ext xmlns:c16="http://schemas.microsoft.com/office/drawing/2014/chart" uri="{C3380CC4-5D6E-409C-BE32-E72D297353CC}">
              <c16:uniqueId val="{00000000-1494-40C5-9983-B25A108AB864}"/>
            </c:ext>
          </c:extLst>
        </c:ser>
        <c:ser>
          <c:idx val="1"/>
          <c:order val="1"/>
          <c:tx>
            <c:v>Japan LNG</c:v>
          </c:tx>
          <c:spPr>
            <a:ln w="34925" cap="rnd">
              <a:solidFill>
                <a:srgbClr val="8441AD"/>
              </a:solidFill>
              <a:round/>
            </a:ln>
            <a:effectLst>
              <a:outerShdw blurRad="57150" dist="19050" dir="5400000" algn="ctr" rotWithShape="0">
                <a:srgbClr val="000000">
                  <a:alpha val="63000"/>
                </a:srgbClr>
              </a:outerShdw>
            </a:effectLst>
          </c:spPr>
          <c:marker>
            <c:symbol val="none"/>
          </c:marker>
          <c:cat>
            <c:numRef>
              <c:f>Sheet1!$A$3:$A$19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Sheet1!$J$3:$J$19</c:f>
              <c:numCache>
                <c:formatCode>General</c:formatCode>
                <c:ptCount val="17"/>
                <c:pt idx="0">
                  <c:v>4.72</c:v>
                </c:pt>
                <c:pt idx="1">
                  <c:v>4.6399999999999997</c:v>
                </c:pt>
                <c:pt idx="2">
                  <c:v>4.2699999999999996</c:v>
                </c:pt>
                <c:pt idx="3">
                  <c:v>4.7699999999999996</c:v>
                </c:pt>
                <c:pt idx="4">
                  <c:v>5.18</c:v>
                </c:pt>
                <c:pt idx="5">
                  <c:v>6.05</c:v>
                </c:pt>
                <c:pt idx="6">
                  <c:v>7.14</c:v>
                </c:pt>
                <c:pt idx="7">
                  <c:v>7.73</c:v>
                </c:pt>
                <c:pt idx="8">
                  <c:v>12.55</c:v>
                </c:pt>
                <c:pt idx="9">
                  <c:v>9.06</c:v>
                </c:pt>
                <c:pt idx="10">
                  <c:v>10.91</c:v>
                </c:pt>
                <c:pt idx="11">
                  <c:v>14.73</c:v>
                </c:pt>
                <c:pt idx="12">
                  <c:v>16.75</c:v>
                </c:pt>
                <c:pt idx="13">
                  <c:v>16.170000000000002</c:v>
                </c:pt>
                <c:pt idx="14">
                  <c:v>16.329999999999998</c:v>
                </c:pt>
                <c:pt idx="15">
                  <c:v>10.31</c:v>
                </c:pt>
                <c:pt idx="16">
                  <c:v>6.94</c:v>
                </c:pt>
              </c:numCache>
            </c:numRef>
          </c:val>
          <c:smooth val="0"/>
          <c:extLst xmlns:c16r2="http://schemas.microsoft.com/office/drawing/2015/06/chart">
            <c:ext xmlns:c16="http://schemas.microsoft.com/office/drawing/2014/chart" uri="{C3380CC4-5D6E-409C-BE32-E72D297353CC}">
              <c16:uniqueId val="{00000001-1494-40C5-9983-B25A108AB864}"/>
            </c:ext>
          </c:extLst>
        </c:ser>
        <c:ser>
          <c:idx val="2"/>
          <c:order val="2"/>
          <c:tx>
            <c:v>Japan Steam Coal</c:v>
          </c:tx>
          <c:spPr>
            <a:ln w="34925" cap="rnd">
              <a:solidFill>
                <a:schemeClr val="accent3"/>
              </a:solidFill>
              <a:round/>
            </a:ln>
            <a:effectLst>
              <a:outerShdw blurRad="57150" dist="19050" dir="5400000" algn="ctr" rotWithShape="0">
                <a:srgbClr val="000000">
                  <a:alpha val="63000"/>
                </a:srgbClr>
              </a:outerShdw>
            </a:effectLst>
          </c:spPr>
          <c:marker>
            <c:symbol val="none"/>
          </c:marker>
          <c:val>
            <c:numRef>
              <c:f>Sheet1!$P$3:$P$19</c:f>
              <c:numCache>
                <c:formatCode>0.00</c:formatCode>
                <c:ptCount val="17"/>
                <c:pt idx="1">
                  <c:v>1.5842791088692727</c:v>
                </c:pt>
                <c:pt idx="2">
                  <c:v>1.3228247162673392</c:v>
                </c:pt>
                <c:pt idx="3">
                  <c:v>1.6649852879361076</c:v>
                </c:pt>
                <c:pt idx="4">
                  <c:v>3.119798234552333</c:v>
                </c:pt>
                <c:pt idx="5">
                  <c:v>2.7162673392181591</c:v>
                </c:pt>
                <c:pt idx="6">
                  <c:v>2.7414880201765448</c:v>
                </c:pt>
                <c:pt idx="7">
                  <c:v>4.01807482135351</c:v>
                </c:pt>
                <c:pt idx="8">
                  <c:v>6.6364018495166039</c:v>
                </c:pt>
                <c:pt idx="9">
                  <c:v>3.5136612021857925</c:v>
                </c:pt>
                <c:pt idx="10">
                  <c:v>4.5594787725935264</c:v>
                </c:pt>
                <c:pt idx="11">
                  <c:v>5.3018074821353514</c:v>
                </c:pt>
                <c:pt idx="12">
                  <c:v>4.2160571668768387</c:v>
                </c:pt>
                <c:pt idx="13">
                  <c:v>3.7860445565363596</c:v>
                </c:pt>
                <c:pt idx="14">
                  <c:v>3.200084068936528</c:v>
                </c:pt>
                <c:pt idx="15">
                  <c:v>2.5262715426649853</c:v>
                </c:pt>
                <c:pt idx="16">
                  <c:v>3.012189995796553</c:v>
                </c:pt>
              </c:numCache>
            </c:numRef>
          </c:val>
          <c:smooth val="0"/>
          <c:extLst xmlns:c16r2="http://schemas.microsoft.com/office/drawing/2015/06/chart">
            <c:ext xmlns:c16="http://schemas.microsoft.com/office/drawing/2014/chart" uri="{C3380CC4-5D6E-409C-BE32-E72D297353CC}">
              <c16:uniqueId val="{00000002-1494-40C5-9983-B25A108AB864}"/>
            </c:ext>
          </c:extLst>
        </c:ser>
        <c:dLbls>
          <c:showLegendKey val="0"/>
          <c:showVal val="0"/>
          <c:showCatName val="0"/>
          <c:showSerName val="0"/>
          <c:showPercent val="0"/>
          <c:showBubbleSize val="0"/>
        </c:dLbls>
        <c:marker val="1"/>
        <c:smooth val="0"/>
        <c:axId val="140613504"/>
        <c:axId val="140615040"/>
      </c:lineChart>
      <c:catAx>
        <c:axId val="14061350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2700000" spcFirstLastPara="1" vertOverflow="ellipsis" wrap="square" anchor="ctr" anchorCtr="1"/>
          <a:lstStyle/>
          <a:p>
            <a:pPr>
              <a:defRPr sz="900" b="0" i="0" u="none" strike="noStrike" kern="1200" baseline="0">
                <a:solidFill>
                  <a:schemeClr val="dk1"/>
                </a:solidFill>
                <a:latin typeface="+mn-lt"/>
                <a:ea typeface="+mn-ea"/>
                <a:cs typeface="+mn-cs"/>
              </a:defRPr>
            </a:pPr>
            <a:endParaRPr lang="en-US"/>
          </a:p>
        </c:txPr>
        <c:crossAx val="140615040"/>
        <c:crosses val="autoZero"/>
        <c:auto val="1"/>
        <c:lblAlgn val="ctr"/>
        <c:lblOffset val="100"/>
        <c:noMultiLvlLbl val="0"/>
      </c:catAx>
      <c:valAx>
        <c:axId val="140615040"/>
        <c:scaling>
          <c:orientation val="minMax"/>
          <c:max val="2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dk1"/>
                    </a:solidFill>
                    <a:latin typeface="+mn-lt"/>
                    <a:ea typeface="+mn-ea"/>
                    <a:cs typeface="+mn-cs"/>
                  </a:defRPr>
                </a:pPr>
                <a:r>
                  <a:rPr lang="en-US"/>
                  <a:t>Price ($/MMBtu)</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4061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654068241469801"/>
          <c:y val="5.0925925925925902E-2"/>
          <c:w val="0.67312556570552762"/>
          <c:h val="0.83309419655876404"/>
        </c:manualLayout>
      </c:layout>
      <c:barChart>
        <c:barDir val="bar"/>
        <c:grouping val="clustered"/>
        <c:varyColors val="0"/>
        <c:ser>
          <c:idx val="0"/>
          <c:order val="0"/>
          <c:spPr>
            <a:solidFill>
              <a:srgbClr val="7030A0"/>
            </a:solidFill>
          </c:spPr>
          <c:invertIfNegative val="0"/>
          <c:dPt>
            <c:idx val="0"/>
            <c:invertIfNegative val="0"/>
            <c:bubble3D val="0"/>
            <c:spPr>
              <a:solidFill>
                <a:schemeClr val="accent1"/>
              </a:solidFill>
            </c:spPr>
            <c:extLst xmlns:c16r2="http://schemas.microsoft.com/office/drawing/2015/06/chart">
              <c:ext xmlns:c16="http://schemas.microsoft.com/office/drawing/2014/chart" uri="{C3380CC4-5D6E-409C-BE32-E72D297353CC}">
                <c16:uniqueId val="{00000001-84AF-419B-9F56-D0C09920FE62}"/>
              </c:ext>
            </c:extLst>
          </c:dPt>
          <c:dPt>
            <c:idx val="2"/>
            <c:invertIfNegative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3-84AF-419B-9F56-D0C09920FE62}"/>
              </c:ext>
            </c:extLst>
          </c:dPt>
          <c:cat>
            <c:strRef>
              <c:f>Sheet2!$L$8:$L$10</c:f>
              <c:strCache>
                <c:ptCount val="3"/>
                <c:pt idx="0">
                  <c:v>Natural Gas</c:v>
                </c:pt>
                <c:pt idx="1">
                  <c:v>Oil </c:v>
                </c:pt>
                <c:pt idx="2">
                  <c:v>Coal </c:v>
                </c:pt>
              </c:strCache>
            </c:strRef>
          </c:cat>
          <c:val>
            <c:numRef>
              <c:f>Sheet2!$M$8:$M$10</c:f>
              <c:numCache>
                <c:formatCode>_(* #,##0.00_);_(* \(#,##0.00\);_(* "-"??_);_(@_)</c:formatCode>
                <c:ptCount val="3"/>
                <c:pt idx="0">
                  <c:v>2.1190596481840802</c:v>
                </c:pt>
                <c:pt idx="1">
                  <c:v>2.7683979714991902</c:v>
                </c:pt>
                <c:pt idx="2">
                  <c:v>3.8977400609437587</c:v>
                </c:pt>
              </c:numCache>
            </c:numRef>
          </c:val>
          <c:extLst xmlns:c16r2="http://schemas.microsoft.com/office/drawing/2015/06/chart">
            <c:ext xmlns:c16="http://schemas.microsoft.com/office/drawing/2014/chart" uri="{C3380CC4-5D6E-409C-BE32-E72D297353CC}">
              <c16:uniqueId val="{00000004-84AF-419B-9F56-D0C09920FE62}"/>
            </c:ext>
          </c:extLst>
        </c:ser>
        <c:dLbls>
          <c:showLegendKey val="0"/>
          <c:showVal val="0"/>
          <c:showCatName val="0"/>
          <c:showSerName val="0"/>
          <c:showPercent val="0"/>
          <c:showBubbleSize val="0"/>
        </c:dLbls>
        <c:gapWidth val="150"/>
        <c:axId val="123355904"/>
        <c:axId val="123357440"/>
      </c:barChart>
      <c:catAx>
        <c:axId val="123355904"/>
        <c:scaling>
          <c:orientation val="minMax"/>
        </c:scaling>
        <c:delete val="0"/>
        <c:axPos val="l"/>
        <c:numFmt formatCode="General" sourceLinked="0"/>
        <c:majorTickMark val="out"/>
        <c:minorTickMark val="none"/>
        <c:tickLblPos val="nextTo"/>
        <c:txPr>
          <a:bodyPr/>
          <a:lstStyle/>
          <a:p>
            <a:pPr>
              <a:defRPr sz="1400" b="1"/>
            </a:pPr>
            <a:endParaRPr lang="en-US"/>
          </a:p>
        </c:txPr>
        <c:crossAx val="123357440"/>
        <c:crosses val="autoZero"/>
        <c:auto val="1"/>
        <c:lblAlgn val="ctr"/>
        <c:lblOffset val="100"/>
        <c:noMultiLvlLbl val="0"/>
      </c:catAx>
      <c:valAx>
        <c:axId val="123357440"/>
        <c:scaling>
          <c:orientation val="minMax"/>
        </c:scaling>
        <c:delete val="0"/>
        <c:axPos val="b"/>
        <c:majorGridlines/>
        <c:numFmt formatCode="_(* #,##0.00_);_(* \(#,##0.00\);_(* &quot;-&quot;??_);_(@_)" sourceLinked="1"/>
        <c:majorTickMark val="out"/>
        <c:minorTickMark val="none"/>
        <c:tickLblPos val="nextTo"/>
        <c:crossAx val="12335590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a:t>GECF and Non-GECF Natural Gas Production</a:t>
            </a:r>
          </a:p>
        </c:rich>
      </c:tx>
      <c:layout/>
      <c:overlay val="0"/>
    </c:title>
    <c:autoTitleDeleted val="0"/>
    <c:plotArea>
      <c:layout/>
      <c:barChart>
        <c:barDir val="col"/>
        <c:grouping val="stacked"/>
        <c:varyColors val="0"/>
        <c:ser>
          <c:idx val="0"/>
          <c:order val="0"/>
          <c:tx>
            <c:strRef>
              <c:f>'Natural Gas Production (2)'!$A$25</c:f>
              <c:strCache>
                <c:ptCount val="1"/>
                <c:pt idx="0">
                  <c:v>GECF (Members + Observers)</c:v>
                </c:pt>
              </c:strCache>
            </c:strRef>
          </c:tx>
          <c:spPr>
            <a:solidFill>
              <a:schemeClr val="accent5">
                <a:lumMod val="50000"/>
              </a:schemeClr>
            </a:solidFill>
            <a:scene3d>
              <a:camera prst="orthographicFront"/>
              <a:lightRig rig="threePt" dir="t"/>
            </a:scene3d>
            <a:sp3d>
              <a:bevelT/>
            </a:sp3d>
          </c:spPr>
          <c:invertIfNegative val="0"/>
          <c:cat>
            <c:numRef>
              <c:f>'Natural Gas Production (2)'!$H$3:$N$3</c:f>
              <c:numCache>
                <c:formatCode>General</c:formatCode>
                <c:ptCount val="7"/>
                <c:pt idx="0">
                  <c:v>2010</c:v>
                </c:pt>
                <c:pt idx="1">
                  <c:v>2011</c:v>
                </c:pt>
                <c:pt idx="2">
                  <c:v>2012</c:v>
                </c:pt>
                <c:pt idx="3">
                  <c:v>2013</c:v>
                </c:pt>
                <c:pt idx="4">
                  <c:v>2014</c:v>
                </c:pt>
                <c:pt idx="5">
                  <c:v>2015</c:v>
                </c:pt>
                <c:pt idx="6">
                  <c:v>2016</c:v>
                </c:pt>
              </c:numCache>
            </c:numRef>
          </c:cat>
          <c:val>
            <c:numRef>
              <c:f>'Natural Gas Production (2)'!$H$25:$N$25</c:f>
              <c:numCache>
                <c:formatCode>General</c:formatCode>
                <c:ptCount val="7"/>
                <c:pt idx="0">
                  <c:v>1463.74</c:v>
                </c:pt>
                <c:pt idx="1">
                  <c:v>1491.78</c:v>
                </c:pt>
                <c:pt idx="2">
                  <c:v>1519.57</c:v>
                </c:pt>
                <c:pt idx="3">
                  <c:v>1549.55</c:v>
                </c:pt>
                <c:pt idx="4">
                  <c:v>1532.46</c:v>
                </c:pt>
                <c:pt idx="5">
                  <c:v>1537.7</c:v>
                </c:pt>
                <c:pt idx="6">
                  <c:v>1552.44</c:v>
                </c:pt>
              </c:numCache>
            </c:numRef>
          </c:val>
          <c:extLst xmlns:c16r2="http://schemas.microsoft.com/office/drawing/2015/06/chart">
            <c:ext xmlns:c16="http://schemas.microsoft.com/office/drawing/2014/chart" uri="{C3380CC4-5D6E-409C-BE32-E72D297353CC}">
              <c16:uniqueId val="{00000000-AAFF-40B1-BDAF-E4D41E1F5E59}"/>
            </c:ext>
          </c:extLst>
        </c:ser>
        <c:ser>
          <c:idx val="1"/>
          <c:order val="1"/>
          <c:tx>
            <c:strRef>
              <c:f>'Natural Gas Production (2)'!$A$26</c:f>
              <c:strCache>
                <c:ptCount val="1"/>
                <c:pt idx="0">
                  <c:v>NON-GECF </c:v>
                </c:pt>
              </c:strCache>
            </c:strRef>
          </c:tx>
          <c:spPr>
            <a:solidFill>
              <a:srgbClr val="00B0F0"/>
            </a:solidFill>
            <a:effectLst>
              <a:innerShdw blurRad="63500" dist="50800">
                <a:prstClr val="black">
                  <a:alpha val="50000"/>
                </a:prstClr>
              </a:innerShdw>
            </a:effectLst>
            <a:scene3d>
              <a:camera prst="orthographicFront"/>
              <a:lightRig rig="threePt" dir="t"/>
            </a:scene3d>
            <a:sp3d>
              <a:bevelT/>
            </a:sp3d>
          </c:spPr>
          <c:invertIfNegative val="0"/>
          <c:cat>
            <c:numRef>
              <c:f>'Natural Gas Production (2)'!$H$3:$N$3</c:f>
              <c:numCache>
                <c:formatCode>General</c:formatCode>
                <c:ptCount val="7"/>
                <c:pt idx="0">
                  <c:v>2010</c:v>
                </c:pt>
                <c:pt idx="1">
                  <c:v>2011</c:v>
                </c:pt>
                <c:pt idx="2">
                  <c:v>2012</c:v>
                </c:pt>
                <c:pt idx="3">
                  <c:v>2013</c:v>
                </c:pt>
                <c:pt idx="4">
                  <c:v>2014</c:v>
                </c:pt>
                <c:pt idx="5">
                  <c:v>2015</c:v>
                </c:pt>
                <c:pt idx="6">
                  <c:v>2016</c:v>
                </c:pt>
              </c:numCache>
            </c:numRef>
          </c:cat>
          <c:val>
            <c:numRef>
              <c:f>'Natural Gas Production (2)'!$H$26:$N$26</c:f>
              <c:numCache>
                <c:formatCode>General</c:formatCode>
                <c:ptCount val="7"/>
                <c:pt idx="0">
                  <c:v>1728.46</c:v>
                </c:pt>
                <c:pt idx="1">
                  <c:v>1798.42</c:v>
                </c:pt>
                <c:pt idx="2">
                  <c:v>1832.73</c:v>
                </c:pt>
                <c:pt idx="3">
                  <c:v>1854.35</c:v>
                </c:pt>
                <c:pt idx="4">
                  <c:v>1933.44</c:v>
                </c:pt>
                <c:pt idx="5">
                  <c:v>1992.9</c:v>
                </c:pt>
                <c:pt idx="6">
                  <c:v>1999.16</c:v>
                </c:pt>
              </c:numCache>
            </c:numRef>
          </c:val>
          <c:extLst xmlns:c16r2="http://schemas.microsoft.com/office/drawing/2015/06/chart">
            <c:ext xmlns:c16="http://schemas.microsoft.com/office/drawing/2014/chart" uri="{C3380CC4-5D6E-409C-BE32-E72D297353CC}">
              <c16:uniqueId val="{00000001-AAFF-40B1-BDAF-E4D41E1F5E59}"/>
            </c:ext>
          </c:extLst>
        </c:ser>
        <c:dLbls>
          <c:showLegendKey val="0"/>
          <c:showVal val="0"/>
          <c:showCatName val="0"/>
          <c:showSerName val="0"/>
          <c:showPercent val="0"/>
          <c:showBubbleSize val="0"/>
        </c:dLbls>
        <c:gapWidth val="115"/>
        <c:overlap val="100"/>
        <c:axId val="123221504"/>
        <c:axId val="123223040"/>
      </c:barChart>
      <c:lineChart>
        <c:grouping val="standard"/>
        <c:varyColors val="0"/>
        <c:ser>
          <c:idx val="3"/>
          <c:order val="2"/>
          <c:tx>
            <c:strRef>
              <c:f>'Natural Gas Production (2)'!$A$28</c:f>
              <c:strCache>
                <c:ptCount val="1"/>
                <c:pt idx="0">
                  <c:v>GECF Share (%)</c:v>
                </c:pt>
              </c:strCache>
            </c:strRef>
          </c:tx>
          <c:spPr>
            <a:ln>
              <a:noFill/>
            </a:ln>
          </c:spPr>
          <c:marker>
            <c:symbol val="diamond"/>
            <c:size val="5"/>
            <c:spPr>
              <a:solidFill>
                <a:srgbClr val="800000"/>
              </a:solidFill>
              <a:ln>
                <a:solidFill>
                  <a:srgbClr val="800000"/>
                </a:solidFill>
              </a:ln>
            </c:spPr>
          </c:marker>
          <c:dLbls>
            <c:dLbl>
              <c:idx val="0"/>
              <c:layout>
                <c:manualLayout>
                  <c:x val="-4.88475221612878E-2"/>
                  <c:y val="7.88113504092620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AFF-40B1-BDAF-E4D41E1F5E59}"/>
                </c:ext>
                <c:ext xmlns:c15="http://schemas.microsoft.com/office/drawing/2012/chart" uri="{CE6537A1-D6FC-4f65-9D91-7224C49458BB}"/>
              </c:extLst>
            </c:dLbl>
            <c:dLbl>
              <c:idx val="4"/>
              <c:layout>
                <c:manualLayout>
                  <c:x val="-4.5962124757486698E-2"/>
                  <c:y val="-5.35469524642753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AFF-40B1-BDAF-E4D41E1F5E59}"/>
                </c:ext>
                <c:ext xmlns:c15="http://schemas.microsoft.com/office/drawing/2012/chart" uri="{CE6537A1-D6FC-4f65-9D91-7224C49458BB}"/>
              </c:extLst>
            </c:dLbl>
            <c:numFmt formatCode="0.0%" sourceLinked="0"/>
            <c:spPr>
              <a:noFill/>
              <a:ln>
                <a:noFill/>
              </a:ln>
              <a:effectLst/>
            </c:spPr>
            <c:txPr>
              <a:bodyPr/>
              <a:lstStyle/>
              <a:p>
                <a:pPr>
                  <a:defRPr sz="700" b="1">
                    <a:solidFill>
                      <a:schemeClr val="tx1"/>
                    </a:solidFill>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'Natural Gas Production (2)'!$H$3:$N$3</c:f>
              <c:numCache>
                <c:formatCode>General</c:formatCode>
                <c:ptCount val="7"/>
                <c:pt idx="0">
                  <c:v>2010</c:v>
                </c:pt>
                <c:pt idx="1">
                  <c:v>2011</c:v>
                </c:pt>
                <c:pt idx="2">
                  <c:v>2012</c:v>
                </c:pt>
                <c:pt idx="3">
                  <c:v>2013</c:v>
                </c:pt>
                <c:pt idx="4">
                  <c:v>2014</c:v>
                </c:pt>
                <c:pt idx="5">
                  <c:v>2015</c:v>
                </c:pt>
                <c:pt idx="6">
                  <c:v>2016</c:v>
                </c:pt>
              </c:numCache>
            </c:numRef>
          </c:cat>
          <c:val>
            <c:numRef>
              <c:f>'Natural Gas Production (2)'!$H$28:$N$28</c:f>
              <c:numCache>
                <c:formatCode>0%</c:formatCode>
                <c:ptCount val="7"/>
                <c:pt idx="0">
                  <c:v>0.458536432554351</c:v>
                </c:pt>
                <c:pt idx="1">
                  <c:v>0.45340100905719999</c:v>
                </c:pt>
                <c:pt idx="2">
                  <c:v>0.45329176982966901</c:v>
                </c:pt>
                <c:pt idx="3">
                  <c:v>0.45522782690443298</c:v>
                </c:pt>
                <c:pt idx="4">
                  <c:v>0.442153553189648</c:v>
                </c:pt>
                <c:pt idx="5">
                  <c:v>0.43553503653769898</c:v>
                </c:pt>
                <c:pt idx="6">
                  <c:v>0.43711003491384198</c:v>
                </c:pt>
              </c:numCache>
            </c:numRef>
          </c:val>
          <c:smooth val="0"/>
          <c:extLst xmlns:c16r2="http://schemas.microsoft.com/office/drawing/2015/06/chart">
            <c:ext xmlns:c16="http://schemas.microsoft.com/office/drawing/2014/chart" uri="{C3380CC4-5D6E-409C-BE32-E72D297353CC}">
              <c16:uniqueId val="{00000004-AAFF-40B1-BDAF-E4D41E1F5E59}"/>
            </c:ext>
          </c:extLst>
        </c:ser>
        <c:dLbls>
          <c:showLegendKey val="0"/>
          <c:showVal val="0"/>
          <c:showCatName val="0"/>
          <c:showSerName val="0"/>
          <c:showPercent val="0"/>
          <c:showBubbleSize val="0"/>
        </c:dLbls>
        <c:marker val="1"/>
        <c:smooth val="0"/>
        <c:axId val="123226752"/>
        <c:axId val="123225216"/>
      </c:lineChart>
      <c:catAx>
        <c:axId val="123221504"/>
        <c:scaling>
          <c:orientation val="minMax"/>
        </c:scaling>
        <c:delete val="0"/>
        <c:axPos val="b"/>
        <c:numFmt formatCode="General" sourceLinked="1"/>
        <c:majorTickMark val="out"/>
        <c:minorTickMark val="none"/>
        <c:tickLblPos val="nextTo"/>
        <c:crossAx val="123223040"/>
        <c:crosses val="autoZero"/>
        <c:auto val="1"/>
        <c:lblAlgn val="ctr"/>
        <c:lblOffset val="100"/>
        <c:noMultiLvlLbl val="0"/>
      </c:catAx>
      <c:valAx>
        <c:axId val="123223040"/>
        <c:scaling>
          <c:orientation val="minMax"/>
        </c:scaling>
        <c:delete val="0"/>
        <c:axPos val="l"/>
        <c:title>
          <c:tx>
            <c:rich>
              <a:bodyPr rot="-5400000" vert="horz"/>
              <a:lstStyle/>
              <a:p>
                <a:pPr>
                  <a:defRPr/>
                </a:pPr>
                <a:r>
                  <a:rPr lang="en-US"/>
                  <a:t>Bcm</a:t>
                </a:r>
              </a:p>
            </c:rich>
          </c:tx>
          <c:layout/>
          <c:overlay val="0"/>
        </c:title>
        <c:numFmt formatCode="#,##0" sourceLinked="0"/>
        <c:majorTickMark val="out"/>
        <c:minorTickMark val="none"/>
        <c:tickLblPos val="nextTo"/>
        <c:txPr>
          <a:bodyPr/>
          <a:lstStyle/>
          <a:p>
            <a:pPr>
              <a:defRPr sz="900"/>
            </a:pPr>
            <a:endParaRPr lang="en-US"/>
          </a:p>
        </c:txPr>
        <c:crossAx val="123221504"/>
        <c:crosses val="autoZero"/>
        <c:crossBetween val="between"/>
      </c:valAx>
      <c:valAx>
        <c:axId val="123225216"/>
        <c:scaling>
          <c:orientation val="minMax"/>
        </c:scaling>
        <c:delete val="0"/>
        <c:axPos val="r"/>
        <c:numFmt formatCode="0.0%" sourceLinked="0"/>
        <c:majorTickMark val="out"/>
        <c:minorTickMark val="none"/>
        <c:tickLblPos val="nextTo"/>
        <c:txPr>
          <a:bodyPr/>
          <a:lstStyle/>
          <a:p>
            <a:pPr>
              <a:defRPr sz="900"/>
            </a:pPr>
            <a:endParaRPr lang="en-US"/>
          </a:p>
        </c:txPr>
        <c:crossAx val="123226752"/>
        <c:crosses val="max"/>
        <c:crossBetween val="between"/>
      </c:valAx>
      <c:catAx>
        <c:axId val="123226752"/>
        <c:scaling>
          <c:orientation val="minMax"/>
        </c:scaling>
        <c:delete val="1"/>
        <c:axPos val="b"/>
        <c:numFmt formatCode="General" sourceLinked="1"/>
        <c:majorTickMark val="out"/>
        <c:minorTickMark val="none"/>
        <c:tickLblPos val="nextTo"/>
        <c:crossAx val="123225216"/>
        <c:crosses val="autoZero"/>
        <c:auto val="1"/>
        <c:lblAlgn val="ctr"/>
        <c:lblOffset val="100"/>
        <c:noMultiLvlLbl val="0"/>
      </c:catAx>
    </c:plotArea>
    <c:legend>
      <c:legendPos val="b"/>
      <c:layout/>
      <c:overlay val="0"/>
      <c:txPr>
        <a:bodyPr/>
        <a:lstStyle/>
        <a:p>
          <a:pPr>
            <a:defRPr sz="1000"/>
          </a:pPr>
          <a:endParaRPr lang="en-US"/>
        </a:p>
      </c:txPr>
    </c:legend>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777990208658"/>
          <c:y val="3.2458630928869803E-2"/>
          <c:w val="0.82191221455273"/>
          <c:h val="0.80508278461131"/>
        </c:manualLayout>
      </c:layout>
      <c:barChart>
        <c:barDir val="col"/>
        <c:grouping val="stacked"/>
        <c:varyColors val="0"/>
        <c:ser>
          <c:idx val="0"/>
          <c:order val="0"/>
          <c:tx>
            <c:strRef>
              <c:f>'2012-2016'!$B$42</c:f>
              <c:strCache>
                <c:ptCount val="1"/>
                <c:pt idx="0">
                  <c:v>Asia</c:v>
                </c:pt>
              </c:strCache>
            </c:strRef>
          </c:tx>
          <c:spPr>
            <a:solidFill>
              <a:schemeClr val="accent4">
                <a:lumMod val="60000"/>
                <a:lumOff val="40000"/>
              </a:schemeClr>
            </a:solidFill>
            <a:ln>
              <a:noFill/>
            </a:ln>
            <a:effectLst/>
          </c:spPr>
          <c:invertIfNegative val="0"/>
          <c:cat>
            <c:numRef>
              <c:f>'2012-2016'!$C$41:$G$41</c:f>
              <c:numCache>
                <c:formatCode>General</c:formatCode>
                <c:ptCount val="5"/>
                <c:pt idx="0">
                  <c:v>2012</c:v>
                </c:pt>
                <c:pt idx="1">
                  <c:v>2013</c:v>
                </c:pt>
                <c:pt idx="2">
                  <c:v>2014</c:v>
                </c:pt>
                <c:pt idx="3">
                  <c:v>2015</c:v>
                </c:pt>
                <c:pt idx="4">
                  <c:v>2016</c:v>
                </c:pt>
              </c:numCache>
            </c:numRef>
          </c:cat>
          <c:val>
            <c:numRef>
              <c:f>'2012-2016'!$C$42:$G$42</c:f>
              <c:numCache>
                <c:formatCode>_(* #,##0.00_);_(* \(#,##0.00\);_(* "-"??_);_(@_)</c:formatCode>
                <c:ptCount val="5"/>
                <c:pt idx="0">
                  <c:v>165.23</c:v>
                </c:pt>
                <c:pt idx="1">
                  <c:v>177.21</c:v>
                </c:pt>
                <c:pt idx="2">
                  <c:v>180.75</c:v>
                </c:pt>
                <c:pt idx="3" formatCode="General">
                  <c:v>177.8</c:v>
                </c:pt>
                <c:pt idx="4" formatCode="General">
                  <c:v>188.81</c:v>
                </c:pt>
              </c:numCache>
            </c:numRef>
          </c:val>
          <c:extLst xmlns:c16r2="http://schemas.microsoft.com/office/drawing/2015/06/chart">
            <c:ext xmlns:c16="http://schemas.microsoft.com/office/drawing/2014/chart" uri="{C3380CC4-5D6E-409C-BE32-E72D297353CC}">
              <c16:uniqueId val="{00000000-F09A-4193-AD23-D9F01699874F}"/>
            </c:ext>
          </c:extLst>
        </c:ser>
        <c:ser>
          <c:idx val="1"/>
          <c:order val="1"/>
          <c:tx>
            <c:strRef>
              <c:f>'2012-2016'!$B$43</c:f>
              <c:strCache>
                <c:ptCount val="1"/>
                <c:pt idx="0">
                  <c:v>Europe</c:v>
                </c:pt>
              </c:strCache>
            </c:strRef>
          </c:tx>
          <c:spPr>
            <a:solidFill>
              <a:srgbClr val="0070C0"/>
            </a:solidFill>
            <a:ln>
              <a:noFill/>
            </a:ln>
            <a:effectLst/>
          </c:spPr>
          <c:invertIfNegative val="0"/>
          <c:cat>
            <c:numRef>
              <c:f>'2012-2016'!$C$41:$G$41</c:f>
              <c:numCache>
                <c:formatCode>General</c:formatCode>
                <c:ptCount val="5"/>
                <c:pt idx="0">
                  <c:v>2012</c:v>
                </c:pt>
                <c:pt idx="1">
                  <c:v>2013</c:v>
                </c:pt>
                <c:pt idx="2">
                  <c:v>2014</c:v>
                </c:pt>
                <c:pt idx="3">
                  <c:v>2015</c:v>
                </c:pt>
                <c:pt idx="4">
                  <c:v>2016</c:v>
                </c:pt>
              </c:numCache>
            </c:numRef>
          </c:cat>
          <c:val>
            <c:numRef>
              <c:f>'2012-2016'!$C$43:$G$43</c:f>
              <c:numCache>
                <c:formatCode>_(* #,##0.00_);_(* \(#,##0.00\);_(* "-"??_);_(@_)</c:formatCode>
                <c:ptCount val="5"/>
                <c:pt idx="0">
                  <c:v>49.26</c:v>
                </c:pt>
                <c:pt idx="1">
                  <c:v>37.57</c:v>
                </c:pt>
                <c:pt idx="2">
                  <c:v>38.159999999999997</c:v>
                </c:pt>
                <c:pt idx="3" formatCode="General">
                  <c:v>40.35</c:v>
                </c:pt>
                <c:pt idx="4" formatCode="General">
                  <c:v>40.450000000000003</c:v>
                </c:pt>
              </c:numCache>
            </c:numRef>
          </c:val>
          <c:extLst xmlns:c16r2="http://schemas.microsoft.com/office/drawing/2015/06/chart">
            <c:ext xmlns:c16="http://schemas.microsoft.com/office/drawing/2014/chart" uri="{C3380CC4-5D6E-409C-BE32-E72D297353CC}">
              <c16:uniqueId val="{00000001-F09A-4193-AD23-D9F01699874F}"/>
            </c:ext>
          </c:extLst>
        </c:ser>
        <c:ser>
          <c:idx val="2"/>
          <c:order val="2"/>
          <c:tx>
            <c:strRef>
              <c:f>'2012-2016'!$B$44</c:f>
              <c:strCache>
                <c:ptCount val="1"/>
                <c:pt idx="0">
                  <c:v>Latin America</c:v>
                </c:pt>
              </c:strCache>
            </c:strRef>
          </c:tx>
          <c:spPr>
            <a:solidFill>
              <a:srgbClr val="00CC66"/>
            </a:solidFill>
            <a:ln>
              <a:noFill/>
            </a:ln>
            <a:effectLst/>
          </c:spPr>
          <c:invertIfNegative val="0"/>
          <c:cat>
            <c:numRef>
              <c:f>'2012-2016'!$C$41:$G$41</c:f>
              <c:numCache>
                <c:formatCode>General</c:formatCode>
                <c:ptCount val="5"/>
                <c:pt idx="0">
                  <c:v>2012</c:v>
                </c:pt>
                <c:pt idx="1">
                  <c:v>2013</c:v>
                </c:pt>
                <c:pt idx="2">
                  <c:v>2014</c:v>
                </c:pt>
                <c:pt idx="3">
                  <c:v>2015</c:v>
                </c:pt>
                <c:pt idx="4">
                  <c:v>2016</c:v>
                </c:pt>
              </c:numCache>
            </c:numRef>
          </c:cat>
          <c:val>
            <c:numRef>
              <c:f>'2012-2016'!$C$44:$G$44</c:f>
              <c:numCache>
                <c:formatCode>_(* #,##0.00_);_(* \(#,##0.00\);_(* "-"??_);_(@_)</c:formatCode>
                <c:ptCount val="5"/>
                <c:pt idx="0">
                  <c:v>13.98</c:v>
                </c:pt>
                <c:pt idx="1">
                  <c:v>18.690000000000001</c:v>
                </c:pt>
                <c:pt idx="2">
                  <c:v>20.7</c:v>
                </c:pt>
                <c:pt idx="3" formatCode="General">
                  <c:v>18.47</c:v>
                </c:pt>
                <c:pt idx="4" formatCode="General">
                  <c:v>14.28</c:v>
                </c:pt>
              </c:numCache>
            </c:numRef>
          </c:val>
          <c:extLst xmlns:c16r2="http://schemas.microsoft.com/office/drawing/2015/06/chart">
            <c:ext xmlns:c16="http://schemas.microsoft.com/office/drawing/2014/chart" uri="{C3380CC4-5D6E-409C-BE32-E72D297353CC}">
              <c16:uniqueId val="{00000002-F09A-4193-AD23-D9F01699874F}"/>
            </c:ext>
          </c:extLst>
        </c:ser>
        <c:ser>
          <c:idx val="3"/>
          <c:order val="3"/>
          <c:tx>
            <c:strRef>
              <c:f>'2012-2016'!$B$45</c:f>
              <c:strCache>
                <c:ptCount val="1"/>
                <c:pt idx="0">
                  <c:v>Middle East</c:v>
                </c:pt>
              </c:strCache>
            </c:strRef>
          </c:tx>
          <c:spPr>
            <a:solidFill>
              <a:srgbClr val="FFC000"/>
            </a:solidFill>
            <a:ln>
              <a:noFill/>
            </a:ln>
            <a:effectLst/>
          </c:spPr>
          <c:invertIfNegative val="0"/>
          <c:cat>
            <c:numRef>
              <c:f>'2012-2016'!$C$41:$G$41</c:f>
              <c:numCache>
                <c:formatCode>General</c:formatCode>
                <c:ptCount val="5"/>
                <c:pt idx="0">
                  <c:v>2012</c:v>
                </c:pt>
                <c:pt idx="1">
                  <c:v>2013</c:v>
                </c:pt>
                <c:pt idx="2">
                  <c:v>2014</c:v>
                </c:pt>
                <c:pt idx="3">
                  <c:v>2015</c:v>
                </c:pt>
                <c:pt idx="4">
                  <c:v>2016</c:v>
                </c:pt>
              </c:numCache>
            </c:numRef>
          </c:cat>
          <c:val>
            <c:numRef>
              <c:f>'2012-2016'!$C$45:$G$45</c:f>
              <c:numCache>
                <c:formatCode>_(* #,##0.00_);_(* \(#,##0.00\);_(* "-"??_);_(@_)</c:formatCode>
                <c:ptCount val="5"/>
                <c:pt idx="0">
                  <c:v>3.09</c:v>
                </c:pt>
                <c:pt idx="1">
                  <c:v>3</c:v>
                </c:pt>
                <c:pt idx="2">
                  <c:v>3.81</c:v>
                </c:pt>
                <c:pt idx="3" formatCode="General">
                  <c:v>9.7200000000000006</c:v>
                </c:pt>
                <c:pt idx="4" formatCode="General">
                  <c:v>16.829999999999991</c:v>
                </c:pt>
              </c:numCache>
            </c:numRef>
          </c:val>
          <c:extLst xmlns:c16r2="http://schemas.microsoft.com/office/drawing/2015/06/chart">
            <c:ext xmlns:c16="http://schemas.microsoft.com/office/drawing/2014/chart" uri="{C3380CC4-5D6E-409C-BE32-E72D297353CC}">
              <c16:uniqueId val="{00000003-F09A-4193-AD23-D9F01699874F}"/>
            </c:ext>
          </c:extLst>
        </c:ser>
        <c:ser>
          <c:idx val="4"/>
          <c:order val="4"/>
          <c:tx>
            <c:strRef>
              <c:f>'2012-2016'!$B$46</c:f>
              <c:strCache>
                <c:ptCount val="1"/>
                <c:pt idx="0">
                  <c:v>U.S. /Canada</c:v>
                </c:pt>
              </c:strCache>
            </c:strRef>
          </c:tx>
          <c:spPr>
            <a:solidFill>
              <a:schemeClr val="accent5"/>
            </a:solidFill>
            <a:ln>
              <a:noFill/>
            </a:ln>
            <a:effectLst/>
          </c:spPr>
          <c:invertIfNegative val="0"/>
          <c:cat>
            <c:numRef>
              <c:f>'2012-2016'!$C$41:$G$41</c:f>
              <c:numCache>
                <c:formatCode>General</c:formatCode>
                <c:ptCount val="5"/>
                <c:pt idx="0">
                  <c:v>2012</c:v>
                </c:pt>
                <c:pt idx="1">
                  <c:v>2013</c:v>
                </c:pt>
                <c:pt idx="2">
                  <c:v>2014</c:v>
                </c:pt>
                <c:pt idx="3">
                  <c:v>2015</c:v>
                </c:pt>
                <c:pt idx="4">
                  <c:v>2016</c:v>
                </c:pt>
              </c:numCache>
            </c:numRef>
          </c:cat>
          <c:val>
            <c:numRef>
              <c:f>'2012-2016'!$C$46:$G$46</c:f>
              <c:numCache>
                <c:formatCode>_(* #,##0.00_);_(* \(#,##0.00\);_(* "-"??_);_(@_)</c:formatCode>
                <c:ptCount val="5"/>
                <c:pt idx="0">
                  <c:v>4.83</c:v>
                </c:pt>
                <c:pt idx="1">
                  <c:v>2.77</c:v>
                </c:pt>
                <c:pt idx="2">
                  <c:v>1.56</c:v>
                </c:pt>
                <c:pt idx="3" formatCode="General">
                  <c:v>2.2799999999999998</c:v>
                </c:pt>
                <c:pt idx="4" formatCode="General">
                  <c:v>1.95</c:v>
                </c:pt>
              </c:numCache>
            </c:numRef>
          </c:val>
          <c:extLst xmlns:c16r2="http://schemas.microsoft.com/office/drawing/2015/06/chart">
            <c:ext xmlns:c16="http://schemas.microsoft.com/office/drawing/2014/chart" uri="{C3380CC4-5D6E-409C-BE32-E72D297353CC}">
              <c16:uniqueId val="{00000004-F09A-4193-AD23-D9F01699874F}"/>
            </c:ext>
          </c:extLst>
        </c:ser>
        <c:dLbls>
          <c:showLegendKey val="0"/>
          <c:showVal val="0"/>
          <c:showCatName val="0"/>
          <c:showSerName val="0"/>
          <c:showPercent val="0"/>
          <c:showBubbleSize val="0"/>
        </c:dLbls>
        <c:gapWidth val="150"/>
        <c:overlap val="100"/>
        <c:axId val="134634496"/>
        <c:axId val="134656768"/>
      </c:barChart>
      <c:catAx>
        <c:axId val="13463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4656768"/>
        <c:crosses val="autoZero"/>
        <c:auto val="1"/>
        <c:lblAlgn val="ctr"/>
        <c:lblOffset val="100"/>
        <c:noMultiLvlLbl val="0"/>
      </c:catAx>
      <c:valAx>
        <c:axId val="134656768"/>
        <c:scaling>
          <c:orientation val="minMax"/>
        </c:scaling>
        <c:delete val="0"/>
        <c:axPos val="l"/>
        <c:title>
          <c:tx>
            <c:rich>
              <a:bodyPr/>
              <a:lstStyle/>
              <a:p>
                <a:pPr>
                  <a:defRPr/>
                </a:pPr>
                <a:r>
                  <a:rPr lang="en-US" dirty="0" smtClean="0"/>
                  <a:t>Million  tons</a:t>
                </a:r>
                <a:endParaRPr lang="en-US" dirty="0"/>
              </a:p>
            </c:rich>
          </c:tx>
          <c:layout/>
          <c:overlay val="0"/>
        </c:title>
        <c:numFmt formatCode="_(* #,##0_);_(* \(#,##0\);_(* &quot;-&quot;_);_(@_)" sourceLinked="0"/>
        <c:majorTickMark val="none"/>
        <c:minorTickMark val="none"/>
        <c:tickLblPos val="nextTo"/>
        <c:spPr>
          <a:noFill/>
          <a:ln>
            <a:noFill/>
          </a:ln>
          <a:effectLst/>
        </c:spPr>
        <c:txPr>
          <a:bodyPr rot="-60000000" vert="horz"/>
          <a:lstStyle/>
          <a:p>
            <a:pPr>
              <a:defRPr/>
            </a:pPr>
            <a:endParaRPr lang="en-US"/>
          </a:p>
        </c:txPr>
        <c:crossAx val="134634496"/>
        <c:crosses val="autoZero"/>
        <c:crossBetween val="between"/>
      </c:valAx>
      <c:spPr>
        <a:noFill/>
        <a:ln>
          <a:noFill/>
        </a:ln>
        <a:effectLst/>
      </c:spPr>
    </c:plotArea>
    <c:legend>
      <c:legendPos val="b"/>
      <c:layout>
        <c:manualLayout>
          <c:xMode val="edge"/>
          <c:yMode val="edge"/>
          <c:x val="5.40314239274984E-2"/>
          <c:y val="0.93253227230554803"/>
          <c:w val="0.89949934835785605"/>
          <c:h val="6.7467727694452501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a:latin typeface="Arial (Body)"/>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GECF!$C$169</c:f>
              <c:strCache>
                <c:ptCount val="1"/>
                <c:pt idx="0">
                  <c:v>GECF</c:v>
                </c:pt>
              </c:strCache>
            </c:strRef>
          </c:tx>
          <c:spPr>
            <a:solidFill>
              <a:schemeClr val="accent1"/>
            </a:solidFill>
            <a:ln>
              <a:noFill/>
            </a:ln>
            <a:effectLst/>
          </c:spPr>
          <c:invertIfNegative val="0"/>
          <c:cat>
            <c:strRef>
              <c:f>GECF!$B$170:$B$174</c:f>
              <c:strCache>
                <c:ptCount val="5"/>
                <c:pt idx="0">
                  <c:v>Asia</c:v>
                </c:pt>
                <c:pt idx="1">
                  <c:v>Europe</c:v>
                </c:pt>
                <c:pt idx="2">
                  <c:v>Latin America</c:v>
                </c:pt>
                <c:pt idx="3">
                  <c:v>Middle East</c:v>
                </c:pt>
                <c:pt idx="4">
                  <c:v>U.S. / Canada</c:v>
                </c:pt>
              </c:strCache>
            </c:strRef>
          </c:cat>
          <c:val>
            <c:numRef>
              <c:f>GECF!$C$170:$C$174</c:f>
              <c:numCache>
                <c:formatCode>_(* #,##0.00_);_(* \(#,##0.00\);_(* "-"??_);_(@_)</c:formatCode>
                <c:ptCount val="5"/>
                <c:pt idx="0">
                  <c:v>86.421370628989948</c:v>
                </c:pt>
                <c:pt idx="1">
                  <c:v>39.77345887875201</c:v>
                </c:pt>
                <c:pt idx="2">
                  <c:v>11.193497874329999</c:v>
                </c:pt>
                <c:pt idx="3">
                  <c:v>14.069688199900011</c:v>
                </c:pt>
                <c:pt idx="4">
                  <c:v>1.9244125700000001</c:v>
                </c:pt>
              </c:numCache>
            </c:numRef>
          </c:val>
          <c:extLst xmlns:c16r2="http://schemas.microsoft.com/office/drawing/2015/06/chart">
            <c:ext xmlns:c16="http://schemas.microsoft.com/office/drawing/2014/chart" uri="{C3380CC4-5D6E-409C-BE32-E72D297353CC}">
              <c16:uniqueId val="{00000000-1C39-453A-A1D0-E0F875C3AAA2}"/>
            </c:ext>
          </c:extLst>
        </c:ser>
        <c:ser>
          <c:idx val="1"/>
          <c:order val="1"/>
          <c:tx>
            <c:strRef>
              <c:f>GECF!$D$169</c:f>
              <c:strCache>
                <c:ptCount val="1"/>
                <c:pt idx="0">
                  <c:v>Non-GECF</c:v>
                </c:pt>
              </c:strCache>
            </c:strRef>
          </c:tx>
          <c:spPr>
            <a:solidFill>
              <a:schemeClr val="accent3"/>
            </a:solidFill>
            <a:ln>
              <a:noFill/>
            </a:ln>
            <a:effectLst/>
          </c:spPr>
          <c:invertIfNegative val="0"/>
          <c:cat>
            <c:strRef>
              <c:f>GECF!$B$170:$B$174</c:f>
              <c:strCache>
                <c:ptCount val="5"/>
                <c:pt idx="0">
                  <c:v>Asia</c:v>
                </c:pt>
                <c:pt idx="1">
                  <c:v>Europe</c:v>
                </c:pt>
                <c:pt idx="2">
                  <c:v>Latin America</c:v>
                </c:pt>
                <c:pt idx="3">
                  <c:v>Middle East</c:v>
                </c:pt>
                <c:pt idx="4">
                  <c:v>U.S. / Canada</c:v>
                </c:pt>
              </c:strCache>
            </c:strRef>
          </c:cat>
          <c:val>
            <c:numRef>
              <c:f>GECF!$D$170:$D$174</c:f>
              <c:numCache>
                <c:formatCode>_(* #,##0.00_);_(* \(#,##0.00\);_(* "-"??_);_(@_)</c:formatCode>
                <c:ptCount val="5"/>
                <c:pt idx="0">
                  <c:v>102.564901250684</c:v>
                </c:pt>
                <c:pt idx="1">
                  <c:v>0.67887685960999999</c:v>
                </c:pt>
                <c:pt idx="2">
                  <c:v>3.1447727959999998</c:v>
                </c:pt>
                <c:pt idx="3">
                  <c:v>2.7562496539999981</c:v>
                </c:pt>
              </c:numCache>
            </c:numRef>
          </c:val>
          <c:extLst xmlns:c16r2="http://schemas.microsoft.com/office/drawing/2015/06/chart">
            <c:ext xmlns:c16="http://schemas.microsoft.com/office/drawing/2014/chart" uri="{C3380CC4-5D6E-409C-BE32-E72D297353CC}">
              <c16:uniqueId val="{00000001-1C39-453A-A1D0-E0F875C3AAA2}"/>
            </c:ext>
          </c:extLst>
        </c:ser>
        <c:dLbls>
          <c:showLegendKey val="0"/>
          <c:showVal val="0"/>
          <c:showCatName val="0"/>
          <c:showSerName val="0"/>
          <c:showPercent val="0"/>
          <c:showBubbleSize val="0"/>
        </c:dLbls>
        <c:gapWidth val="150"/>
        <c:overlap val="100"/>
        <c:axId val="137204480"/>
        <c:axId val="137206016"/>
      </c:barChart>
      <c:catAx>
        <c:axId val="13720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37206016"/>
        <c:crosses val="autoZero"/>
        <c:auto val="1"/>
        <c:lblAlgn val="ctr"/>
        <c:lblOffset val="100"/>
        <c:noMultiLvlLbl val="0"/>
      </c:catAx>
      <c:valAx>
        <c:axId val="137206016"/>
        <c:scaling>
          <c:orientation val="minMax"/>
        </c:scaling>
        <c:delete val="0"/>
        <c:axPos val="l"/>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37204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332601371815485E-2"/>
          <c:y val="5.1400683216282196E-2"/>
          <c:w val="0.89033223972003506"/>
          <c:h val="0.67170813935570628"/>
        </c:manualLayout>
      </c:layout>
      <c:barChart>
        <c:barDir val="col"/>
        <c:grouping val="stacked"/>
        <c:varyColors val="0"/>
        <c:ser>
          <c:idx val="0"/>
          <c:order val="0"/>
          <c:tx>
            <c:strRef>
              <c:f>Total!$A$54</c:f>
              <c:strCache>
                <c:ptCount val="1"/>
                <c:pt idx="0">
                  <c:v>Asia</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Total!$C$53:$D$53</c:f>
              <c:strCache>
                <c:ptCount val="2"/>
                <c:pt idx="0">
                  <c:v>Jan-Oct 2016</c:v>
                </c:pt>
                <c:pt idx="1">
                  <c:v>Jan-Oct 2017</c:v>
                </c:pt>
              </c:strCache>
            </c:strRef>
          </c:cat>
          <c:val>
            <c:numRef>
              <c:f>Total!$C$54:$D$54</c:f>
              <c:numCache>
                <c:formatCode>0.00</c:formatCode>
                <c:ptCount val="2"/>
                <c:pt idx="0">
                  <c:v>152.55095</c:v>
                </c:pt>
                <c:pt idx="1">
                  <c:v>171.798869</c:v>
                </c:pt>
              </c:numCache>
            </c:numRef>
          </c:val>
          <c:extLst xmlns:c16r2="http://schemas.microsoft.com/office/drawing/2015/06/chart">
            <c:ext xmlns:c16="http://schemas.microsoft.com/office/drawing/2014/chart" uri="{C3380CC4-5D6E-409C-BE32-E72D297353CC}">
              <c16:uniqueId val="{00000000-E6DD-47D5-B335-DB5776F60C9F}"/>
            </c:ext>
          </c:extLst>
        </c:ser>
        <c:ser>
          <c:idx val="1"/>
          <c:order val="1"/>
          <c:tx>
            <c:strRef>
              <c:f>Total!$A$55</c:f>
              <c:strCache>
                <c:ptCount val="1"/>
                <c:pt idx="0">
                  <c:v>Europe</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Total!$C$53:$D$53</c:f>
              <c:strCache>
                <c:ptCount val="2"/>
                <c:pt idx="0">
                  <c:v>Jan-Oct 2016</c:v>
                </c:pt>
                <c:pt idx="1">
                  <c:v>Jan-Oct 2017</c:v>
                </c:pt>
              </c:strCache>
            </c:strRef>
          </c:cat>
          <c:val>
            <c:numRef>
              <c:f>Total!$C$55:$D$55</c:f>
              <c:numCache>
                <c:formatCode>0.00</c:formatCode>
                <c:ptCount val="2"/>
                <c:pt idx="0">
                  <c:v>33.571865000000003</c:v>
                </c:pt>
                <c:pt idx="1">
                  <c:v>38.756518999999997</c:v>
                </c:pt>
              </c:numCache>
            </c:numRef>
          </c:val>
          <c:extLst xmlns:c16r2="http://schemas.microsoft.com/office/drawing/2015/06/chart">
            <c:ext xmlns:c16="http://schemas.microsoft.com/office/drawing/2014/chart" uri="{C3380CC4-5D6E-409C-BE32-E72D297353CC}">
              <c16:uniqueId val="{00000001-E6DD-47D5-B335-DB5776F60C9F}"/>
            </c:ext>
          </c:extLst>
        </c:ser>
        <c:ser>
          <c:idx val="2"/>
          <c:order val="2"/>
          <c:tx>
            <c:strRef>
              <c:f>Total!$A$56</c:f>
              <c:strCache>
                <c:ptCount val="1"/>
                <c:pt idx="0">
                  <c:v>Middle East</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Total!$C$53:$D$53</c:f>
              <c:strCache>
                <c:ptCount val="2"/>
                <c:pt idx="0">
                  <c:v>Jan-Oct 2016</c:v>
                </c:pt>
                <c:pt idx="1">
                  <c:v>Jan-Oct 2017</c:v>
                </c:pt>
              </c:strCache>
            </c:strRef>
          </c:cat>
          <c:val>
            <c:numRef>
              <c:f>Total!$C$56:$D$56</c:f>
              <c:numCache>
                <c:formatCode>0.00</c:formatCode>
                <c:ptCount val="2"/>
                <c:pt idx="0">
                  <c:v>14.450127</c:v>
                </c:pt>
                <c:pt idx="1">
                  <c:v>13.700593000000001</c:v>
                </c:pt>
              </c:numCache>
            </c:numRef>
          </c:val>
          <c:extLst xmlns:c16r2="http://schemas.microsoft.com/office/drawing/2015/06/chart">
            <c:ext xmlns:c16="http://schemas.microsoft.com/office/drawing/2014/chart" uri="{C3380CC4-5D6E-409C-BE32-E72D297353CC}">
              <c16:uniqueId val="{00000002-E6DD-47D5-B335-DB5776F60C9F}"/>
            </c:ext>
          </c:extLst>
        </c:ser>
        <c:ser>
          <c:idx val="3"/>
          <c:order val="3"/>
          <c:tx>
            <c:strRef>
              <c:f>Total!$A$57</c:f>
              <c:strCache>
                <c:ptCount val="1"/>
                <c:pt idx="0">
                  <c:v>Latin America</c:v>
                </c:pt>
              </c:strCache>
            </c:strRef>
          </c:tx>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Total!$C$53:$D$53</c:f>
              <c:strCache>
                <c:ptCount val="2"/>
                <c:pt idx="0">
                  <c:v>Jan-Oct 2016</c:v>
                </c:pt>
                <c:pt idx="1">
                  <c:v>Jan-Oct 2017</c:v>
                </c:pt>
              </c:strCache>
            </c:strRef>
          </c:cat>
          <c:val>
            <c:numRef>
              <c:f>Total!$C$57:$D$57</c:f>
              <c:numCache>
                <c:formatCode>0.00</c:formatCode>
                <c:ptCount val="2"/>
                <c:pt idx="0">
                  <c:v>12.925271999999998</c:v>
                </c:pt>
                <c:pt idx="1">
                  <c:v>12.975959000000001</c:v>
                </c:pt>
              </c:numCache>
            </c:numRef>
          </c:val>
          <c:extLst xmlns:c16r2="http://schemas.microsoft.com/office/drawing/2015/06/chart">
            <c:ext xmlns:c16="http://schemas.microsoft.com/office/drawing/2014/chart" uri="{C3380CC4-5D6E-409C-BE32-E72D297353CC}">
              <c16:uniqueId val="{00000003-E6DD-47D5-B335-DB5776F60C9F}"/>
            </c:ext>
          </c:extLst>
        </c:ser>
        <c:ser>
          <c:idx val="4"/>
          <c:order val="4"/>
          <c:tx>
            <c:strRef>
              <c:f>Total!$A$58</c:f>
              <c:strCache>
                <c:ptCount val="1"/>
                <c:pt idx="0">
                  <c:v>U.S./ Canada</c:v>
                </c:pt>
              </c:strCache>
            </c:strRef>
          </c:tx>
          <c:spPr>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Total!$C$53:$D$53</c:f>
              <c:strCache>
                <c:ptCount val="2"/>
                <c:pt idx="0">
                  <c:v>Jan-Oct 2016</c:v>
                </c:pt>
                <c:pt idx="1">
                  <c:v>Jan-Oct 2017</c:v>
                </c:pt>
              </c:strCache>
            </c:strRef>
          </c:cat>
          <c:val>
            <c:numRef>
              <c:f>Total!$C$58:$D$58</c:f>
              <c:numCache>
                <c:formatCode>0.00</c:formatCode>
                <c:ptCount val="2"/>
                <c:pt idx="0">
                  <c:v>1.5760530000000001</c:v>
                </c:pt>
                <c:pt idx="1">
                  <c:v>1.4802920000000002</c:v>
                </c:pt>
              </c:numCache>
            </c:numRef>
          </c:val>
          <c:extLst xmlns:c16r2="http://schemas.microsoft.com/office/drawing/2015/06/chart">
            <c:ext xmlns:c16="http://schemas.microsoft.com/office/drawing/2014/chart" uri="{C3380CC4-5D6E-409C-BE32-E72D297353CC}">
              <c16:uniqueId val="{00000004-E6DD-47D5-B335-DB5776F60C9F}"/>
            </c:ext>
          </c:extLst>
        </c:ser>
        <c:dLbls>
          <c:showLegendKey val="0"/>
          <c:showVal val="0"/>
          <c:showCatName val="0"/>
          <c:showSerName val="0"/>
          <c:showPercent val="0"/>
          <c:showBubbleSize val="0"/>
        </c:dLbls>
        <c:gapWidth val="150"/>
        <c:overlap val="100"/>
        <c:axId val="137538176"/>
        <c:axId val="137548160"/>
      </c:barChart>
      <c:catAx>
        <c:axId val="137538176"/>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7548160"/>
        <c:crosses val="autoZero"/>
        <c:auto val="1"/>
        <c:lblAlgn val="ctr"/>
        <c:lblOffset val="100"/>
        <c:noMultiLvlLbl val="0"/>
      </c:catAx>
      <c:valAx>
        <c:axId val="13754816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7538176"/>
        <c:crosses val="autoZero"/>
        <c:crossBetween val="between"/>
      </c:valAx>
      <c:spPr>
        <a:noFill/>
        <a:ln>
          <a:noFill/>
        </a:ln>
        <a:effectLst/>
      </c:spPr>
    </c:plotArea>
    <c:legend>
      <c:legendPos val="b"/>
      <c:layout>
        <c:manualLayout>
          <c:xMode val="edge"/>
          <c:yMode val="edge"/>
          <c:x val="8.9459529945568814E-2"/>
          <c:y val="0.83294251255343066"/>
          <c:w val="0.82547479616988884"/>
          <c:h val="5.393161726403628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77327318732364E-2"/>
          <c:y val="5.5730588439895597E-2"/>
          <c:w val="0.8897327380709843"/>
          <c:h val="0.58646950105701412"/>
        </c:manualLayout>
      </c:layout>
      <c:barChart>
        <c:barDir val="col"/>
        <c:grouping val="stacked"/>
        <c:varyColors val="0"/>
        <c:ser>
          <c:idx val="0"/>
          <c:order val="0"/>
          <c:tx>
            <c:strRef>
              <c:f>Total!$A$68</c:f>
              <c:strCache>
                <c:ptCount val="1"/>
                <c:pt idx="0">
                  <c:v>Asia</c:v>
                </c:pt>
              </c:strCache>
            </c:strRef>
          </c:tx>
          <c:spPr>
            <a:solidFill>
              <a:srgbClr val="C00000"/>
            </a:solidFill>
            <a:ln>
              <a:noFill/>
            </a:ln>
          </c:spPr>
          <c:invertIfNegative val="0"/>
          <c:dPt>
            <c:idx val="10"/>
            <c:invertIfNegative val="0"/>
            <c:bubble3D val="0"/>
            <c:extLst xmlns:c16r2="http://schemas.microsoft.com/office/drawing/2015/06/chart">
              <c:ext xmlns:c16="http://schemas.microsoft.com/office/drawing/2014/chart" uri="{C3380CC4-5D6E-409C-BE32-E72D297353CC}">
                <c16:uniqueId val="{00000000-C462-4B9F-83DD-E2F2E4DA2948}"/>
              </c:ext>
            </c:extLst>
          </c:dPt>
          <c:dPt>
            <c:idx val="11"/>
            <c:invertIfNegative val="0"/>
            <c:bubble3D val="0"/>
            <c:extLst xmlns:c16r2="http://schemas.microsoft.com/office/drawing/2015/06/chart">
              <c:ext xmlns:c16="http://schemas.microsoft.com/office/drawing/2014/chart" uri="{C3380CC4-5D6E-409C-BE32-E72D297353CC}">
                <c16:uniqueId val="{00000001-C462-4B9F-83DD-E2F2E4DA2948}"/>
              </c:ext>
            </c:extLst>
          </c:dPt>
          <c:cat>
            <c:strRef>
              <c:f>Total!$B$67:$N$67</c:f>
              <c:strCache>
                <c:ptCount val="13"/>
                <c:pt idx="0">
                  <c:v>Oct'16</c:v>
                </c:pt>
                <c:pt idx="1">
                  <c:v>Nov'16</c:v>
                </c:pt>
                <c:pt idx="2">
                  <c:v>Dec'16</c:v>
                </c:pt>
                <c:pt idx="3">
                  <c:v> Jan'17</c:v>
                </c:pt>
                <c:pt idx="4">
                  <c:v> Feb'17</c:v>
                </c:pt>
                <c:pt idx="5">
                  <c:v>Mar'17</c:v>
                </c:pt>
                <c:pt idx="6">
                  <c:v> Apr'17</c:v>
                </c:pt>
                <c:pt idx="7">
                  <c:v>May'17</c:v>
                </c:pt>
                <c:pt idx="8">
                  <c:v>Jun'17</c:v>
                </c:pt>
                <c:pt idx="9">
                  <c:v>Jul'17</c:v>
                </c:pt>
                <c:pt idx="10">
                  <c:v>Aug'17</c:v>
                </c:pt>
                <c:pt idx="11">
                  <c:v>Sep'17</c:v>
                </c:pt>
                <c:pt idx="12">
                  <c:v>Oct'17*</c:v>
                </c:pt>
              </c:strCache>
            </c:strRef>
          </c:cat>
          <c:val>
            <c:numRef>
              <c:f>Total!$B$68:$N$68</c:f>
              <c:numCache>
                <c:formatCode>0.00</c:formatCode>
                <c:ptCount val="13"/>
                <c:pt idx="0">
                  <c:v>16.042960000000001</c:v>
                </c:pt>
                <c:pt idx="1">
                  <c:v>17.075786999999998</c:v>
                </c:pt>
                <c:pt idx="2">
                  <c:v>19.359531</c:v>
                </c:pt>
                <c:pt idx="3">
                  <c:v>19.681328000000001</c:v>
                </c:pt>
                <c:pt idx="4">
                  <c:v>17.527547999999999</c:v>
                </c:pt>
                <c:pt idx="5">
                  <c:v>18.056294999999999</c:v>
                </c:pt>
                <c:pt idx="6">
                  <c:v>15.678876000000002</c:v>
                </c:pt>
                <c:pt idx="7">
                  <c:v>15.644531000000002</c:v>
                </c:pt>
                <c:pt idx="8">
                  <c:v>16.621033000000001</c:v>
                </c:pt>
                <c:pt idx="9">
                  <c:v>17.413487</c:v>
                </c:pt>
                <c:pt idx="10">
                  <c:v>17.767643</c:v>
                </c:pt>
                <c:pt idx="11">
                  <c:v>16.622212999999999</c:v>
                </c:pt>
                <c:pt idx="12">
                  <c:v>16.785914999999999</c:v>
                </c:pt>
              </c:numCache>
            </c:numRef>
          </c:val>
          <c:extLst xmlns:c16r2="http://schemas.microsoft.com/office/drawing/2015/06/chart">
            <c:ext xmlns:c16="http://schemas.microsoft.com/office/drawing/2014/chart" uri="{C3380CC4-5D6E-409C-BE32-E72D297353CC}">
              <c16:uniqueId val="{00000002-C462-4B9F-83DD-E2F2E4DA2948}"/>
            </c:ext>
          </c:extLst>
        </c:ser>
        <c:ser>
          <c:idx val="1"/>
          <c:order val="1"/>
          <c:tx>
            <c:strRef>
              <c:f>Total!$A$69</c:f>
              <c:strCache>
                <c:ptCount val="1"/>
                <c:pt idx="0">
                  <c:v>Europe</c:v>
                </c:pt>
              </c:strCache>
            </c:strRef>
          </c:tx>
          <c:spPr>
            <a:solidFill>
              <a:schemeClr val="accent1"/>
            </a:solidFill>
          </c:spPr>
          <c:invertIfNegative val="0"/>
          <c:dPt>
            <c:idx val="10"/>
            <c:invertIfNegative val="0"/>
            <c:bubble3D val="0"/>
            <c:extLst xmlns:c16r2="http://schemas.microsoft.com/office/drawing/2015/06/chart">
              <c:ext xmlns:c16="http://schemas.microsoft.com/office/drawing/2014/chart" uri="{C3380CC4-5D6E-409C-BE32-E72D297353CC}">
                <c16:uniqueId val="{00000003-C462-4B9F-83DD-E2F2E4DA2948}"/>
              </c:ext>
            </c:extLst>
          </c:dPt>
          <c:dPt>
            <c:idx val="11"/>
            <c:invertIfNegative val="0"/>
            <c:bubble3D val="0"/>
            <c:extLst xmlns:c16r2="http://schemas.microsoft.com/office/drawing/2015/06/chart">
              <c:ext xmlns:c16="http://schemas.microsoft.com/office/drawing/2014/chart" uri="{C3380CC4-5D6E-409C-BE32-E72D297353CC}">
                <c16:uniqueId val="{00000004-C462-4B9F-83DD-E2F2E4DA2948}"/>
              </c:ext>
            </c:extLst>
          </c:dPt>
          <c:cat>
            <c:strRef>
              <c:f>Total!$B$67:$N$67</c:f>
              <c:strCache>
                <c:ptCount val="13"/>
                <c:pt idx="0">
                  <c:v>Oct'16</c:v>
                </c:pt>
                <c:pt idx="1">
                  <c:v>Nov'16</c:v>
                </c:pt>
                <c:pt idx="2">
                  <c:v>Dec'16</c:v>
                </c:pt>
                <c:pt idx="3">
                  <c:v> Jan'17</c:v>
                </c:pt>
                <c:pt idx="4">
                  <c:v> Feb'17</c:v>
                </c:pt>
                <c:pt idx="5">
                  <c:v>Mar'17</c:v>
                </c:pt>
                <c:pt idx="6">
                  <c:v> Apr'17</c:v>
                </c:pt>
                <c:pt idx="7">
                  <c:v>May'17</c:v>
                </c:pt>
                <c:pt idx="8">
                  <c:v>Jun'17</c:v>
                </c:pt>
                <c:pt idx="9">
                  <c:v>Jul'17</c:v>
                </c:pt>
                <c:pt idx="10">
                  <c:v>Aug'17</c:v>
                </c:pt>
                <c:pt idx="11">
                  <c:v>Sep'17</c:v>
                </c:pt>
                <c:pt idx="12">
                  <c:v>Oct'17*</c:v>
                </c:pt>
              </c:strCache>
            </c:strRef>
          </c:cat>
          <c:val>
            <c:numRef>
              <c:f>Total!$B$69:$N$69</c:f>
              <c:numCache>
                <c:formatCode>0.00</c:formatCode>
                <c:ptCount val="13"/>
                <c:pt idx="0">
                  <c:v>2.856986</c:v>
                </c:pt>
                <c:pt idx="1">
                  <c:v>3.2014200000000006</c:v>
                </c:pt>
                <c:pt idx="2">
                  <c:v>3.6800069999999998</c:v>
                </c:pt>
                <c:pt idx="3">
                  <c:v>3.6830119999999997</c:v>
                </c:pt>
                <c:pt idx="4">
                  <c:v>4.1534210000000007</c:v>
                </c:pt>
                <c:pt idx="5">
                  <c:v>4.1159999999999997</c:v>
                </c:pt>
                <c:pt idx="6">
                  <c:v>3.7221580000000003</c:v>
                </c:pt>
                <c:pt idx="7">
                  <c:v>4.0239890000000003</c:v>
                </c:pt>
                <c:pt idx="8">
                  <c:v>3.5300739999999999</c:v>
                </c:pt>
                <c:pt idx="9">
                  <c:v>4.0595559999999997</c:v>
                </c:pt>
                <c:pt idx="10">
                  <c:v>4.0900670000000003</c:v>
                </c:pt>
                <c:pt idx="11">
                  <c:v>3.3478439999999998</c:v>
                </c:pt>
                <c:pt idx="12">
                  <c:v>4.0303979999999999</c:v>
                </c:pt>
              </c:numCache>
            </c:numRef>
          </c:val>
          <c:extLst xmlns:c16r2="http://schemas.microsoft.com/office/drawing/2015/06/chart">
            <c:ext xmlns:c16="http://schemas.microsoft.com/office/drawing/2014/chart" uri="{C3380CC4-5D6E-409C-BE32-E72D297353CC}">
              <c16:uniqueId val="{00000005-C462-4B9F-83DD-E2F2E4DA2948}"/>
            </c:ext>
          </c:extLst>
        </c:ser>
        <c:ser>
          <c:idx val="2"/>
          <c:order val="2"/>
          <c:tx>
            <c:strRef>
              <c:f>Total!$A$70</c:f>
              <c:strCache>
                <c:ptCount val="1"/>
                <c:pt idx="0">
                  <c:v>Middle East</c:v>
                </c:pt>
              </c:strCache>
            </c:strRef>
          </c:tx>
          <c:spPr>
            <a:solidFill>
              <a:srgbClr val="FFC000"/>
            </a:solidFill>
          </c:spPr>
          <c:invertIfNegative val="0"/>
          <c:dPt>
            <c:idx val="10"/>
            <c:invertIfNegative val="0"/>
            <c:bubble3D val="0"/>
            <c:extLst xmlns:c16r2="http://schemas.microsoft.com/office/drawing/2015/06/chart">
              <c:ext xmlns:c16="http://schemas.microsoft.com/office/drawing/2014/chart" uri="{C3380CC4-5D6E-409C-BE32-E72D297353CC}">
                <c16:uniqueId val="{00000006-C462-4B9F-83DD-E2F2E4DA2948}"/>
              </c:ext>
            </c:extLst>
          </c:dPt>
          <c:dPt>
            <c:idx val="11"/>
            <c:invertIfNegative val="0"/>
            <c:bubble3D val="0"/>
            <c:extLst xmlns:c16r2="http://schemas.microsoft.com/office/drawing/2015/06/chart">
              <c:ext xmlns:c16="http://schemas.microsoft.com/office/drawing/2014/chart" uri="{C3380CC4-5D6E-409C-BE32-E72D297353CC}">
                <c16:uniqueId val="{00000007-C462-4B9F-83DD-E2F2E4DA2948}"/>
              </c:ext>
            </c:extLst>
          </c:dPt>
          <c:cat>
            <c:strRef>
              <c:f>Total!$B$67:$N$67</c:f>
              <c:strCache>
                <c:ptCount val="13"/>
                <c:pt idx="0">
                  <c:v>Oct'16</c:v>
                </c:pt>
                <c:pt idx="1">
                  <c:v>Nov'16</c:v>
                </c:pt>
                <c:pt idx="2">
                  <c:v>Dec'16</c:v>
                </c:pt>
                <c:pt idx="3">
                  <c:v> Jan'17</c:v>
                </c:pt>
                <c:pt idx="4">
                  <c:v> Feb'17</c:v>
                </c:pt>
                <c:pt idx="5">
                  <c:v>Mar'17</c:v>
                </c:pt>
                <c:pt idx="6">
                  <c:v> Apr'17</c:v>
                </c:pt>
                <c:pt idx="7">
                  <c:v>May'17</c:v>
                </c:pt>
                <c:pt idx="8">
                  <c:v>Jun'17</c:v>
                </c:pt>
                <c:pt idx="9">
                  <c:v>Jul'17</c:v>
                </c:pt>
                <c:pt idx="10">
                  <c:v>Aug'17</c:v>
                </c:pt>
                <c:pt idx="11">
                  <c:v>Sep'17</c:v>
                </c:pt>
                <c:pt idx="12">
                  <c:v>Oct'17*</c:v>
                </c:pt>
              </c:strCache>
            </c:strRef>
          </c:cat>
          <c:val>
            <c:numRef>
              <c:f>Total!$B$70:$N$70</c:f>
              <c:numCache>
                <c:formatCode>0.00</c:formatCode>
                <c:ptCount val="13"/>
                <c:pt idx="0">
                  <c:v>1.7331730000000001</c:v>
                </c:pt>
                <c:pt idx="1">
                  <c:v>1.2978299999999998</c:v>
                </c:pt>
                <c:pt idx="2">
                  <c:v>0.76481100000000002</c:v>
                </c:pt>
                <c:pt idx="3">
                  <c:v>0.84901400000000005</c:v>
                </c:pt>
                <c:pt idx="4">
                  <c:v>0.75260199999999999</c:v>
                </c:pt>
                <c:pt idx="5">
                  <c:v>0.97743099999999994</c:v>
                </c:pt>
                <c:pt idx="6">
                  <c:v>1.1240859999999999</c:v>
                </c:pt>
                <c:pt idx="7">
                  <c:v>1.54586</c:v>
                </c:pt>
                <c:pt idx="8">
                  <c:v>1.6278580000000002</c:v>
                </c:pt>
                <c:pt idx="9">
                  <c:v>1.887114</c:v>
                </c:pt>
                <c:pt idx="10">
                  <c:v>1.7372059999999998</c:v>
                </c:pt>
                <c:pt idx="11">
                  <c:v>1.7231189999999998</c:v>
                </c:pt>
                <c:pt idx="12">
                  <c:v>1.4763029999999999</c:v>
                </c:pt>
              </c:numCache>
            </c:numRef>
          </c:val>
          <c:extLst xmlns:c16r2="http://schemas.microsoft.com/office/drawing/2015/06/chart">
            <c:ext xmlns:c16="http://schemas.microsoft.com/office/drawing/2014/chart" uri="{C3380CC4-5D6E-409C-BE32-E72D297353CC}">
              <c16:uniqueId val="{00000008-C462-4B9F-83DD-E2F2E4DA2948}"/>
            </c:ext>
          </c:extLst>
        </c:ser>
        <c:ser>
          <c:idx val="3"/>
          <c:order val="3"/>
          <c:tx>
            <c:strRef>
              <c:f>Total!$A$71</c:f>
              <c:strCache>
                <c:ptCount val="1"/>
                <c:pt idx="0">
                  <c:v>Latin America</c:v>
                </c:pt>
              </c:strCache>
            </c:strRef>
          </c:tx>
          <c:spPr>
            <a:solidFill>
              <a:schemeClr val="accent3"/>
            </a:solidFill>
          </c:spPr>
          <c:invertIfNegative val="0"/>
          <c:dPt>
            <c:idx val="10"/>
            <c:invertIfNegative val="0"/>
            <c:bubble3D val="0"/>
            <c:extLst xmlns:c16r2="http://schemas.microsoft.com/office/drawing/2015/06/chart">
              <c:ext xmlns:c16="http://schemas.microsoft.com/office/drawing/2014/chart" uri="{C3380CC4-5D6E-409C-BE32-E72D297353CC}">
                <c16:uniqueId val="{00000009-C462-4B9F-83DD-E2F2E4DA2948}"/>
              </c:ext>
            </c:extLst>
          </c:dPt>
          <c:dPt>
            <c:idx val="11"/>
            <c:invertIfNegative val="0"/>
            <c:bubble3D val="0"/>
            <c:extLst xmlns:c16r2="http://schemas.microsoft.com/office/drawing/2015/06/chart">
              <c:ext xmlns:c16="http://schemas.microsoft.com/office/drawing/2014/chart" uri="{C3380CC4-5D6E-409C-BE32-E72D297353CC}">
                <c16:uniqueId val="{0000000A-C462-4B9F-83DD-E2F2E4DA2948}"/>
              </c:ext>
            </c:extLst>
          </c:dPt>
          <c:cat>
            <c:strRef>
              <c:f>Total!$B$67:$N$67</c:f>
              <c:strCache>
                <c:ptCount val="13"/>
                <c:pt idx="0">
                  <c:v>Oct'16</c:v>
                </c:pt>
                <c:pt idx="1">
                  <c:v>Nov'16</c:v>
                </c:pt>
                <c:pt idx="2">
                  <c:v>Dec'16</c:v>
                </c:pt>
                <c:pt idx="3">
                  <c:v> Jan'17</c:v>
                </c:pt>
                <c:pt idx="4">
                  <c:v> Feb'17</c:v>
                </c:pt>
                <c:pt idx="5">
                  <c:v>Mar'17</c:v>
                </c:pt>
                <c:pt idx="6">
                  <c:v> Apr'17</c:v>
                </c:pt>
                <c:pt idx="7">
                  <c:v>May'17</c:v>
                </c:pt>
                <c:pt idx="8">
                  <c:v>Jun'17</c:v>
                </c:pt>
                <c:pt idx="9">
                  <c:v>Jul'17</c:v>
                </c:pt>
                <c:pt idx="10">
                  <c:v>Aug'17</c:v>
                </c:pt>
                <c:pt idx="11">
                  <c:v>Sep'17</c:v>
                </c:pt>
                <c:pt idx="12">
                  <c:v>Oct'17*</c:v>
                </c:pt>
              </c:strCache>
            </c:strRef>
          </c:cat>
          <c:val>
            <c:numRef>
              <c:f>Total!$B$71:$N$71</c:f>
              <c:numCache>
                <c:formatCode>0.00</c:formatCode>
                <c:ptCount val="13"/>
                <c:pt idx="0">
                  <c:v>1.1976</c:v>
                </c:pt>
                <c:pt idx="1">
                  <c:v>0.7235919999999999</c:v>
                </c:pt>
                <c:pt idx="2">
                  <c:v>0.68940799999999991</c:v>
                </c:pt>
                <c:pt idx="3">
                  <c:v>0.67734399999999995</c:v>
                </c:pt>
                <c:pt idx="4">
                  <c:v>0.84036999999999995</c:v>
                </c:pt>
                <c:pt idx="5">
                  <c:v>0.682361</c:v>
                </c:pt>
                <c:pt idx="6">
                  <c:v>1.3111360000000001</c:v>
                </c:pt>
                <c:pt idx="7">
                  <c:v>1.4897969999999998</c:v>
                </c:pt>
                <c:pt idx="8">
                  <c:v>1.9105560000000001</c:v>
                </c:pt>
                <c:pt idx="9">
                  <c:v>1.8009590000000002</c:v>
                </c:pt>
                <c:pt idx="10">
                  <c:v>1.632455</c:v>
                </c:pt>
                <c:pt idx="11">
                  <c:v>1.478871</c:v>
                </c:pt>
                <c:pt idx="12">
                  <c:v>1.15211</c:v>
                </c:pt>
              </c:numCache>
            </c:numRef>
          </c:val>
          <c:extLst xmlns:c16r2="http://schemas.microsoft.com/office/drawing/2015/06/chart">
            <c:ext xmlns:c16="http://schemas.microsoft.com/office/drawing/2014/chart" uri="{C3380CC4-5D6E-409C-BE32-E72D297353CC}">
              <c16:uniqueId val="{0000000B-C462-4B9F-83DD-E2F2E4DA2948}"/>
            </c:ext>
          </c:extLst>
        </c:ser>
        <c:ser>
          <c:idx val="4"/>
          <c:order val="4"/>
          <c:tx>
            <c:strRef>
              <c:f>Total!$A$72</c:f>
              <c:strCache>
                <c:ptCount val="1"/>
                <c:pt idx="0">
                  <c:v>U.S./ Canada</c:v>
                </c:pt>
              </c:strCache>
            </c:strRef>
          </c:tx>
          <c:spPr>
            <a:solidFill>
              <a:srgbClr val="002060"/>
            </a:solidFill>
          </c:spPr>
          <c:invertIfNegative val="0"/>
          <c:cat>
            <c:strRef>
              <c:f>Total!$B$67:$N$67</c:f>
              <c:strCache>
                <c:ptCount val="13"/>
                <c:pt idx="0">
                  <c:v>Oct'16</c:v>
                </c:pt>
                <c:pt idx="1">
                  <c:v>Nov'16</c:v>
                </c:pt>
                <c:pt idx="2">
                  <c:v>Dec'16</c:v>
                </c:pt>
                <c:pt idx="3">
                  <c:v> Jan'17</c:v>
                </c:pt>
                <c:pt idx="4">
                  <c:v> Feb'17</c:v>
                </c:pt>
                <c:pt idx="5">
                  <c:v>Mar'17</c:v>
                </c:pt>
                <c:pt idx="6">
                  <c:v> Apr'17</c:v>
                </c:pt>
                <c:pt idx="7">
                  <c:v>May'17</c:v>
                </c:pt>
                <c:pt idx="8">
                  <c:v>Jun'17</c:v>
                </c:pt>
                <c:pt idx="9">
                  <c:v>Jul'17</c:v>
                </c:pt>
                <c:pt idx="10">
                  <c:v>Aug'17</c:v>
                </c:pt>
                <c:pt idx="11">
                  <c:v>Sep'17</c:v>
                </c:pt>
                <c:pt idx="12">
                  <c:v>Oct'17*</c:v>
                </c:pt>
              </c:strCache>
            </c:strRef>
          </c:cat>
          <c:val>
            <c:numRef>
              <c:f>Total!$B$72:$N$72</c:f>
              <c:numCache>
                <c:formatCode>0.00</c:formatCode>
                <c:ptCount val="13"/>
                <c:pt idx="0">
                  <c:v>0.112675</c:v>
                </c:pt>
                <c:pt idx="1">
                  <c:v>0.17063700000000001</c:v>
                </c:pt>
                <c:pt idx="2">
                  <c:v>0.17772299999999999</c:v>
                </c:pt>
                <c:pt idx="3">
                  <c:v>0.30658800000000003</c:v>
                </c:pt>
                <c:pt idx="4">
                  <c:v>0.29063499999999998</c:v>
                </c:pt>
                <c:pt idx="5">
                  <c:v>9.6351999999999993E-2</c:v>
                </c:pt>
                <c:pt idx="6">
                  <c:v>0.163045</c:v>
                </c:pt>
                <c:pt idx="7">
                  <c:v>0.10434599999999999</c:v>
                </c:pt>
                <c:pt idx="8">
                  <c:v>0.107325</c:v>
                </c:pt>
                <c:pt idx="9">
                  <c:v>9.8407999999999995E-2</c:v>
                </c:pt>
                <c:pt idx="10">
                  <c:v>0.15106700000000001</c:v>
                </c:pt>
                <c:pt idx="11">
                  <c:v>0.10897699999999999</c:v>
                </c:pt>
                <c:pt idx="12">
                  <c:v>5.3548999999999999E-2</c:v>
                </c:pt>
              </c:numCache>
            </c:numRef>
          </c:val>
          <c:extLst xmlns:c16r2="http://schemas.microsoft.com/office/drawing/2015/06/chart">
            <c:ext xmlns:c16="http://schemas.microsoft.com/office/drawing/2014/chart" uri="{C3380CC4-5D6E-409C-BE32-E72D297353CC}">
              <c16:uniqueId val="{0000000C-C462-4B9F-83DD-E2F2E4DA2948}"/>
            </c:ext>
          </c:extLst>
        </c:ser>
        <c:dLbls>
          <c:showLegendKey val="0"/>
          <c:showVal val="0"/>
          <c:showCatName val="0"/>
          <c:showSerName val="0"/>
          <c:showPercent val="0"/>
          <c:showBubbleSize val="0"/>
        </c:dLbls>
        <c:gapWidth val="75"/>
        <c:overlap val="100"/>
        <c:axId val="137618176"/>
        <c:axId val="137619712"/>
      </c:barChart>
      <c:catAx>
        <c:axId val="137618176"/>
        <c:scaling>
          <c:orientation val="minMax"/>
        </c:scaling>
        <c:delete val="0"/>
        <c:axPos val="b"/>
        <c:numFmt formatCode="General" sourceLinked="0"/>
        <c:majorTickMark val="none"/>
        <c:minorTickMark val="none"/>
        <c:tickLblPos val="nextTo"/>
        <c:txPr>
          <a:bodyPr rot="-2700000" vert="horz"/>
          <a:lstStyle/>
          <a:p>
            <a:pPr>
              <a:defRPr sz="800" b="0"/>
            </a:pPr>
            <a:endParaRPr lang="en-US"/>
          </a:p>
        </c:txPr>
        <c:crossAx val="137619712"/>
        <c:crosses val="autoZero"/>
        <c:auto val="1"/>
        <c:lblAlgn val="ctr"/>
        <c:lblOffset val="100"/>
        <c:noMultiLvlLbl val="0"/>
      </c:catAx>
      <c:valAx>
        <c:axId val="137619712"/>
        <c:scaling>
          <c:orientation val="minMax"/>
        </c:scaling>
        <c:delete val="0"/>
        <c:axPos val="l"/>
        <c:numFmt formatCode="_(* #,##0_);_(* \(#,##0\);_(* &quot;-&quot;_);_(@_)" sourceLinked="0"/>
        <c:majorTickMark val="none"/>
        <c:minorTickMark val="none"/>
        <c:tickLblPos val="nextTo"/>
        <c:spPr>
          <a:ln w="9525">
            <a:noFill/>
          </a:ln>
        </c:spPr>
        <c:txPr>
          <a:bodyPr/>
          <a:lstStyle/>
          <a:p>
            <a:pPr>
              <a:defRPr sz="800"/>
            </a:pPr>
            <a:endParaRPr lang="en-US"/>
          </a:p>
        </c:txPr>
        <c:crossAx val="137618176"/>
        <c:crosses val="autoZero"/>
        <c:crossBetween val="between"/>
      </c:valAx>
    </c:plotArea>
    <c:legend>
      <c:legendPos val="b"/>
      <c:legendEntry>
        <c:idx val="2"/>
        <c:txPr>
          <a:bodyPr/>
          <a:lstStyle/>
          <a:p>
            <a:pPr>
              <a:defRPr sz="700">
                <a:latin typeface="+mj-lt"/>
                <a:cs typeface="Arial" panose="020B0604020202020204" pitchFamily="34" charset="0"/>
              </a:defRPr>
            </a:pPr>
            <a:endParaRPr lang="en-US"/>
          </a:p>
        </c:txPr>
      </c:legendEntry>
      <c:layout>
        <c:manualLayout>
          <c:xMode val="edge"/>
          <c:yMode val="edge"/>
          <c:x val="0.10916301848448599"/>
          <c:y val="0.81775300420237118"/>
          <c:w val="0.72878517547750843"/>
          <c:h val="7.0433377176504094E-2"/>
        </c:manualLayout>
      </c:layout>
      <c:overlay val="0"/>
      <c:txPr>
        <a:bodyPr/>
        <a:lstStyle/>
        <a:p>
          <a:pPr>
            <a:defRPr sz="800">
              <a:latin typeface="+mj-lt"/>
              <a:cs typeface="Arial" panose="020B0604020202020204" pitchFamily="34" charset="0"/>
            </a:defRPr>
          </a:pPr>
          <a:endParaRPr lang="en-US"/>
        </a:p>
      </c:txPr>
    </c:legend>
    <c:plotVisOnly val="1"/>
    <c:dispBlanksAs val="gap"/>
    <c:showDLblsOverMax val="0"/>
  </c:chart>
  <c:spPr>
    <a:ln>
      <a:no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332601371815485E-2"/>
          <c:y val="5.1400683216282196E-2"/>
          <c:w val="0.85449517990116264"/>
          <c:h val="0.58652336975165142"/>
        </c:manualLayout>
      </c:layout>
      <c:barChart>
        <c:barDir val="col"/>
        <c:grouping val="clustered"/>
        <c:varyColors val="0"/>
        <c:ser>
          <c:idx val="0"/>
          <c:order val="0"/>
          <c:tx>
            <c:strRef>
              <c:f>Total!$C$53</c:f>
              <c:strCache>
                <c:ptCount val="1"/>
                <c:pt idx="0">
                  <c:v>Jan-Oct 2016</c:v>
                </c:pt>
              </c:strCache>
            </c:strRef>
          </c:tx>
          <c:spPr>
            <a:solidFill>
              <a:schemeClr val="bg1">
                <a:lumMod val="50000"/>
              </a:schemeClr>
            </a:solidFill>
            <a:scene3d>
              <a:camera prst="orthographicFront"/>
              <a:lightRig rig="threePt" dir="t"/>
            </a:scene3d>
            <a:sp3d>
              <a:bevelT w="190500" h="38100"/>
            </a:sp3d>
          </c:spPr>
          <c:invertIfNegative val="0"/>
          <c:cat>
            <c:strRef>
              <c:f>Total!$A$54:$A$58</c:f>
              <c:strCache>
                <c:ptCount val="5"/>
                <c:pt idx="0">
                  <c:v>Asia</c:v>
                </c:pt>
                <c:pt idx="1">
                  <c:v>Europe</c:v>
                </c:pt>
                <c:pt idx="2">
                  <c:v>Middle East</c:v>
                </c:pt>
                <c:pt idx="3">
                  <c:v>Latin America</c:v>
                </c:pt>
                <c:pt idx="4">
                  <c:v>U.S./ Canada</c:v>
                </c:pt>
              </c:strCache>
            </c:strRef>
          </c:cat>
          <c:val>
            <c:numRef>
              <c:f>Total!$C$54:$C$58</c:f>
              <c:numCache>
                <c:formatCode>0.00</c:formatCode>
                <c:ptCount val="5"/>
                <c:pt idx="0">
                  <c:v>152.55095</c:v>
                </c:pt>
                <c:pt idx="1">
                  <c:v>33.571865000000003</c:v>
                </c:pt>
                <c:pt idx="2">
                  <c:v>14.450127</c:v>
                </c:pt>
                <c:pt idx="3">
                  <c:v>12.925271999999998</c:v>
                </c:pt>
                <c:pt idx="4">
                  <c:v>1.5760530000000001</c:v>
                </c:pt>
              </c:numCache>
            </c:numRef>
          </c:val>
          <c:extLst xmlns:c16r2="http://schemas.microsoft.com/office/drawing/2015/06/chart">
            <c:ext xmlns:c16="http://schemas.microsoft.com/office/drawing/2014/chart" uri="{C3380CC4-5D6E-409C-BE32-E72D297353CC}">
              <c16:uniqueId val="{00000000-0814-4530-AF03-D3C8836F7749}"/>
            </c:ext>
          </c:extLst>
        </c:ser>
        <c:ser>
          <c:idx val="1"/>
          <c:order val="1"/>
          <c:tx>
            <c:strRef>
              <c:f>Total!$D$53</c:f>
              <c:strCache>
                <c:ptCount val="1"/>
                <c:pt idx="0">
                  <c:v>Jan-Oct 2017</c:v>
                </c:pt>
              </c:strCache>
            </c:strRef>
          </c:tx>
          <c:spPr>
            <a:solidFill>
              <a:schemeClr val="accent1"/>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Total!$A$54:$A$58</c:f>
              <c:strCache>
                <c:ptCount val="5"/>
                <c:pt idx="0">
                  <c:v>Asia</c:v>
                </c:pt>
                <c:pt idx="1">
                  <c:v>Europe</c:v>
                </c:pt>
                <c:pt idx="2">
                  <c:v>Middle East</c:v>
                </c:pt>
                <c:pt idx="3">
                  <c:v>Latin America</c:v>
                </c:pt>
                <c:pt idx="4">
                  <c:v>U.S./ Canada</c:v>
                </c:pt>
              </c:strCache>
            </c:strRef>
          </c:cat>
          <c:val>
            <c:numRef>
              <c:f>Total!$D$54:$D$58</c:f>
              <c:numCache>
                <c:formatCode>0.00</c:formatCode>
                <c:ptCount val="5"/>
                <c:pt idx="0">
                  <c:v>171.798869</c:v>
                </c:pt>
                <c:pt idx="1">
                  <c:v>38.756518999999997</c:v>
                </c:pt>
                <c:pt idx="2">
                  <c:v>13.700593000000001</c:v>
                </c:pt>
                <c:pt idx="3">
                  <c:v>12.975959000000001</c:v>
                </c:pt>
                <c:pt idx="4">
                  <c:v>1.4802920000000002</c:v>
                </c:pt>
              </c:numCache>
            </c:numRef>
          </c:val>
          <c:extLst xmlns:c16r2="http://schemas.microsoft.com/office/drawing/2015/06/chart">
            <c:ext xmlns:c16="http://schemas.microsoft.com/office/drawing/2014/chart" uri="{C3380CC4-5D6E-409C-BE32-E72D297353CC}">
              <c16:uniqueId val="{00000001-0814-4530-AF03-D3C8836F7749}"/>
            </c:ext>
          </c:extLst>
        </c:ser>
        <c:dLbls>
          <c:showLegendKey val="0"/>
          <c:showVal val="0"/>
          <c:showCatName val="0"/>
          <c:showSerName val="0"/>
          <c:showPercent val="0"/>
          <c:showBubbleSize val="0"/>
        </c:dLbls>
        <c:gapWidth val="150"/>
        <c:axId val="137650944"/>
        <c:axId val="137652480"/>
      </c:barChart>
      <c:catAx>
        <c:axId val="137650944"/>
        <c:scaling>
          <c:orientation val="minMax"/>
        </c:scaling>
        <c:delete val="0"/>
        <c:axPos val="b"/>
        <c:numFmt formatCode="General" sourceLinked="0"/>
        <c:majorTickMark val="out"/>
        <c:minorTickMark val="none"/>
        <c:tickLblPos val="nextTo"/>
        <c:txPr>
          <a:bodyPr/>
          <a:lstStyle/>
          <a:p>
            <a:pPr>
              <a:defRPr sz="800" b="1"/>
            </a:pPr>
            <a:endParaRPr lang="en-US"/>
          </a:p>
        </c:txPr>
        <c:crossAx val="137652480"/>
        <c:crosses val="autoZero"/>
        <c:auto val="1"/>
        <c:lblAlgn val="ctr"/>
        <c:lblOffset val="100"/>
        <c:noMultiLvlLbl val="0"/>
      </c:catAx>
      <c:valAx>
        <c:axId val="137652480"/>
        <c:scaling>
          <c:orientation val="minMax"/>
        </c:scaling>
        <c:delete val="0"/>
        <c:axPos val="l"/>
        <c:numFmt formatCode="0" sourceLinked="0"/>
        <c:majorTickMark val="out"/>
        <c:minorTickMark val="none"/>
        <c:tickLblPos val="nextTo"/>
        <c:txPr>
          <a:bodyPr/>
          <a:lstStyle/>
          <a:p>
            <a:pPr>
              <a:defRPr sz="800"/>
            </a:pPr>
            <a:endParaRPr lang="en-US"/>
          </a:p>
        </c:txPr>
        <c:crossAx val="137650944"/>
        <c:crosses val="autoZero"/>
        <c:crossBetween val="between"/>
      </c:valAx>
    </c:plotArea>
    <c:legend>
      <c:legendPos val="b"/>
      <c:layout>
        <c:manualLayout>
          <c:xMode val="edge"/>
          <c:yMode val="edge"/>
          <c:x val="0.28307184900306365"/>
          <c:y val="0.78653362258459547"/>
          <c:w val="0.44048561335309738"/>
          <c:h val="9.5329786683582246E-2"/>
        </c:manualLayout>
      </c:layout>
      <c:overlay val="0"/>
      <c:txPr>
        <a:bodyPr/>
        <a:lstStyle/>
        <a:p>
          <a:pPr>
            <a:defRPr sz="800" b="0"/>
          </a:pPr>
          <a:endParaRPr lang="en-US"/>
        </a:p>
      </c:txPr>
    </c:legend>
    <c:plotVisOnly val="1"/>
    <c:dispBlanksAs val="gap"/>
    <c:showDLblsOverMax val="0"/>
  </c:chart>
  <c:spPr>
    <a:ln>
      <a:no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10823780951398E-2"/>
          <c:y val="2.8714560235507999E-2"/>
          <c:w val="0.90129261839696595"/>
          <c:h val="0.74176078051919203"/>
        </c:manualLayout>
      </c:layout>
      <c:barChart>
        <c:barDir val="col"/>
        <c:grouping val="stacked"/>
        <c:varyColors val="0"/>
        <c:ser>
          <c:idx val="2"/>
          <c:order val="0"/>
          <c:tx>
            <c:strRef>
              <c:f>'Projects '!$O$8:$Q$8</c:f>
              <c:strCache>
                <c:ptCount val="3"/>
                <c:pt idx="0">
                  <c:v>Australia</c:v>
                </c:pt>
              </c:strCache>
            </c:strRef>
          </c:tx>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'Projects '!$T$5:$W$5</c:f>
              <c:numCache>
                <c:formatCode>General</c:formatCode>
                <c:ptCount val="4"/>
                <c:pt idx="0">
                  <c:v>2017</c:v>
                </c:pt>
                <c:pt idx="1">
                  <c:v>2018</c:v>
                </c:pt>
                <c:pt idx="2">
                  <c:v>2019</c:v>
                </c:pt>
                <c:pt idx="3">
                  <c:v>2020</c:v>
                </c:pt>
              </c:numCache>
              <c:extLst xmlns:c16r2="http://schemas.microsoft.com/office/drawing/2015/06/chart"/>
            </c:numRef>
          </c:cat>
          <c:val>
            <c:numRef>
              <c:f>'Projects '!$R$8:$W$8</c:f>
              <c:numCache>
                <c:formatCode>0.00</c:formatCode>
                <c:ptCount val="4"/>
                <c:pt idx="0">
                  <c:v>8.15</c:v>
                </c:pt>
                <c:pt idx="1">
                  <c:v>23.3</c:v>
                </c:pt>
                <c:pt idx="2">
                  <c:v>9.65</c:v>
                </c:pt>
                <c:pt idx="3">
                  <c:v>16.95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4F9A-4A0F-803E-AC4EF5484CBB}"/>
            </c:ext>
          </c:extLst>
        </c:ser>
        <c:ser>
          <c:idx val="3"/>
          <c:order val="1"/>
          <c:tx>
            <c:strRef>
              <c:f>'Projects '!$O$9:$Q$9</c:f>
              <c:strCache>
                <c:ptCount val="3"/>
                <c:pt idx="0">
                  <c:v>Indonesia</c:v>
                </c:pt>
              </c:strCache>
            </c:strRef>
          </c:tx>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'Projects '!$T$5:$W$5</c:f>
              <c:numCache>
                <c:formatCode>General</c:formatCode>
                <c:ptCount val="4"/>
                <c:pt idx="0">
                  <c:v>2017</c:v>
                </c:pt>
                <c:pt idx="1">
                  <c:v>2018</c:v>
                </c:pt>
                <c:pt idx="2">
                  <c:v>2019</c:v>
                </c:pt>
                <c:pt idx="3">
                  <c:v>2020</c:v>
                </c:pt>
              </c:numCache>
              <c:extLst xmlns:c16r2="http://schemas.microsoft.com/office/drawing/2015/06/chart"/>
            </c:numRef>
          </c:cat>
          <c:val>
            <c:numRef>
              <c:f>'Projects '!$T$9:$W$9</c:f>
              <c:numCache>
                <c:formatCode>General</c:formatCode>
                <c:ptCount val="4"/>
                <c:pt idx="3">
                  <c:v>3.8</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4F9A-4A0F-803E-AC4EF5484CBB}"/>
            </c:ext>
          </c:extLst>
        </c:ser>
        <c:ser>
          <c:idx val="0"/>
          <c:order val="2"/>
          <c:tx>
            <c:strRef>
              <c:f>'Projects '!$O$12:$Q$12</c:f>
              <c:strCache>
                <c:ptCount val="3"/>
                <c:pt idx="0">
                  <c:v>U.S.</c:v>
                </c:pt>
              </c:strCache>
            </c:strRef>
          </c:tx>
          <c: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c:spPr>
          <c:invertIfNegative val="0"/>
          <c:dLbls>
            <c:spPr>
              <a:noFill/>
              <a:ln>
                <a:noFill/>
              </a:ln>
              <a:effectLst/>
            </c:spPr>
            <c:txPr>
              <a:bodyPr/>
              <a:lstStyle/>
              <a:p>
                <a:pPr algn="ctr">
                  <a:defRPr sz="8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'Projects '!$T$5:$W$5</c:f>
              <c:numCache>
                <c:formatCode>General</c:formatCode>
                <c:ptCount val="4"/>
                <c:pt idx="0">
                  <c:v>2017</c:v>
                </c:pt>
                <c:pt idx="1">
                  <c:v>2018</c:v>
                </c:pt>
                <c:pt idx="2">
                  <c:v>2019</c:v>
                </c:pt>
                <c:pt idx="3">
                  <c:v>2020</c:v>
                </c:pt>
              </c:numCache>
              <c:extLst xmlns:c16r2="http://schemas.microsoft.com/office/drawing/2015/06/chart"/>
            </c:numRef>
          </c:cat>
          <c:val>
            <c:numRef>
              <c:f>'Projects '!$T$12:$W$12</c:f>
              <c:numCache>
                <c:formatCode>0.00</c:formatCode>
                <c:ptCount val="4"/>
                <c:pt idx="0">
                  <c:v>14.25</c:v>
                </c:pt>
                <c:pt idx="1">
                  <c:v>21.916666666666671</c:v>
                </c:pt>
                <c:pt idx="2">
                  <c:v>23.88333333333329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4F9A-4A0F-803E-AC4EF5484CBB}"/>
            </c:ext>
          </c:extLst>
        </c:ser>
        <c:ser>
          <c:idx val="4"/>
          <c:order val="3"/>
          <c:tx>
            <c:strRef>
              <c:f>'Projects '!$O$10:$Q$10</c:f>
              <c:strCache>
                <c:ptCount val="3"/>
                <c:pt idx="0">
                  <c:v>Malaysia</c:v>
                </c:pt>
              </c:strCache>
            </c:strRef>
          </c:tx>
          <c:spPr>
            <a:solidFill>
              <a:srgbClr val="00CC66"/>
            </a:solidFill>
          </c:spPr>
          <c:invertIfNegative val="0"/>
          <c:dLbls>
            <c:dLbl>
              <c:idx val="2"/>
              <c:delete val="1"/>
              <c:extLst xmlns:c16r2="http://schemas.microsoft.com/office/drawing/2015/06/chart">
                <c:ext xmlns:c16="http://schemas.microsoft.com/office/drawing/2014/chart" uri="{C3380CC4-5D6E-409C-BE32-E72D297353CC}">
                  <c16:uniqueId val="{00000003-4F9A-4A0F-803E-AC4EF5484CBB}"/>
                </c:ex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'Projects '!$T$5:$W$5</c:f>
              <c:numCache>
                <c:formatCode>General</c:formatCode>
                <c:ptCount val="4"/>
                <c:pt idx="0">
                  <c:v>2017</c:v>
                </c:pt>
                <c:pt idx="1">
                  <c:v>2018</c:v>
                </c:pt>
                <c:pt idx="2">
                  <c:v>2019</c:v>
                </c:pt>
                <c:pt idx="3">
                  <c:v>2020</c:v>
                </c:pt>
              </c:numCache>
              <c:extLst xmlns:c16r2="http://schemas.microsoft.com/office/drawing/2015/06/chart"/>
            </c:numRef>
          </c:cat>
          <c:val>
            <c:numRef>
              <c:f>'Projects '!$T$10:$W$10</c:f>
              <c:numCache>
                <c:formatCode>General</c:formatCode>
                <c:ptCount val="4"/>
                <c:pt idx="3">
                  <c:v>1.5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4F9A-4A0F-803E-AC4EF5484CBB}"/>
            </c:ext>
          </c:extLst>
        </c:ser>
        <c:ser>
          <c:idx val="5"/>
          <c:order val="4"/>
          <c:tx>
            <c:strRef>
              <c:f>'Projects '!$O$11:$Q$11</c:f>
              <c:strCache>
                <c:ptCount val="3"/>
                <c:pt idx="0">
                  <c:v>Russia</c:v>
                </c:pt>
              </c:strCache>
            </c:strRef>
          </c:tx>
          <c:spPr>
            <a:solidFill>
              <a:schemeClr val="accent3"/>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'Projects '!$T$5:$W$5</c:f>
              <c:numCache>
                <c:formatCode>General</c:formatCode>
                <c:ptCount val="4"/>
                <c:pt idx="0">
                  <c:v>2017</c:v>
                </c:pt>
                <c:pt idx="1">
                  <c:v>2018</c:v>
                </c:pt>
                <c:pt idx="2">
                  <c:v>2019</c:v>
                </c:pt>
                <c:pt idx="3">
                  <c:v>2020</c:v>
                </c:pt>
              </c:numCache>
              <c:extLst xmlns:c16r2="http://schemas.microsoft.com/office/drawing/2015/06/chart"/>
            </c:numRef>
          </c:cat>
          <c:val>
            <c:numRef>
              <c:f>'Projects '!$T$11:$W$11</c:f>
              <c:numCache>
                <c:formatCode>0.00</c:formatCode>
                <c:ptCount val="4"/>
                <c:pt idx="0">
                  <c:v>5.5</c:v>
                </c:pt>
                <c:pt idx="1">
                  <c:v>5.5</c:v>
                </c:pt>
                <c:pt idx="2">
                  <c:v>5.5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8-4F9A-4A0F-803E-AC4EF5484CBB}"/>
            </c:ext>
          </c:extLst>
        </c:ser>
        <c:ser>
          <c:idx val="6"/>
          <c:order val="5"/>
          <c:tx>
            <c:strRef>
              <c:f>'Projects '!$O$7</c:f>
              <c:strCache>
                <c:ptCount val="1"/>
                <c:pt idx="0">
                  <c:v>Cameroon</c:v>
                </c:pt>
              </c:strCache>
            </c:strRef>
          </c:tx>
          <c:spPr>
            <a:solidFill>
              <a:srgbClr val="FFC000"/>
            </a:solidFill>
          </c:spPr>
          <c:invertIfNegative val="0"/>
          <c:dLbls>
            <c:spPr>
              <a:noFill/>
              <a:ln>
                <a:noFill/>
              </a:ln>
              <a:effectLst/>
            </c:spPr>
            <c:txPr>
              <a:bodyPr/>
              <a:lstStyle/>
              <a:p>
                <a:pPr algn="ctr">
                  <a:defRPr sz="9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'Projects '!$T$5:$W$5</c:f>
              <c:numCache>
                <c:formatCode>General</c:formatCode>
                <c:ptCount val="4"/>
                <c:pt idx="0">
                  <c:v>2017</c:v>
                </c:pt>
                <c:pt idx="1">
                  <c:v>2018</c:v>
                </c:pt>
                <c:pt idx="2">
                  <c:v>2019</c:v>
                </c:pt>
                <c:pt idx="3">
                  <c:v>2020</c:v>
                </c:pt>
              </c:numCache>
              <c:extLst xmlns:c16r2="http://schemas.microsoft.com/office/drawing/2015/06/chart"/>
            </c:numRef>
          </c:cat>
          <c:val>
            <c:numRef>
              <c:f>'Projects '!$T$7:$W$7</c:f>
              <c:numCache>
                <c:formatCode>General</c:formatCode>
                <c:ptCount val="4"/>
                <c:pt idx="0" formatCode="0.00">
                  <c:v>2.4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9-4F9A-4A0F-803E-AC4EF5484CBB}"/>
            </c:ext>
          </c:extLst>
        </c:ser>
        <c:dLbls>
          <c:showLegendKey val="0"/>
          <c:showVal val="1"/>
          <c:showCatName val="0"/>
          <c:showSerName val="0"/>
          <c:showPercent val="0"/>
          <c:showBubbleSize val="0"/>
        </c:dLbls>
        <c:gapWidth val="75"/>
        <c:overlap val="100"/>
        <c:axId val="137371648"/>
        <c:axId val="137373184"/>
        <c:extLst xmlns:c16r2="http://schemas.microsoft.com/office/drawing/2015/06/chart">
          <c:ext xmlns:c15="http://schemas.microsoft.com/office/drawing/2012/chart" uri="{02D57815-91ED-43cb-92C2-25804820EDAC}">
            <c15:filteredBarSeries>
              <c15:ser>
                <c:idx val="1"/>
                <c:order val="4"/>
                <c:tx>
                  <c:strRef>
                    <c:extLst xmlns:c16r2="http://schemas.microsoft.com/office/drawing/2015/06/chart">
                      <c:ext uri="{02D57815-91ED-43cb-92C2-25804820EDAC}">
                        <c15:formulaRef>
                          <c15:sqref>'Projects '!$O$6:$Q$6</c15:sqref>
                        </c15:formulaRef>
                      </c:ext>
                    </c:extLst>
                    <c:strCache>
                      <c:ptCount val="3"/>
                      <c:pt idx="0">
                        <c:v>Re-Start Angola</c:v>
                      </c:pt>
                    </c:strCache>
                  </c:strRef>
                </c:tx>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c:spPr>
                <c:invertIfNegative val="0"/>
                <c:dPt>
                  <c:idx val="2"/>
                  <c:invertIfNegative val="0"/>
                  <c:bubble3D val="0"/>
                  <c:extLst xmlns:c16r2="http://schemas.microsoft.com/office/drawing/2015/06/chart">
                    <c:ext xmlns:c16="http://schemas.microsoft.com/office/drawing/2014/chart" uri="{C3380CC4-5D6E-409C-BE32-E72D297353CC}">
                      <c16:uniqueId val="{00000005-4F9A-4A0F-803E-AC4EF5484CBB}"/>
                    </c:ext>
                  </c:extLst>
                </c:dPt>
                <c:dLbls>
                  <c:dLbl>
                    <c:idx val="3"/>
                    <c:delete val="1"/>
                    <c:extLst xmlns:c16r2="http://schemas.microsoft.com/office/drawing/2015/06/chart">
                      <c:ext xmlns:c16="http://schemas.microsoft.com/office/drawing/2014/chart" uri="{C3380CC4-5D6E-409C-BE32-E72D297353CC}">
                        <c16:uniqueId val="{00000006-4F9A-4A0F-803E-AC4EF5484CBB}"/>
                      </c:ext>
                      <c:ex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uri="{CE6537A1-D6FC-4f65-9D91-7224C49458BB}">
                      <c15:showLeaderLines val="0"/>
                    </c:ext>
                  </c:extLst>
                </c:dLbls>
                <c:cat>
                  <c:numRef>
                    <c:extLst xmlns:c16r2="http://schemas.microsoft.com/office/drawing/2015/06/chart">
                      <c:ext uri="{02D57815-91ED-43cb-92C2-25804820EDAC}">
                        <c15:formulaRef>
                          <c15:sqref>'Projects '!$T$5:$W$5</c15:sqref>
                        </c15:formulaRef>
                      </c:ext>
                    </c:extLst>
                    <c:numCache>
                      <c:formatCode>General</c:formatCode>
                      <c:ptCount val="4"/>
                      <c:pt idx="0">
                        <c:v>2017</c:v>
                      </c:pt>
                      <c:pt idx="1">
                        <c:v>2018</c:v>
                      </c:pt>
                      <c:pt idx="2">
                        <c:v>2019</c:v>
                      </c:pt>
                      <c:pt idx="3">
                        <c:v>2020</c:v>
                      </c:pt>
                    </c:numCache>
                  </c:numRef>
                </c:cat>
                <c:val>
                  <c:numRef>
                    <c:extLst xmlns:c16r2="http://schemas.microsoft.com/office/drawing/2015/06/chart">
                      <c:ext uri="{02D57815-91ED-43cb-92C2-25804820EDAC}">
                        <c15:formulaRef>
                          <c15:sqref>'Projects '!$T$6:$W$6</c15:sqref>
                        </c15:formulaRef>
                      </c:ext>
                    </c:extLst>
                    <c:numCache>
                      <c:formatCode>General</c:formatCode>
                      <c:ptCount val="4"/>
                    </c:numCache>
                  </c:numRef>
                </c:val>
                <c:extLst xmlns:c16r2="http://schemas.microsoft.com/office/drawing/2015/06/chart">
                  <c:ext xmlns:c16="http://schemas.microsoft.com/office/drawing/2014/chart" uri="{C3380CC4-5D6E-409C-BE32-E72D297353CC}">
                    <c16:uniqueId val="{00000007-4F9A-4A0F-803E-AC4EF5484CBB}"/>
                  </c:ext>
                </c:extLst>
              </c15:ser>
            </c15:filteredBarSeries>
          </c:ext>
        </c:extLst>
      </c:barChart>
      <c:catAx>
        <c:axId val="137371648"/>
        <c:scaling>
          <c:orientation val="minMax"/>
        </c:scaling>
        <c:delete val="0"/>
        <c:axPos val="b"/>
        <c:numFmt formatCode="General" sourceLinked="1"/>
        <c:majorTickMark val="none"/>
        <c:minorTickMark val="none"/>
        <c:tickLblPos val="nextTo"/>
        <c:txPr>
          <a:bodyPr/>
          <a:lstStyle/>
          <a:p>
            <a:pPr>
              <a:defRPr sz="800" b="0"/>
            </a:pPr>
            <a:endParaRPr lang="en-US"/>
          </a:p>
        </c:txPr>
        <c:crossAx val="137373184"/>
        <c:crosses val="autoZero"/>
        <c:auto val="1"/>
        <c:lblAlgn val="ctr"/>
        <c:lblOffset val="100"/>
        <c:noMultiLvlLbl val="0"/>
      </c:catAx>
      <c:valAx>
        <c:axId val="137373184"/>
        <c:scaling>
          <c:orientation val="minMax"/>
        </c:scaling>
        <c:delete val="0"/>
        <c:axPos val="l"/>
        <c:numFmt formatCode="0" sourceLinked="0"/>
        <c:majorTickMark val="none"/>
        <c:minorTickMark val="none"/>
        <c:tickLblPos val="nextTo"/>
        <c:txPr>
          <a:bodyPr/>
          <a:lstStyle/>
          <a:p>
            <a:pPr>
              <a:defRPr sz="800" b="0"/>
            </a:pPr>
            <a:endParaRPr lang="en-US"/>
          </a:p>
        </c:txPr>
        <c:crossAx val="137371648"/>
        <c:crosses val="autoZero"/>
        <c:crossBetween val="between"/>
      </c:valAx>
    </c:plotArea>
    <c:legend>
      <c:legendPos val="b"/>
      <c:layout>
        <c:manualLayout>
          <c:xMode val="edge"/>
          <c:yMode val="edge"/>
          <c:x val="8.0050629239748802E-2"/>
          <c:y val="0.84705148228120897"/>
          <c:w val="0.83362012716089895"/>
          <c:h val="9.7006199395503798E-2"/>
        </c:manualLayout>
      </c:layout>
      <c:overlay val="0"/>
      <c:txPr>
        <a:bodyPr/>
        <a:lstStyle/>
        <a:p>
          <a:pPr>
            <a:defRPr sz="800" b="0"/>
          </a:pPr>
          <a:endParaRPr lang="en-US"/>
        </a:p>
      </c:txPr>
    </c:legend>
    <c:plotVisOnly val="1"/>
    <c:dispBlanksAs val="gap"/>
    <c:showDLblsOverMax val="0"/>
  </c:chart>
  <c:spPr>
    <a:noFill/>
    <a:ln>
      <a:noFill/>
    </a:ln>
  </c:spPr>
  <c:txPr>
    <a:bodyPr/>
    <a:lstStyle/>
    <a:p>
      <a:pPr>
        <a:defRPr sz="1050" b="1"/>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cdr:y>
    </cdr:from>
    <cdr:to>
      <cdr:x>1</cdr:x>
      <cdr:y>0.0799</cdr:y>
    </cdr:to>
    <cdr:sp macro="" textlink="">
      <cdr:nvSpPr>
        <cdr:cNvPr id="2" name="TextBox 6"/>
        <cdr:cNvSpPr txBox="1"/>
      </cdr:nvSpPr>
      <cdr:spPr>
        <a:xfrm xmlns:a="http://schemas.openxmlformats.org/drawingml/2006/main">
          <a:off x="0" y="-1244240"/>
          <a:ext cx="3344951" cy="2077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xmlns:a="http://schemas.openxmlformats.org/drawingml/2006/main">
          <a:pPr algn="ctr"/>
          <a:r>
            <a:rPr lang="en-US" sz="1200" b="1" i="1" dirty="0">
              <a:solidFill>
                <a:schemeClr val="tx2">
                  <a:lumMod val="50000"/>
                </a:schemeClr>
              </a:solidFill>
            </a:rPr>
            <a:t>2016: Natural Gas Consumption by Region (%)</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0.90445</cdr:y>
    </cdr:from>
    <cdr:to>
      <cdr:x>0.93567</cdr:x>
      <cdr:y>0.9593</cdr:y>
    </cdr:to>
    <cdr:sp macro="" textlink="">
      <cdr:nvSpPr>
        <cdr:cNvPr id="2" name="TextBox 1"/>
        <cdr:cNvSpPr txBox="1"/>
      </cdr:nvSpPr>
      <cdr:spPr>
        <a:xfrm xmlns:a="http://schemas.openxmlformats.org/drawingml/2006/main">
          <a:off x="0" y="1743253"/>
          <a:ext cx="3324700" cy="1057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700" b="0" i="1">
              <a:effectLst/>
              <a:latin typeface="+mn-lt"/>
              <a:ea typeface="+mn-ea"/>
              <a:cs typeface="+mn-cs"/>
            </a:rPr>
            <a:t>Data Source: ICIS LNG EDGE. GECF calculations.  </a:t>
          </a:r>
          <a:endParaRPr lang="en-US" sz="700" i="1">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0.88818</cdr:y>
    </cdr:from>
    <cdr:to>
      <cdr:x>1</cdr:x>
      <cdr:y>0.94187</cdr:y>
    </cdr:to>
    <cdr:sp macro="" textlink="">
      <cdr:nvSpPr>
        <cdr:cNvPr id="2" name="TextBox 1"/>
        <cdr:cNvSpPr txBox="1"/>
      </cdr:nvSpPr>
      <cdr:spPr>
        <a:xfrm xmlns:a="http://schemas.openxmlformats.org/drawingml/2006/main">
          <a:off x="0" y="2507574"/>
          <a:ext cx="4620753" cy="151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700" b="0" i="1" dirty="0">
              <a:effectLst/>
              <a:latin typeface="+mn-lt"/>
              <a:ea typeface="+mn-ea"/>
              <a:cs typeface="+mn-cs"/>
            </a:rPr>
            <a:t>(*) Preliminary Figures </a:t>
          </a:r>
          <a:endParaRPr lang="en-US" sz="700" b="0" dirty="0">
            <a:effectLst/>
            <a:latin typeface="+mn-lt"/>
          </a:endParaRPr>
        </a:p>
        <a:p xmlns:a="http://schemas.openxmlformats.org/drawingml/2006/main">
          <a:r>
            <a:rPr lang="en-US" sz="700" i="1" dirty="0">
              <a:latin typeface="+mn-lt"/>
              <a:cs typeface="Arial" panose="020B0604020202020204" pitchFamily="34" charset="0"/>
            </a:rPr>
            <a:t>Data Source: ICIS LNG EDGE</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0.90445</cdr:y>
    </cdr:from>
    <cdr:to>
      <cdr:x>1</cdr:x>
      <cdr:y>1</cdr:y>
    </cdr:to>
    <cdr:sp macro="" textlink="">
      <cdr:nvSpPr>
        <cdr:cNvPr id="2" name="TextBox 1"/>
        <cdr:cNvSpPr txBox="1"/>
      </cdr:nvSpPr>
      <cdr:spPr>
        <a:xfrm xmlns:a="http://schemas.openxmlformats.org/drawingml/2006/main">
          <a:off x="0" y="1887793"/>
          <a:ext cx="3543807" cy="1994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700" b="0" i="1" dirty="0">
              <a:effectLst/>
              <a:latin typeface="+mn-lt"/>
              <a:ea typeface="+mn-ea"/>
              <a:cs typeface="+mn-cs"/>
            </a:rPr>
            <a:t>Data Source: ICIS LNG EDGE. GECF calculations.  </a:t>
          </a:r>
          <a:endParaRPr lang="en-US" sz="700" i="1"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0.23944</cdr:x>
      <cdr:y>0</cdr:y>
    </cdr:from>
    <cdr:to>
      <cdr:x>0.7531</cdr:x>
      <cdr:y>0.2266</cdr:y>
    </cdr:to>
    <cdr:sp macro="" textlink="">
      <cdr:nvSpPr>
        <cdr:cNvPr id="23" name="TextBox 1"/>
        <cdr:cNvSpPr txBox="1"/>
      </cdr:nvSpPr>
      <cdr:spPr>
        <a:xfrm xmlns:a="http://schemas.openxmlformats.org/drawingml/2006/main">
          <a:off x="1997091" y="0"/>
          <a:ext cx="4284271" cy="725588"/>
        </a:xfrm>
        <a:prstGeom xmlns:a="http://schemas.openxmlformats.org/drawingml/2006/main" prst="rect">
          <a:avLst/>
        </a:prstGeom>
        <a:solidFill xmlns:a="http://schemas.openxmlformats.org/drawingml/2006/main">
          <a:schemeClr val="accent1">
            <a:lumMod val="7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b="1" i="1" dirty="0">
              <a:solidFill>
                <a:srgbClr val="FFFF00"/>
              </a:solidFill>
            </a:rPr>
            <a:t>Cross-basin</a:t>
          </a:r>
          <a:r>
            <a:rPr lang="en-US" sz="1100" b="1" i="1" baseline="0" dirty="0">
              <a:solidFill>
                <a:srgbClr val="FFFF00"/>
              </a:solidFill>
            </a:rPr>
            <a:t> Shipping Cost= 1.40</a:t>
          </a:r>
          <a:r>
            <a:rPr lang="en-US" sz="1200" b="1" dirty="0">
              <a:solidFill>
                <a:srgbClr val="FFFF00"/>
              </a:solidFill>
            </a:rPr>
            <a:t> $/MMBtu</a:t>
          </a:r>
          <a:r>
            <a:rPr lang="en-US" sz="1100" b="1" i="0" dirty="0">
              <a:solidFill>
                <a:srgbClr val="FFFF00"/>
              </a:solidFill>
              <a:latin typeface="Cambria Math"/>
              <a:ea typeface="Cambria Math"/>
            </a:rPr>
            <a:t>&gt;</a:t>
          </a:r>
          <a:r>
            <a:rPr lang="en-US" sz="1100" b="1" dirty="0">
              <a:solidFill>
                <a:srgbClr val="FFFF00"/>
              </a:solidFill>
            </a:rPr>
            <a:t> Cross-basin</a:t>
          </a:r>
          <a:r>
            <a:rPr lang="en-US" sz="1100" b="1" baseline="0" dirty="0">
              <a:solidFill>
                <a:srgbClr val="FFFF00"/>
              </a:solidFill>
            </a:rPr>
            <a:t> Differential</a:t>
          </a:r>
        </a:p>
        <a:p xmlns:a="http://schemas.openxmlformats.org/drawingml/2006/main">
          <a:pPr algn="ctr"/>
          <a:r>
            <a:rPr lang="en-US" sz="1800" b="1" i="1" baseline="0" dirty="0">
              <a:solidFill>
                <a:schemeClr val="bg1"/>
              </a:solidFill>
            </a:rPr>
            <a:t>No Arbitrage Opportunity</a:t>
          </a:r>
          <a:endParaRPr lang="en-US" sz="1600" b="1" i="1" dirty="0">
            <a:solidFill>
              <a:schemeClr val="bg1"/>
            </a:solidFill>
          </a:endParaRPr>
        </a:p>
      </cdr:txBody>
    </cdr:sp>
  </cdr:relSizeAnchor>
  <cdr:relSizeAnchor xmlns:cdr="http://schemas.openxmlformats.org/drawingml/2006/chartDrawing">
    <cdr:from>
      <cdr:x>0.98468</cdr:x>
      <cdr:y>0.11931</cdr:y>
    </cdr:from>
    <cdr:to>
      <cdr:x>0.98468</cdr:x>
      <cdr:y>0.19697</cdr:y>
    </cdr:to>
    <cdr:cxnSp macro="">
      <cdr:nvCxnSpPr>
        <cdr:cNvPr id="5" name="Straight Arrow Connector 4"/>
        <cdr:cNvCxnSpPr/>
      </cdr:nvCxnSpPr>
      <cdr:spPr>
        <a:xfrm xmlns:a="http://schemas.openxmlformats.org/drawingml/2006/main">
          <a:off x="10232573" y="600052"/>
          <a:ext cx="0" cy="390568"/>
        </a:xfrm>
        <a:prstGeom xmlns:a="http://schemas.openxmlformats.org/drawingml/2006/main" prst="straightConnector1">
          <a:avLst/>
        </a:prstGeom>
        <a:ln xmlns:a="http://schemas.openxmlformats.org/drawingml/2006/main" w="25400">
          <a:solidFill>
            <a:schemeClr val="tx1"/>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0.83768</cdr:x>
      <cdr:y>0.16694</cdr:y>
    </cdr:from>
    <cdr:to>
      <cdr:x>1</cdr:x>
      <cdr:y>0.21552</cdr:y>
    </cdr:to>
    <cdr:sp macro="" textlink="">
      <cdr:nvSpPr>
        <cdr:cNvPr id="9" name="TextBox 9"/>
        <cdr:cNvSpPr txBox="1"/>
      </cdr:nvSpPr>
      <cdr:spPr>
        <a:xfrm xmlns:a="http://schemas.openxmlformats.org/drawingml/2006/main" rot="20544636">
          <a:off x="7320343" y="618798"/>
          <a:ext cx="1417375" cy="18008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i="1" dirty="0"/>
            <a:t>$1.02/MMBtu</a:t>
          </a:r>
        </a:p>
      </cdr:txBody>
    </cdr:sp>
  </cdr:relSizeAnchor>
  <cdr:relSizeAnchor xmlns:cdr="http://schemas.openxmlformats.org/drawingml/2006/chartDrawing">
    <cdr:from>
      <cdr:x>0.7531</cdr:x>
      <cdr:y>0.10606</cdr:y>
    </cdr:from>
    <cdr:to>
      <cdr:x>0.85679</cdr:x>
      <cdr:y>0.20811</cdr:y>
    </cdr:to>
    <cdr:cxnSp macro="">
      <cdr:nvCxnSpPr>
        <cdr:cNvPr id="6" name="Straight Arrow Connector 5"/>
        <cdr:cNvCxnSpPr/>
      </cdr:nvCxnSpPr>
      <cdr:spPr>
        <a:xfrm xmlns:a="http://schemas.openxmlformats.org/drawingml/2006/main" flipH="1" flipV="1">
          <a:off x="6575874" y="393138"/>
          <a:ext cx="905469" cy="378259"/>
        </a:xfrm>
        <a:prstGeom xmlns:a="http://schemas.openxmlformats.org/drawingml/2006/main" prst="straightConnector1">
          <a:avLst/>
        </a:prstGeom>
        <a:ln xmlns:a="http://schemas.openxmlformats.org/drawingml/2006/main" w="34925">
          <a:solidFill>
            <a:srgbClr val="7030A0"/>
          </a:solidFill>
          <a:prstDash val="sys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0.10952</cdr:x>
      <cdr:y>0.03729</cdr:y>
    </cdr:from>
    <cdr:to>
      <cdr:x>0.62256</cdr:x>
      <cdr:y>0.14851</cdr:y>
    </cdr:to>
    <cdr:sp macro="" textlink="">
      <cdr:nvSpPr>
        <cdr:cNvPr id="2" name="Title 1"/>
        <cdr:cNvSpPr txBox="1">
          <a:spLocks xmlns:a="http://schemas.openxmlformats.org/drawingml/2006/main"/>
        </cdr:cNvSpPr>
      </cdr:nvSpPr>
      <cdr:spPr>
        <a:xfrm xmlns:a="http://schemas.openxmlformats.org/drawingml/2006/main">
          <a:off x="445882" y="102582"/>
          <a:ext cx="2088673" cy="305987"/>
        </a:xfrm>
        <a:prstGeom xmlns:a="http://schemas.openxmlformats.org/drawingml/2006/main" prst="rect">
          <a:avLst/>
        </a:prstGeom>
        <a:ln xmlns:a="http://schemas.openxmlformats.org/drawingml/2006/main">
          <a:noFill/>
        </a:ln>
      </cdr:spPr>
      <cdr:txBody>
        <a:bodyPr xmlns:a="http://schemas.openxmlformats.org/drawingml/2006/main" vert="horz" lIns="91440" tIns="45720" rIns="91440" bIns="4572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tx1"/>
              </a:solidFill>
            </a:rPr>
            <a:t>Vehicle sales, </a:t>
          </a:r>
          <a:r>
            <a:rPr lang="en-US" sz="1400" b="1" dirty="0" err="1">
              <a:solidFill>
                <a:schemeClr val="tx1"/>
              </a:solidFill>
            </a:rPr>
            <a:t>mn</a:t>
          </a:r>
          <a:endParaRPr lang="en-US" sz="1400" b="1"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0.0482</cdr:x>
      <cdr:y>0</cdr:y>
    </cdr:from>
    <cdr:to>
      <cdr:x>0.54458</cdr:x>
      <cdr:y>0.22318</cdr:y>
    </cdr:to>
    <cdr:sp macro="" textlink="">
      <cdr:nvSpPr>
        <cdr:cNvPr id="2" name="Title 1"/>
        <cdr:cNvSpPr txBox="1">
          <a:spLocks xmlns:a="http://schemas.openxmlformats.org/drawingml/2006/main"/>
        </cdr:cNvSpPr>
      </cdr:nvSpPr>
      <cdr:spPr>
        <a:xfrm xmlns:a="http://schemas.openxmlformats.org/drawingml/2006/main">
          <a:off x="221977" y="-1216572"/>
          <a:ext cx="2285997" cy="612227"/>
        </a:xfrm>
        <a:prstGeom xmlns:a="http://schemas.openxmlformats.org/drawingml/2006/main" prst="rect">
          <a:avLst/>
        </a:prstGeom>
        <a:ln xmlns:a="http://schemas.openxmlformats.org/drawingml/2006/main">
          <a:noFill/>
        </a:ln>
      </cdr:spPr>
      <cdr:txBody>
        <a:bodyPr xmlns:a="http://schemas.openxmlformats.org/drawingml/2006/main" vert="horz" lIns="91440" tIns="45720" rIns="91440" bIns="45720" rtlCol="0" anchor="ctr">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a:t>Passenger cars and LCV </a:t>
          </a:r>
        </a:p>
        <a:p xmlns:a="http://schemas.openxmlformats.org/drawingml/2006/main">
          <a:r>
            <a:rPr lang="en-US" sz="1200" b="1" dirty="0"/>
            <a:t>per ‘000 population</a:t>
          </a:r>
        </a:p>
      </cdr:txBody>
    </cdr:sp>
  </cdr:relSizeAnchor>
</c:userShapes>
</file>

<file path=ppt/drawings/drawing8.xml><?xml version="1.0" encoding="utf-8"?>
<c:userShapes xmlns:c="http://schemas.openxmlformats.org/drawingml/2006/chart">
  <cdr:relSizeAnchor xmlns:cdr="http://schemas.openxmlformats.org/drawingml/2006/chartDrawing">
    <cdr:from>
      <cdr:x>0.83525</cdr:x>
      <cdr:y>0.2369</cdr:y>
    </cdr:from>
    <cdr:to>
      <cdr:x>0.99528</cdr:x>
      <cdr:y>0.59311</cdr:y>
    </cdr:to>
    <cdr:sp macro="" textlink="">
      <cdr:nvSpPr>
        <cdr:cNvPr id="2" name="Oval 1"/>
        <cdr:cNvSpPr/>
      </cdr:nvSpPr>
      <cdr:spPr>
        <a:xfrm xmlns:a="http://schemas.openxmlformats.org/drawingml/2006/main" rot="18862801">
          <a:off x="4702893" y="753059"/>
          <a:ext cx="1038225" cy="913051"/>
        </a:xfrm>
        <a:prstGeom xmlns:a="http://schemas.openxmlformats.org/drawingml/2006/main" prst="ellipse">
          <a:avLst/>
        </a:prstGeom>
        <a:noFill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604" cy="465341"/>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sz="quarter" idx="1"/>
          </p:nvPr>
        </p:nvSpPr>
        <p:spPr>
          <a:xfrm>
            <a:off x="3970160" y="2"/>
            <a:ext cx="3038604" cy="465341"/>
          </a:xfrm>
          <a:prstGeom prst="rect">
            <a:avLst/>
          </a:prstGeom>
        </p:spPr>
        <p:txBody>
          <a:bodyPr vert="horz" lIns="91433" tIns="45717" rIns="91433" bIns="45717" rtlCol="0"/>
          <a:lstStyle>
            <a:lvl1pPr algn="r">
              <a:defRPr sz="1200"/>
            </a:lvl1pPr>
          </a:lstStyle>
          <a:p>
            <a:fld id="{2945A48F-D339-45F0-BA3B-CD8FA68881AE}" type="datetimeFigureOut">
              <a:rPr lang="en-US" smtClean="0"/>
              <a:t>11/29/2017</a:t>
            </a:fld>
            <a:endParaRPr lang="en-US"/>
          </a:p>
        </p:txBody>
      </p:sp>
      <p:sp>
        <p:nvSpPr>
          <p:cNvPr id="4" name="Footer Placeholder 3"/>
          <p:cNvSpPr>
            <a:spLocks noGrp="1"/>
          </p:cNvSpPr>
          <p:nvPr>
            <p:ph type="ftr" sz="quarter" idx="2"/>
          </p:nvPr>
        </p:nvSpPr>
        <p:spPr>
          <a:xfrm>
            <a:off x="0" y="8831059"/>
            <a:ext cx="3038604" cy="465341"/>
          </a:xfrm>
          <a:prstGeom prst="rect">
            <a:avLst/>
          </a:prstGeom>
        </p:spPr>
        <p:txBody>
          <a:bodyPr vert="horz" lIns="91433" tIns="45717" rIns="91433"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160" y="8831059"/>
            <a:ext cx="3038604" cy="465341"/>
          </a:xfrm>
          <a:prstGeom prst="rect">
            <a:avLst/>
          </a:prstGeom>
        </p:spPr>
        <p:txBody>
          <a:bodyPr vert="horz" lIns="91433" tIns="45717" rIns="91433" bIns="45717" rtlCol="0" anchor="b"/>
          <a:lstStyle>
            <a:lvl1pPr algn="r">
              <a:defRPr sz="1200"/>
            </a:lvl1pPr>
          </a:lstStyle>
          <a:p>
            <a:fld id="{9AF21DC3-DA42-4030-9EDC-921AA3BE26A4}" type="slidenum">
              <a:rPr lang="en-US" smtClean="0"/>
              <a:t>‹#›</a:t>
            </a:fld>
            <a:endParaRPr lang="en-US"/>
          </a:p>
        </p:txBody>
      </p:sp>
    </p:spTree>
    <p:extLst>
      <p:ext uri="{BB962C8B-B14F-4D97-AF65-F5344CB8AC3E}">
        <p14:creationId xmlns:p14="http://schemas.microsoft.com/office/powerpoint/2010/main" val="2610789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435"/>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970939" y="2"/>
            <a:ext cx="3037840" cy="466435"/>
          </a:xfrm>
          <a:prstGeom prst="rect">
            <a:avLst/>
          </a:prstGeom>
        </p:spPr>
        <p:txBody>
          <a:bodyPr vert="horz" lIns="91433" tIns="45717" rIns="91433" bIns="45717" rtlCol="0"/>
          <a:lstStyle>
            <a:lvl1pPr algn="r">
              <a:defRPr sz="1200"/>
            </a:lvl1pPr>
          </a:lstStyle>
          <a:p>
            <a:fld id="{490B5591-6EA9-48F5-AB19-EC1B7E96088A}" type="datetimeFigureOut">
              <a:rPr lang="en-US" smtClean="0"/>
              <a:t>11/29/2017</a:t>
            </a:fld>
            <a:endParaRPr lang="en-US"/>
          </a:p>
        </p:txBody>
      </p:sp>
      <p:sp>
        <p:nvSpPr>
          <p:cNvPr id="4" name="Slide Image Placeholder 3"/>
          <p:cNvSpPr>
            <a:spLocks noGrp="1" noRot="1" noChangeAspect="1"/>
          </p:cNvSpPr>
          <p:nvPr>
            <p:ph type="sldImg" idx="2"/>
          </p:nvPr>
        </p:nvSpPr>
        <p:spPr>
          <a:xfrm>
            <a:off x="1239838" y="1162050"/>
            <a:ext cx="4530725" cy="3136900"/>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33" tIns="45717" rIns="91433" bIns="4571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4"/>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1433" tIns="45717" rIns="91433" bIns="45717" rtlCol="0" anchor="b"/>
          <a:lstStyle>
            <a:lvl1pPr algn="r">
              <a:defRPr sz="1200"/>
            </a:lvl1pPr>
          </a:lstStyle>
          <a:p>
            <a:fld id="{D08E53AE-23AD-414A-9198-43374A4771BC}" type="slidenum">
              <a:rPr lang="en-US" smtClean="0"/>
              <a:t>‹#›</a:t>
            </a:fld>
            <a:endParaRPr lang="en-US"/>
          </a:p>
        </p:txBody>
      </p:sp>
    </p:spTree>
    <p:extLst>
      <p:ext uri="{BB962C8B-B14F-4D97-AF65-F5344CB8AC3E}">
        <p14:creationId xmlns:p14="http://schemas.microsoft.com/office/powerpoint/2010/main" val="66823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2581275" y="461060"/>
            <a:ext cx="1746250" cy="112858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itchFamily="34" charset="0"/>
                <a:ea typeface="MS PGothic" pitchFamily="34" charset="-128"/>
              </a:defRPr>
            </a:lvl1pPr>
            <a:lvl2pPr marL="742893" indent="-285728">
              <a:defRPr sz="3600">
                <a:solidFill>
                  <a:schemeClr val="tx1"/>
                </a:solidFill>
                <a:latin typeface="Calibri" pitchFamily="34" charset="0"/>
                <a:ea typeface="MS PGothic" pitchFamily="34" charset="-128"/>
              </a:defRPr>
            </a:lvl2pPr>
            <a:lvl3pPr marL="1142913" indent="-228582">
              <a:defRPr sz="3600">
                <a:solidFill>
                  <a:schemeClr val="tx1"/>
                </a:solidFill>
                <a:latin typeface="Calibri" pitchFamily="34" charset="0"/>
                <a:ea typeface="MS PGothic" pitchFamily="34" charset="-128"/>
              </a:defRPr>
            </a:lvl3pPr>
            <a:lvl4pPr marL="1600077" indent="-228582">
              <a:defRPr sz="3600">
                <a:solidFill>
                  <a:schemeClr val="tx1"/>
                </a:solidFill>
                <a:latin typeface="Calibri" pitchFamily="34" charset="0"/>
                <a:ea typeface="MS PGothic" pitchFamily="34" charset="-128"/>
              </a:defRPr>
            </a:lvl4pPr>
            <a:lvl5pPr marL="2057243" indent="-228582">
              <a:defRPr sz="3600">
                <a:solidFill>
                  <a:schemeClr val="tx1"/>
                </a:solidFill>
                <a:latin typeface="Calibri" pitchFamily="34" charset="0"/>
                <a:ea typeface="MS PGothic" pitchFamily="34" charset="-128"/>
              </a:defRPr>
            </a:lvl5pPr>
            <a:lvl6pPr marL="2514408" indent="-228582" defTabSz="1827074" eaLnBrk="0" fontAlgn="base" hangingPunct="0">
              <a:spcBef>
                <a:spcPct val="0"/>
              </a:spcBef>
              <a:spcAft>
                <a:spcPct val="0"/>
              </a:spcAft>
              <a:defRPr sz="3600">
                <a:solidFill>
                  <a:schemeClr val="tx1"/>
                </a:solidFill>
                <a:latin typeface="Calibri" pitchFamily="34" charset="0"/>
                <a:ea typeface="MS PGothic" pitchFamily="34" charset="-128"/>
              </a:defRPr>
            </a:lvl6pPr>
            <a:lvl7pPr marL="2971572" indent="-228582" defTabSz="1827074" eaLnBrk="0" fontAlgn="base" hangingPunct="0">
              <a:spcBef>
                <a:spcPct val="0"/>
              </a:spcBef>
              <a:spcAft>
                <a:spcPct val="0"/>
              </a:spcAft>
              <a:defRPr sz="3600">
                <a:solidFill>
                  <a:schemeClr val="tx1"/>
                </a:solidFill>
                <a:latin typeface="Calibri" pitchFamily="34" charset="0"/>
                <a:ea typeface="MS PGothic" pitchFamily="34" charset="-128"/>
              </a:defRPr>
            </a:lvl7pPr>
            <a:lvl8pPr marL="3428738" indent="-228582" defTabSz="1827074" eaLnBrk="0" fontAlgn="base" hangingPunct="0">
              <a:spcBef>
                <a:spcPct val="0"/>
              </a:spcBef>
              <a:spcAft>
                <a:spcPct val="0"/>
              </a:spcAft>
              <a:defRPr sz="3600">
                <a:solidFill>
                  <a:schemeClr val="tx1"/>
                </a:solidFill>
                <a:latin typeface="Calibri" pitchFamily="34" charset="0"/>
                <a:ea typeface="MS PGothic" pitchFamily="34" charset="-128"/>
              </a:defRPr>
            </a:lvl8pPr>
            <a:lvl9pPr marL="3885903" indent="-228582" defTabSz="1827074" eaLnBrk="0" fontAlgn="base" hangingPunct="0">
              <a:spcBef>
                <a:spcPct val="0"/>
              </a:spcBef>
              <a:spcAft>
                <a:spcPct val="0"/>
              </a:spcAft>
              <a:defRPr sz="3600">
                <a:solidFill>
                  <a:schemeClr val="tx1"/>
                </a:solidFill>
                <a:latin typeface="Calibri" pitchFamily="34" charset="0"/>
                <a:ea typeface="MS PGothic" pitchFamily="34" charset="-128"/>
              </a:defRPr>
            </a:lvl9pPr>
          </a:lstStyle>
          <a:p>
            <a:fld id="{308550D2-E5BE-458A-8330-777878A39A12}" type="slidenum">
              <a:rPr lang="en-US" altLang="en-US" sz="1200">
                <a:latin typeface="Calibri Light" pitchFamily="34" charset="0"/>
              </a:rPr>
              <a:pPr/>
              <a:t>1</a:t>
            </a:fld>
            <a:endParaRPr lang="en-US" altLang="en-US" sz="1200">
              <a:latin typeface="Calibri Light"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7513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02013" y="196850"/>
            <a:ext cx="214312" cy="147638"/>
          </a:xfrm>
        </p:spPr>
      </p:sp>
      <p:sp>
        <p:nvSpPr>
          <p:cNvPr id="4" name="Slide Number Placeholder 3"/>
          <p:cNvSpPr>
            <a:spLocks noGrp="1"/>
          </p:cNvSpPr>
          <p:nvPr>
            <p:ph type="sldNum" sz="quarter" idx="10"/>
          </p:nvPr>
        </p:nvSpPr>
        <p:spPr/>
        <p:txBody>
          <a:bodyPr/>
          <a:lstStyle/>
          <a:p>
            <a:pPr>
              <a:defRPr/>
            </a:pPr>
            <a:fld id="{D0B1A50D-3FB0-4C9B-AFEF-380FEEC78857}" type="slidenum">
              <a:rPr lang="en-US" smtClean="0"/>
              <a:pPr>
                <a:defRPr/>
              </a:pPr>
              <a:t>10</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63224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02013" y="196850"/>
            <a:ext cx="214312" cy="147638"/>
          </a:xfrm>
        </p:spPr>
      </p:sp>
      <p:sp>
        <p:nvSpPr>
          <p:cNvPr id="4" name="Slide Number Placeholder 3"/>
          <p:cNvSpPr>
            <a:spLocks noGrp="1"/>
          </p:cNvSpPr>
          <p:nvPr>
            <p:ph type="sldNum" sz="quarter" idx="10"/>
          </p:nvPr>
        </p:nvSpPr>
        <p:spPr/>
        <p:txBody>
          <a:bodyPr/>
          <a:lstStyle/>
          <a:p>
            <a:pPr>
              <a:defRPr/>
            </a:pPr>
            <a:fld id="{D0B1A50D-3FB0-4C9B-AFEF-380FEEC78857}" type="slidenum">
              <a:rPr lang="en-US" smtClean="0"/>
              <a:pPr>
                <a:defRPr/>
              </a:pPr>
              <a:t>11</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6322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02013" y="196850"/>
            <a:ext cx="214312" cy="147638"/>
          </a:xfrm>
        </p:spPr>
      </p:sp>
      <p:sp>
        <p:nvSpPr>
          <p:cNvPr id="4" name="Slide Number Placeholder 3"/>
          <p:cNvSpPr>
            <a:spLocks noGrp="1"/>
          </p:cNvSpPr>
          <p:nvPr>
            <p:ph type="sldNum" sz="quarter" idx="10"/>
          </p:nvPr>
        </p:nvSpPr>
        <p:spPr/>
        <p:txBody>
          <a:bodyPr/>
          <a:lstStyle/>
          <a:p>
            <a:pPr>
              <a:defRPr/>
            </a:pPr>
            <a:fld id="{D0B1A50D-3FB0-4C9B-AFEF-380FEEC78857}" type="slidenum">
              <a:rPr lang="en-US" smtClean="0"/>
              <a:pPr>
                <a:defRPr/>
              </a:pPr>
              <a:t>12</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63224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0063" y="246063"/>
            <a:ext cx="288925" cy="200025"/>
          </a:xfrm>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26927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0063" y="246063"/>
            <a:ext cx="288925" cy="200025"/>
          </a:xfrm>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26927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81350" y="138113"/>
            <a:ext cx="288925" cy="200025"/>
          </a:xfrm>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26927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0" y="147638"/>
            <a:ext cx="1103313" cy="763587"/>
          </a:xfrm>
        </p:spPr>
      </p:sp>
      <p:sp>
        <p:nvSpPr>
          <p:cNvPr id="4" name="Slide Number Placeholder 3"/>
          <p:cNvSpPr>
            <a:spLocks noGrp="1"/>
          </p:cNvSpPr>
          <p:nvPr>
            <p:ph type="sldNum" sz="quarter" idx="10"/>
          </p:nvPr>
        </p:nvSpPr>
        <p:spPr/>
        <p:txBody>
          <a:bodyPr/>
          <a:lstStyle/>
          <a:p>
            <a:fld id="{57C4CF43-A93E-4F8D-A7CC-10A49B46DE53}" type="slidenum">
              <a:rPr lang="en-US" altLang="en-US" smtClean="0"/>
              <a:pPr/>
              <a:t>16</a:t>
            </a:fld>
            <a:endParaRPr lang="en-US"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92097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246063"/>
            <a:ext cx="942975" cy="652462"/>
          </a:xfrm>
        </p:spPr>
      </p:sp>
      <p:sp>
        <p:nvSpPr>
          <p:cNvPr id="4" name="Slide Number Placeholder 3"/>
          <p:cNvSpPr>
            <a:spLocks noGrp="1"/>
          </p:cNvSpPr>
          <p:nvPr>
            <p:ph type="sldNum" sz="quarter" idx="10"/>
          </p:nvPr>
        </p:nvSpPr>
        <p:spPr/>
        <p:txBody>
          <a:bodyPr/>
          <a:lstStyle/>
          <a:p>
            <a:fld id="{57C4CF43-A93E-4F8D-A7CC-10A49B46DE53}" type="slidenum">
              <a:rPr lang="en-US" altLang="en-US" smtClean="0"/>
              <a:pPr/>
              <a:t>17</a:t>
            </a:fld>
            <a:endParaRPr lang="en-US"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4483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8E53AE-23AD-414A-9198-43374A4771BC}" type="slidenum">
              <a:rPr lang="en-US" smtClean="0"/>
              <a:t>18</a:t>
            </a:fld>
            <a:endParaRPr lang="en-US"/>
          </a:p>
        </p:txBody>
      </p:sp>
    </p:spTree>
    <p:extLst>
      <p:ext uri="{BB962C8B-B14F-4D97-AF65-F5344CB8AC3E}">
        <p14:creationId xmlns:p14="http://schemas.microsoft.com/office/powerpoint/2010/main" val="2871189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Calibri Light"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itchFamily="34" charset="0"/>
                <a:ea typeface="MS PGothic" pitchFamily="34" charset="-128"/>
              </a:defRPr>
            </a:lvl1pPr>
            <a:lvl2pPr marL="742893" indent="-285728">
              <a:defRPr sz="3600">
                <a:solidFill>
                  <a:schemeClr val="tx1"/>
                </a:solidFill>
                <a:latin typeface="Calibri" pitchFamily="34" charset="0"/>
                <a:ea typeface="MS PGothic" pitchFamily="34" charset="-128"/>
              </a:defRPr>
            </a:lvl2pPr>
            <a:lvl3pPr marL="1142913" indent="-228582">
              <a:defRPr sz="3600">
                <a:solidFill>
                  <a:schemeClr val="tx1"/>
                </a:solidFill>
                <a:latin typeface="Calibri" pitchFamily="34" charset="0"/>
                <a:ea typeface="MS PGothic" pitchFamily="34" charset="-128"/>
              </a:defRPr>
            </a:lvl3pPr>
            <a:lvl4pPr marL="1600077" indent="-228582">
              <a:defRPr sz="3600">
                <a:solidFill>
                  <a:schemeClr val="tx1"/>
                </a:solidFill>
                <a:latin typeface="Calibri" pitchFamily="34" charset="0"/>
                <a:ea typeface="MS PGothic" pitchFamily="34" charset="-128"/>
              </a:defRPr>
            </a:lvl4pPr>
            <a:lvl5pPr marL="2057243" indent="-228582">
              <a:defRPr sz="3600">
                <a:solidFill>
                  <a:schemeClr val="tx1"/>
                </a:solidFill>
                <a:latin typeface="Calibri" pitchFamily="34" charset="0"/>
                <a:ea typeface="MS PGothic" pitchFamily="34" charset="-128"/>
              </a:defRPr>
            </a:lvl5pPr>
            <a:lvl6pPr marL="2514408" indent="-228582" defTabSz="1827074" eaLnBrk="0" fontAlgn="base" hangingPunct="0">
              <a:spcBef>
                <a:spcPct val="0"/>
              </a:spcBef>
              <a:spcAft>
                <a:spcPct val="0"/>
              </a:spcAft>
              <a:defRPr sz="3600">
                <a:solidFill>
                  <a:schemeClr val="tx1"/>
                </a:solidFill>
                <a:latin typeface="Calibri" pitchFamily="34" charset="0"/>
                <a:ea typeface="MS PGothic" pitchFamily="34" charset="-128"/>
              </a:defRPr>
            </a:lvl6pPr>
            <a:lvl7pPr marL="2971572" indent="-228582" defTabSz="1827074" eaLnBrk="0" fontAlgn="base" hangingPunct="0">
              <a:spcBef>
                <a:spcPct val="0"/>
              </a:spcBef>
              <a:spcAft>
                <a:spcPct val="0"/>
              </a:spcAft>
              <a:defRPr sz="3600">
                <a:solidFill>
                  <a:schemeClr val="tx1"/>
                </a:solidFill>
                <a:latin typeface="Calibri" pitchFamily="34" charset="0"/>
                <a:ea typeface="MS PGothic" pitchFamily="34" charset="-128"/>
              </a:defRPr>
            </a:lvl7pPr>
            <a:lvl8pPr marL="3428738" indent="-228582" defTabSz="1827074" eaLnBrk="0" fontAlgn="base" hangingPunct="0">
              <a:spcBef>
                <a:spcPct val="0"/>
              </a:spcBef>
              <a:spcAft>
                <a:spcPct val="0"/>
              </a:spcAft>
              <a:defRPr sz="3600">
                <a:solidFill>
                  <a:schemeClr val="tx1"/>
                </a:solidFill>
                <a:latin typeface="Calibri" pitchFamily="34" charset="0"/>
                <a:ea typeface="MS PGothic" pitchFamily="34" charset="-128"/>
              </a:defRPr>
            </a:lvl8pPr>
            <a:lvl9pPr marL="3885903" indent="-228582" defTabSz="1827074" eaLnBrk="0" fontAlgn="base" hangingPunct="0">
              <a:spcBef>
                <a:spcPct val="0"/>
              </a:spcBef>
              <a:spcAft>
                <a:spcPct val="0"/>
              </a:spcAft>
              <a:defRPr sz="3600">
                <a:solidFill>
                  <a:schemeClr val="tx1"/>
                </a:solidFill>
                <a:latin typeface="Calibri" pitchFamily="34" charset="0"/>
                <a:ea typeface="MS PGothic" pitchFamily="34" charset="-128"/>
              </a:defRPr>
            </a:lvl9pPr>
          </a:lstStyle>
          <a:p>
            <a:fld id="{168A697B-0F9D-4829-9ED0-0FC9A9CA0499}" type="slidenum">
              <a:rPr lang="en-US" altLang="en-US" sz="1200">
                <a:latin typeface="Calibri Light" pitchFamily="34" charset="0"/>
              </a:rPr>
              <a:pPr/>
              <a:t>19</a:t>
            </a:fld>
            <a:endParaRPr lang="en-US" altLang="en-US" sz="1200">
              <a:latin typeface="Calibri Light" pitchFamily="34" charset="0"/>
            </a:endParaRPr>
          </a:p>
        </p:txBody>
      </p:sp>
    </p:spTree>
    <p:extLst>
      <p:ext uri="{BB962C8B-B14F-4D97-AF65-F5344CB8AC3E}">
        <p14:creationId xmlns:p14="http://schemas.microsoft.com/office/powerpoint/2010/main" val="139786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947" y="568211"/>
            <a:ext cx="2238375" cy="1549400"/>
          </a:xfrm>
        </p:spPr>
      </p:sp>
      <p:sp>
        <p:nvSpPr>
          <p:cNvPr id="4" name="Slide Number Placeholder 3"/>
          <p:cNvSpPr>
            <a:spLocks noGrp="1"/>
          </p:cNvSpPr>
          <p:nvPr>
            <p:ph type="sldNum" sz="quarter" idx="10"/>
          </p:nvPr>
        </p:nvSpPr>
        <p:spPr/>
        <p:txBody>
          <a:bodyPr/>
          <a:lstStyle/>
          <a:p>
            <a:pPr>
              <a:defRPr/>
            </a:pPr>
            <a:fld id="{D0B1A50D-3FB0-4C9B-AFEF-380FEEC78857}" type="slidenum">
              <a:rPr lang="en-US" smtClean="0"/>
              <a:pPr>
                <a:defRPr/>
              </a:pPr>
              <a:t>2</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2959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02013" y="196850"/>
            <a:ext cx="214312" cy="147638"/>
          </a:xfrm>
        </p:spPr>
      </p:sp>
      <p:sp>
        <p:nvSpPr>
          <p:cNvPr id="4" name="Slide Number Placeholder 3"/>
          <p:cNvSpPr>
            <a:spLocks noGrp="1"/>
          </p:cNvSpPr>
          <p:nvPr>
            <p:ph type="sldNum" sz="quarter" idx="10"/>
          </p:nvPr>
        </p:nvSpPr>
        <p:spPr/>
        <p:txBody>
          <a:bodyPr/>
          <a:lstStyle/>
          <a:p>
            <a:pPr>
              <a:defRPr/>
            </a:pPr>
            <a:fld id="{D0B1A50D-3FB0-4C9B-AFEF-380FEEC78857}" type="slidenum">
              <a:rPr lang="en-US" smtClean="0"/>
              <a:pPr>
                <a:defRPr/>
              </a:pPr>
              <a:t>3</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872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3557588" y="196850"/>
            <a:ext cx="366712" cy="254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FDD8C6B-D4C5-4BE6-9091-875F750575B8}"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7792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322263"/>
            <a:ext cx="1462088" cy="1011237"/>
          </a:xfrm>
        </p:spPr>
      </p:sp>
      <p:sp>
        <p:nvSpPr>
          <p:cNvPr id="4" name="Slide Number Placeholder 3"/>
          <p:cNvSpPr>
            <a:spLocks noGrp="1"/>
          </p:cNvSpPr>
          <p:nvPr>
            <p:ph type="sldNum" sz="quarter" idx="10"/>
          </p:nvPr>
        </p:nvSpPr>
        <p:spPr/>
        <p:txBody>
          <a:bodyPr/>
          <a:lstStyle/>
          <a:p>
            <a:pPr>
              <a:defRPr/>
            </a:pPr>
            <a:fld id="{D0B1A50D-3FB0-4C9B-AFEF-380FEEC78857}" type="slidenum">
              <a:rPr lang="en-US" smtClean="0"/>
              <a:pPr>
                <a:defRPr/>
              </a:pPr>
              <a:t>5</a:t>
            </a:fld>
            <a:endParaRPr lang="en-US" dirty="0"/>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8501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8350" y="374650"/>
            <a:ext cx="433388" cy="300038"/>
          </a:xfrm>
        </p:spPr>
      </p:sp>
      <p:sp>
        <p:nvSpPr>
          <p:cNvPr id="4" name="Slide Number Placeholder 3"/>
          <p:cNvSpPr>
            <a:spLocks noGrp="1"/>
          </p:cNvSpPr>
          <p:nvPr>
            <p:ph type="sldNum" sz="quarter" idx="10"/>
          </p:nvPr>
        </p:nvSpPr>
        <p:spPr/>
        <p:txBody>
          <a:bodyPr/>
          <a:lstStyle/>
          <a:p>
            <a:pPr>
              <a:defRPr/>
            </a:pPr>
            <a:fld id="{D0B1A50D-3FB0-4C9B-AFEF-380FEEC78857}" type="slidenum">
              <a:rPr lang="en-US" smtClean="0"/>
              <a:pPr>
                <a:defRPr/>
              </a:pPr>
              <a:t>6</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4444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86113" y="379413"/>
            <a:ext cx="703262" cy="485775"/>
          </a:xfrm>
        </p:spPr>
      </p:sp>
      <p:sp>
        <p:nvSpPr>
          <p:cNvPr id="4" name="Slide Number Placeholder 3"/>
          <p:cNvSpPr>
            <a:spLocks noGrp="1"/>
          </p:cNvSpPr>
          <p:nvPr>
            <p:ph type="sldNum" sz="quarter" idx="10"/>
          </p:nvPr>
        </p:nvSpPr>
        <p:spPr/>
        <p:txBody>
          <a:bodyPr/>
          <a:lstStyle/>
          <a:p>
            <a:pPr>
              <a:defRPr/>
            </a:pPr>
            <a:fld id="{D0B1A50D-3FB0-4C9B-AFEF-380FEEC78857}" type="slidenum">
              <a:rPr lang="en-US" smtClean="0"/>
              <a:pPr>
                <a:defRPr/>
              </a:pPr>
              <a:t>7</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0189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709613"/>
            <a:ext cx="593725" cy="411162"/>
          </a:xfrm>
        </p:spPr>
      </p:sp>
      <p:sp>
        <p:nvSpPr>
          <p:cNvPr id="4" name="Slide Number Placeholder 3"/>
          <p:cNvSpPr>
            <a:spLocks noGrp="1"/>
          </p:cNvSpPr>
          <p:nvPr>
            <p:ph type="sldNum" sz="quarter" idx="10"/>
          </p:nvPr>
        </p:nvSpPr>
        <p:spPr/>
        <p:txBody>
          <a:bodyPr/>
          <a:lstStyle/>
          <a:p>
            <a:pPr defTabSz="914330">
              <a:defRPr/>
            </a:pPr>
            <a:fld id="{D0B1A50D-3FB0-4C9B-AFEF-380FEEC78857}" type="slidenum">
              <a:rPr lang="en-US">
                <a:solidFill>
                  <a:prstClr val="black"/>
                </a:solidFill>
                <a:latin typeface="Calibri"/>
              </a:rPr>
              <a:pPr defTabSz="914330">
                <a:defRPr/>
              </a:pPr>
              <a:t>8</a:t>
            </a:fld>
            <a:endParaRPr lang="en-US">
              <a:solidFill>
                <a:prstClr val="black"/>
              </a:solidFill>
              <a:latin typeface="Calibri"/>
            </a:endParaRPr>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4376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02013" y="196850"/>
            <a:ext cx="214312" cy="147638"/>
          </a:xfrm>
        </p:spPr>
      </p:sp>
      <p:sp>
        <p:nvSpPr>
          <p:cNvPr id="4" name="Slide Number Placeholder 3"/>
          <p:cNvSpPr>
            <a:spLocks noGrp="1"/>
          </p:cNvSpPr>
          <p:nvPr>
            <p:ph type="sldNum" sz="quarter" idx="10"/>
          </p:nvPr>
        </p:nvSpPr>
        <p:spPr/>
        <p:txBody>
          <a:bodyPr/>
          <a:lstStyle/>
          <a:p>
            <a:pPr>
              <a:defRPr/>
            </a:pPr>
            <a:fld id="{D0B1A50D-3FB0-4C9B-AFEF-380FEEC78857}" type="slidenum">
              <a:rPr lang="en-US" smtClean="0"/>
              <a:pPr>
                <a:defRPr/>
              </a:pPr>
              <a:t>9</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63224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About Us">
    <p:spTree>
      <p:nvGrpSpPr>
        <p:cNvPr id="1" name=""/>
        <p:cNvGrpSpPr/>
        <p:nvPr/>
      </p:nvGrpSpPr>
      <p:grpSpPr>
        <a:xfrm>
          <a:off x="0" y="0"/>
          <a:ext cx="0" cy="0"/>
          <a:chOff x="0" y="0"/>
          <a:chExt cx="0" cy="0"/>
        </a:xfrm>
      </p:grpSpPr>
      <p:pic>
        <p:nvPicPr>
          <p:cNvPr id="4" name="Picture 6" descr="Image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8" y="1050925"/>
            <a:ext cx="5366610" cy="8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p:cNvSpPr>
          <p:nvPr/>
        </p:nvSpPr>
        <p:spPr>
          <a:xfrm>
            <a:off x="9273977" y="200025"/>
            <a:ext cx="343098" cy="315913"/>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7896" tIns="23948" rIns="47896" bIns="23948" anchor="ctr"/>
          <a:lstStyle/>
          <a:p>
            <a:pPr algn="ctr" defTabSz="957095" eaLnBrk="1" hangingPunct="1">
              <a:defRPr/>
            </a:pPr>
            <a:endParaRPr lang="en-US" sz="1500">
              <a:solidFill>
                <a:schemeClr val="tx1"/>
              </a:solidFill>
              <a:latin typeface="Roboto Light" charset="0"/>
              <a:ea typeface="ＭＳ Ｐゴシック" charset="0"/>
            </a:endParaRPr>
          </a:p>
        </p:txBody>
      </p:sp>
      <p:sp>
        <p:nvSpPr>
          <p:cNvPr id="6" name="TextBox 5"/>
          <p:cNvSpPr txBox="1"/>
          <p:nvPr/>
        </p:nvSpPr>
        <p:spPr>
          <a:xfrm>
            <a:off x="9279280" y="235744"/>
            <a:ext cx="323034" cy="257216"/>
          </a:xfrm>
          <a:prstGeom prst="rect">
            <a:avLst/>
          </a:prstGeom>
          <a:noFill/>
        </p:spPr>
        <p:txBody>
          <a:bodyPr wrap="none" lIns="71849" tIns="35924" rIns="71849" bIns="35924">
            <a:spAutoFit/>
          </a:bodyPr>
          <a:lstStyle>
            <a:lvl1pPr>
              <a:defRPr sz="3600">
                <a:solidFill>
                  <a:schemeClr val="tx1"/>
                </a:solidFill>
                <a:latin typeface="Calibri" pitchFamily="34" charset="0"/>
                <a:ea typeface="MS PGothic" pitchFamily="34" charset="-128"/>
              </a:defRPr>
            </a:lvl1pPr>
            <a:lvl2pPr marL="742950" indent="-285750">
              <a:defRPr sz="3600">
                <a:solidFill>
                  <a:schemeClr val="tx1"/>
                </a:solidFill>
                <a:latin typeface="Calibri" pitchFamily="34" charset="0"/>
                <a:ea typeface="MS PGothic" pitchFamily="34" charset="-128"/>
              </a:defRPr>
            </a:lvl2pPr>
            <a:lvl3pPr marL="1143000" indent="-228600">
              <a:defRPr sz="3600">
                <a:solidFill>
                  <a:schemeClr val="tx1"/>
                </a:solidFill>
                <a:latin typeface="Calibri" pitchFamily="34" charset="0"/>
                <a:ea typeface="MS PGothic" pitchFamily="34" charset="-128"/>
              </a:defRPr>
            </a:lvl3pPr>
            <a:lvl4pPr marL="1600200" indent="-228600">
              <a:defRPr sz="3600">
                <a:solidFill>
                  <a:schemeClr val="tx1"/>
                </a:solidFill>
                <a:latin typeface="Calibri" pitchFamily="34" charset="0"/>
                <a:ea typeface="MS PGothic" pitchFamily="34" charset="-128"/>
              </a:defRPr>
            </a:lvl4pPr>
            <a:lvl5pPr marL="2057400" indent="-228600">
              <a:defRPr sz="3600">
                <a:solidFill>
                  <a:schemeClr val="tx1"/>
                </a:solidFill>
                <a:latin typeface="Calibri" pitchFamily="34"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9pPr>
          </a:lstStyle>
          <a:p>
            <a:pPr algn="ctr" eaLnBrk="1" hangingPunct="1">
              <a:defRPr/>
            </a:pPr>
            <a:fld id="{6B098458-DA86-4518-A345-9E779301D795}" type="slidenum">
              <a:rPr lang="id-ID" altLang="en-US" sz="1200" b="1" smtClean="0">
                <a:solidFill>
                  <a:schemeClr val="bg1"/>
                </a:solidFill>
                <a:latin typeface="Calibri Light" pitchFamily="34" charset="0"/>
              </a:rPr>
              <a:pPr algn="ctr" eaLnBrk="1" hangingPunct="1">
                <a:defRPr/>
              </a:pPr>
              <a:t>‹#›</a:t>
            </a:fld>
            <a:endParaRPr lang="id-ID" altLang="en-US" sz="1200" smtClean="0">
              <a:solidFill>
                <a:schemeClr val="bg1"/>
              </a:solidFill>
              <a:latin typeface="Calibri Light" pitchFamily="34" charset="0"/>
            </a:endParaRPr>
          </a:p>
        </p:txBody>
      </p:sp>
      <p:sp>
        <p:nvSpPr>
          <p:cNvPr id="15" name="Text Placeholder 14"/>
          <p:cNvSpPr>
            <a:spLocks noGrp="1"/>
          </p:cNvSpPr>
          <p:nvPr>
            <p:ph type="body" sz="quarter" idx="10"/>
          </p:nvPr>
        </p:nvSpPr>
        <p:spPr>
          <a:xfrm>
            <a:off x="681037" y="1408907"/>
            <a:ext cx="7209363" cy="3631042"/>
          </a:xfrm>
          <a:prstGeom prst="rect">
            <a:avLst/>
          </a:prstGeom>
        </p:spPr>
        <p:txBody>
          <a:bodyPr lIns="47896" tIns="23948" rIns="47896" bIns="239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Placeholder 1"/>
          <p:cNvSpPr>
            <a:spLocks noGrp="1"/>
          </p:cNvSpPr>
          <p:nvPr>
            <p:ph type="title"/>
          </p:nvPr>
        </p:nvSpPr>
        <p:spPr bwMode="auto">
          <a:xfrm>
            <a:off x="681038" y="365127"/>
            <a:ext cx="5366362" cy="68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896" tIns="23948" rIns="47896" bIns="23948" numCol="1" anchor="ctr" anchorCtr="0" compatLnSpc="1">
            <a:prstTxWarp prst="textNoShape">
              <a:avLst/>
            </a:prstTxWarp>
          </a:bodyPr>
          <a:lstStyle/>
          <a:p>
            <a:pPr lvl="0"/>
            <a:r>
              <a:rPr lang="en-US" smtClean="0"/>
              <a:t>Click to edit Master title style</a:t>
            </a:r>
            <a:endParaRPr lang="en-US" dirty="0"/>
          </a:p>
        </p:txBody>
      </p:sp>
      <p:pic>
        <p:nvPicPr>
          <p:cNvPr id="7" name="Picture 6" descr="Image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9" y="1050936"/>
            <a:ext cx="5366610" cy="8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a:spLocks/>
          </p:cNvSpPr>
          <p:nvPr userDrawn="1"/>
        </p:nvSpPr>
        <p:spPr>
          <a:xfrm>
            <a:off x="9273977" y="200031"/>
            <a:ext cx="343098" cy="315913"/>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p>
            <a:pPr algn="ctr" defTabSz="685205" fontAlgn="base">
              <a:spcBef>
                <a:spcPct val="0"/>
              </a:spcBef>
              <a:spcAft>
                <a:spcPct val="0"/>
              </a:spcAft>
              <a:defRPr/>
            </a:pPr>
            <a:endParaRPr lang="en-US" altLang="en-US" sz="1050">
              <a:solidFill>
                <a:srgbClr val="1C2835"/>
              </a:solidFill>
              <a:latin typeface="Roboto Light" pitchFamily="1" charset="0"/>
              <a:ea typeface="MS PGothic" pitchFamily="34" charset="-128"/>
            </a:endParaRPr>
          </a:p>
        </p:txBody>
      </p:sp>
      <p:sp>
        <p:nvSpPr>
          <p:cNvPr id="9" name="TextBox 8"/>
          <p:cNvSpPr txBox="1"/>
          <p:nvPr userDrawn="1"/>
        </p:nvSpPr>
        <p:spPr>
          <a:xfrm>
            <a:off x="9327945" y="235749"/>
            <a:ext cx="225709" cy="178898"/>
          </a:xfrm>
          <a:prstGeom prst="rect">
            <a:avLst/>
          </a:prstGeom>
          <a:noFill/>
        </p:spPr>
        <p:txBody>
          <a:bodyPr wrap="none" lIns="51438" tIns="25719" rIns="51438" bIns="25719">
            <a:spAutoFit/>
          </a:bodyPr>
          <a:lstStyle>
            <a:lvl1pPr>
              <a:defRPr sz="3600">
                <a:solidFill>
                  <a:schemeClr val="tx1"/>
                </a:solidFill>
                <a:latin typeface="Calibri" pitchFamily="34" charset="0"/>
                <a:ea typeface="MS PGothic" pitchFamily="34" charset="-128"/>
              </a:defRPr>
            </a:lvl1pPr>
            <a:lvl2pPr marL="742950" indent="-285750">
              <a:defRPr sz="3600">
                <a:solidFill>
                  <a:schemeClr val="tx1"/>
                </a:solidFill>
                <a:latin typeface="Calibri" pitchFamily="34" charset="0"/>
                <a:ea typeface="MS PGothic" pitchFamily="34" charset="-128"/>
              </a:defRPr>
            </a:lvl2pPr>
            <a:lvl3pPr marL="1143000" indent="-228600">
              <a:defRPr sz="3600">
                <a:solidFill>
                  <a:schemeClr val="tx1"/>
                </a:solidFill>
                <a:latin typeface="Calibri" pitchFamily="34" charset="0"/>
                <a:ea typeface="MS PGothic" pitchFamily="34" charset="-128"/>
              </a:defRPr>
            </a:lvl3pPr>
            <a:lvl4pPr marL="1600200" indent="-228600">
              <a:defRPr sz="3600">
                <a:solidFill>
                  <a:schemeClr val="tx1"/>
                </a:solidFill>
                <a:latin typeface="Calibri" pitchFamily="34" charset="0"/>
                <a:ea typeface="MS PGothic" pitchFamily="34" charset="-128"/>
              </a:defRPr>
            </a:lvl4pPr>
            <a:lvl5pPr marL="2057400" indent="-228600">
              <a:defRPr sz="3600">
                <a:solidFill>
                  <a:schemeClr val="tx1"/>
                </a:solidFill>
                <a:latin typeface="Calibri" pitchFamily="34"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9pPr>
          </a:lstStyle>
          <a:p>
            <a:pPr algn="ctr" defTabSz="685205" fontAlgn="base">
              <a:spcBef>
                <a:spcPct val="0"/>
              </a:spcBef>
              <a:spcAft>
                <a:spcPct val="0"/>
              </a:spcAft>
              <a:defRPr/>
            </a:pPr>
            <a:fld id="{367EAA6E-C7BA-4D6F-9DA0-A8FDF5A275D5}" type="slidenum">
              <a:rPr lang="id-ID" altLang="en-US" sz="825" b="1" smtClean="0">
                <a:solidFill>
                  <a:srgbClr val="FFFFFF"/>
                </a:solidFill>
                <a:latin typeface="Calibri Light" pitchFamily="34" charset="0"/>
              </a:rPr>
              <a:pPr algn="ctr" defTabSz="685205" fontAlgn="base">
                <a:spcBef>
                  <a:spcPct val="0"/>
                </a:spcBef>
                <a:spcAft>
                  <a:spcPct val="0"/>
                </a:spcAft>
                <a:defRPr/>
              </a:pPr>
              <a:t>‹#›</a:t>
            </a:fld>
            <a:endParaRPr lang="id-ID" altLang="en-US" sz="825" smtClean="0">
              <a:solidFill>
                <a:srgbClr val="FFFFFF"/>
              </a:solidFill>
              <a:latin typeface="Calibri Light" pitchFamily="34" charset="0"/>
            </a:endParaRPr>
          </a:p>
        </p:txBody>
      </p:sp>
    </p:spTree>
    <p:extLst>
      <p:ext uri="{BB962C8B-B14F-4D97-AF65-F5344CB8AC3E}">
        <p14:creationId xmlns:p14="http://schemas.microsoft.com/office/powerpoint/2010/main" val="191280149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16" name="Text Placeholder 14"/>
          <p:cNvSpPr>
            <a:spLocks noGrp="1"/>
          </p:cNvSpPr>
          <p:nvPr>
            <p:ph type="body" sz="quarter" idx="10"/>
          </p:nvPr>
        </p:nvSpPr>
        <p:spPr>
          <a:xfrm>
            <a:off x="681037" y="1408907"/>
            <a:ext cx="7316862" cy="3591357"/>
          </a:xfrm>
          <a:prstGeom prst="rect">
            <a:avLst/>
          </a:prstGeom>
        </p:spPr>
        <p:txBody>
          <a:bodyPr lIns="47896" tIns="23948" rIns="47896" bIns="23948"/>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20" name="Title Placeholder 1"/>
          <p:cNvSpPr>
            <a:spLocks noGrp="1"/>
          </p:cNvSpPr>
          <p:nvPr>
            <p:ph type="title"/>
          </p:nvPr>
        </p:nvSpPr>
        <p:spPr bwMode="auto">
          <a:xfrm>
            <a:off x="681038" y="365127"/>
            <a:ext cx="5366362" cy="68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896" tIns="23948" rIns="47896" bIns="23948"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9788111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96113" y="6356350"/>
            <a:ext cx="2228850" cy="365125"/>
          </a:xfrm>
          <a:prstGeom prst="rect">
            <a:avLst/>
          </a:prstGeom>
        </p:spPr>
        <p:txBody>
          <a:bodyPr vert="horz" wrap="square" lIns="47896" tIns="23948" rIns="47896" bIns="23948" numCol="1" anchor="ctr" anchorCtr="0" compatLnSpc="1">
            <a:prstTxWarp prst="textNoShape">
              <a:avLst/>
            </a:prstTxWarp>
          </a:bodyPr>
          <a:lstStyle>
            <a:lvl1pPr algn="r" eaLnBrk="1" hangingPunct="1">
              <a:defRPr sz="1300">
                <a:solidFill>
                  <a:srgbClr val="8B8D8F"/>
                </a:solidFill>
              </a:defRPr>
            </a:lvl1pPr>
          </a:lstStyle>
          <a:p>
            <a:pPr>
              <a:defRPr/>
            </a:pPr>
            <a:fld id="{DDDA65FD-D64A-4FA2-809C-E5098A7B84DA}" type="slidenum">
              <a:rPr lang="en-GB" smtClean="0"/>
              <a:pPr>
                <a:defRPr/>
              </a:pPr>
              <a:t>‹#›</a:t>
            </a:fld>
            <a:endParaRPr lang="en-GB"/>
          </a:p>
        </p:txBody>
      </p:sp>
      <p:pic>
        <p:nvPicPr>
          <p:cNvPr id="1028" name="Picture 3" descr="gecf_logo_web_col.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08" y="6335713"/>
            <a:ext cx="453165" cy="42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H="1">
            <a:off x="778206" y="6335713"/>
            <a:ext cx="10319" cy="423069"/>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30" name="TextBox 3"/>
          <p:cNvSpPr txBox="1">
            <a:spLocks noChangeArrowheads="1"/>
          </p:cNvSpPr>
          <p:nvPr/>
        </p:nvSpPr>
        <p:spPr bwMode="auto">
          <a:xfrm>
            <a:off x="846944" y="6363494"/>
            <a:ext cx="2609837" cy="263807"/>
          </a:xfrm>
          <a:prstGeom prst="rect">
            <a:avLst/>
          </a:prstGeom>
          <a:noFill/>
          <a:ln>
            <a:noFill/>
          </a:ln>
          <a:extLst/>
        </p:spPr>
        <p:txBody>
          <a:bodyPr wrap="square" lIns="47896" tIns="23948" rIns="47896" bIns="23948">
            <a:spAutoFit/>
          </a:bodyPr>
          <a:lstStyle>
            <a:lvl1pPr defTabSz="912813">
              <a:defRPr sz="3600">
                <a:solidFill>
                  <a:schemeClr val="tx1"/>
                </a:solidFill>
                <a:latin typeface="Calibri" pitchFamily="34" charset="0"/>
                <a:ea typeface="MS PGothic" pitchFamily="34" charset="-128"/>
              </a:defRPr>
            </a:lvl1pPr>
            <a:lvl2pPr defTabSz="912813">
              <a:defRPr sz="3600">
                <a:solidFill>
                  <a:schemeClr val="tx1"/>
                </a:solidFill>
                <a:latin typeface="Calibri" pitchFamily="34" charset="0"/>
                <a:ea typeface="MS PGothic" pitchFamily="34" charset="-128"/>
              </a:defRPr>
            </a:lvl2pPr>
            <a:lvl3pPr defTabSz="912813">
              <a:defRPr sz="3600">
                <a:solidFill>
                  <a:schemeClr val="tx1"/>
                </a:solidFill>
                <a:latin typeface="Calibri" pitchFamily="34" charset="0"/>
                <a:ea typeface="MS PGothic" pitchFamily="34" charset="-128"/>
              </a:defRPr>
            </a:lvl3pPr>
            <a:lvl4pPr defTabSz="912813">
              <a:defRPr sz="3600">
                <a:solidFill>
                  <a:schemeClr val="tx1"/>
                </a:solidFill>
                <a:latin typeface="Calibri" pitchFamily="34" charset="0"/>
                <a:ea typeface="MS PGothic" pitchFamily="34" charset="-128"/>
              </a:defRPr>
            </a:lvl4pPr>
            <a:lvl5pPr defTabSz="912813">
              <a:defRPr sz="3600">
                <a:solidFill>
                  <a:schemeClr val="tx1"/>
                </a:solidFill>
                <a:latin typeface="Calibri" pitchFamily="34" charset="0"/>
                <a:ea typeface="MS PGothic" pitchFamily="34" charset="-128"/>
              </a:defRPr>
            </a:lvl5pPr>
            <a:lvl6pPr marL="4113213" indent="-1827213" defTabSz="912813" eaLnBrk="0" fontAlgn="base" hangingPunct="0">
              <a:spcBef>
                <a:spcPct val="0"/>
              </a:spcBef>
              <a:spcAft>
                <a:spcPct val="0"/>
              </a:spcAft>
              <a:defRPr sz="3600">
                <a:solidFill>
                  <a:schemeClr val="tx1"/>
                </a:solidFill>
                <a:latin typeface="Calibri" pitchFamily="34" charset="0"/>
                <a:ea typeface="MS PGothic" pitchFamily="34" charset="-128"/>
              </a:defRPr>
            </a:lvl6pPr>
            <a:lvl7pPr marL="4570413" indent="-1827213" defTabSz="912813" eaLnBrk="0" fontAlgn="base" hangingPunct="0">
              <a:spcBef>
                <a:spcPct val="0"/>
              </a:spcBef>
              <a:spcAft>
                <a:spcPct val="0"/>
              </a:spcAft>
              <a:defRPr sz="3600">
                <a:solidFill>
                  <a:schemeClr val="tx1"/>
                </a:solidFill>
                <a:latin typeface="Calibri" pitchFamily="34" charset="0"/>
                <a:ea typeface="MS PGothic" pitchFamily="34" charset="-128"/>
              </a:defRPr>
            </a:lvl7pPr>
            <a:lvl8pPr marL="5027613" indent="-1827213" defTabSz="912813" eaLnBrk="0" fontAlgn="base" hangingPunct="0">
              <a:spcBef>
                <a:spcPct val="0"/>
              </a:spcBef>
              <a:spcAft>
                <a:spcPct val="0"/>
              </a:spcAft>
              <a:defRPr sz="3600">
                <a:solidFill>
                  <a:schemeClr val="tx1"/>
                </a:solidFill>
                <a:latin typeface="Calibri" pitchFamily="34" charset="0"/>
                <a:ea typeface="MS PGothic" pitchFamily="34" charset="-128"/>
              </a:defRPr>
            </a:lvl8pPr>
            <a:lvl9pPr marL="5484813" indent="-1827213" defTabSz="912813" eaLnBrk="0" fontAlgn="base" hangingPunct="0">
              <a:spcBef>
                <a:spcPct val="0"/>
              </a:spcBef>
              <a:spcAft>
                <a:spcPct val="0"/>
              </a:spcAft>
              <a:defRPr sz="3600">
                <a:solidFill>
                  <a:schemeClr val="tx1"/>
                </a:solidFill>
                <a:latin typeface="Calibri" pitchFamily="34" charset="0"/>
                <a:ea typeface="MS PGothic" pitchFamily="34" charset="-128"/>
              </a:defRPr>
            </a:lvl9pPr>
          </a:lstStyle>
          <a:p>
            <a:pPr>
              <a:defRPr/>
            </a:pPr>
            <a:r>
              <a:rPr lang="en-US" altLang="en-US" sz="700" b="1" baseline="0" dirty="0" smtClean="0">
                <a:solidFill>
                  <a:schemeClr val="accent1"/>
                </a:solidFill>
                <a:cs typeface="Times New Roman" pitchFamily="18" charset="0"/>
              </a:rPr>
              <a:t> Gas  - The Future or a Transition Fuel Only</a:t>
            </a:r>
          </a:p>
          <a:p>
            <a:pPr>
              <a:defRPr/>
            </a:pPr>
            <a:r>
              <a:rPr lang="en-US" altLang="en-US" sz="700" b="1" baseline="0" dirty="0" smtClean="0">
                <a:solidFill>
                  <a:schemeClr val="accent1"/>
                </a:solidFill>
                <a:cs typeface="Times New Roman" pitchFamily="18" charset="0"/>
              </a:rPr>
              <a:t>29 November 2017</a:t>
            </a:r>
            <a:endParaRPr lang="en-US" altLang="en-US" sz="700" b="1" dirty="0" smtClean="0">
              <a:solidFill>
                <a:schemeClr val="accent1"/>
              </a:solidFill>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1" r:id="rId1"/>
    <p:sldLayoutId id="2147483675" r:id="rId2"/>
  </p:sldLayoutIdLst>
  <p:hf hdr="0" ftr="0" dt="0"/>
  <p:txStyles>
    <p:titleStyle>
      <a:lvl1pPr algn="l" defTabSz="957925" rtl="0" eaLnBrk="1" fontAlgn="base" hangingPunct="1">
        <a:lnSpc>
          <a:spcPct val="90000"/>
        </a:lnSpc>
        <a:spcBef>
          <a:spcPct val="0"/>
        </a:spcBef>
        <a:spcAft>
          <a:spcPct val="0"/>
        </a:spcAft>
        <a:defRPr sz="2900" kern="1200">
          <a:solidFill>
            <a:schemeClr val="tx1"/>
          </a:solidFill>
          <a:latin typeface="Gill Sans SemiBold"/>
          <a:ea typeface="MS PGothic" pitchFamily="34" charset="-128"/>
          <a:cs typeface="Gill Sans SemiBold"/>
        </a:defRPr>
      </a:lvl1pPr>
      <a:lvl2pPr algn="l" defTabSz="957925" rtl="0" eaLnBrk="1" fontAlgn="base" hangingPunct="1">
        <a:lnSpc>
          <a:spcPct val="90000"/>
        </a:lnSpc>
        <a:spcBef>
          <a:spcPct val="0"/>
        </a:spcBef>
        <a:spcAft>
          <a:spcPct val="0"/>
        </a:spcAft>
        <a:defRPr sz="2900">
          <a:solidFill>
            <a:schemeClr val="tx1"/>
          </a:solidFill>
          <a:latin typeface="Gill Sans SemiBold" charset="0"/>
          <a:ea typeface="MS PGothic" pitchFamily="34" charset="-128"/>
          <a:cs typeface="Gill Sans SemiBold" pitchFamily="1" charset="0"/>
        </a:defRPr>
      </a:lvl2pPr>
      <a:lvl3pPr algn="l" defTabSz="957925" rtl="0" eaLnBrk="1" fontAlgn="base" hangingPunct="1">
        <a:lnSpc>
          <a:spcPct val="90000"/>
        </a:lnSpc>
        <a:spcBef>
          <a:spcPct val="0"/>
        </a:spcBef>
        <a:spcAft>
          <a:spcPct val="0"/>
        </a:spcAft>
        <a:defRPr sz="2900">
          <a:solidFill>
            <a:schemeClr val="tx1"/>
          </a:solidFill>
          <a:latin typeface="Gill Sans SemiBold" charset="0"/>
          <a:ea typeface="MS PGothic" pitchFamily="34" charset="-128"/>
          <a:cs typeface="Gill Sans SemiBold" pitchFamily="1" charset="0"/>
        </a:defRPr>
      </a:lvl3pPr>
      <a:lvl4pPr algn="l" defTabSz="957925" rtl="0" eaLnBrk="1" fontAlgn="base" hangingPunct="1">
        <a:lnSpc>
          <a:spcPct val="90000"/>
        </a:lnSpc>
        <a:spcBef>
          <a:spcPct val="0"/>
        </a:spcBef>
        <a:spcAft>
          <a:spcPct val="0"/>
        </a:spcAft>
        <a:defRPr sz="2900">
          <a:solidFill>
            <a:schemeClr val="tx1"/>
          </a:solidFill>
          <a:latin typeface="Gill Sans SemiBold" charset="0"/>
          <a:ea typeface="MS PGothic" pitchFamily="34" charset="-128"/>
          <a:cs typeface="Gill Sans SemiBold" pitchFamily="1" charset="0"/>
        </a:defRPr>
      </a:lvl4pPr>
      <a:lvl5pPr algn="l" defTabSz="957925" rtl="0" eaLnBrk="1" fontAlgn="base" hangingPunct="1">
        <a:lnSpc>
          <a:spcPct val="90000"/>
        </a:lnSpc>
        <a:spcBef>
          <a:spcPct val="0"/>
        </a:spcBef>
        <a:spcAft>
          <a:spcPct val="0"/>
        </a:spcAft>
        <a:defRPr sz="2900">
          <a:solidFill>
            <a:schemeClr val="tx1"/>
          </a:solidFill>
          <a:latin typeface="Gill Sans SemiBold" charset="0"/>
          <a:ea typeface="MS PGothic" pitchFamily="34" charset="-128"/>
          <a:cs typeface="Gill Sans SemiBold" pitchFamily="1" charset="0"/>
        </a:defRPr>
      </a:lvl5pPr>
      <a:lvl6pPr marL="239481" algn="l" defTabSz="957925" rtl="0" eaLnBrk="1" fontAlgn="base" hangingPunct="1">
        <a:lnSpc>
          <a:spcPct val="90000"/>
        </a:lnSpc>
        <a:spcBef>
          <a:spcPct val="0"/>
        </a:spcBef>
        <a:spcAft>
          <a:spcPct val="0"/>
        </a:spcAft>
        <a:defRPr sz="4600">
          <a:solidFill>
            <a:schemeClr val="tx1"/>
          </a:solidFill>
          <a:latin typeface="Calibri Light" charset="0"/>
        </a:defRPr>
      </a:lvl6pPr>
      <a:lvl7pPr marL="478963" algn="l" defTabSz="957925" rtl="0" eaLnBrk="1" fontAlgn="base" hangingPunct="1">
        <a:lnSpc>
          <a:spcPct val="90000"/>
        </a:lnSpc>
        <a:spcBef>
          <a:spcPct val="0"/>
        </a:spcBef>
        <a:spcAft>
          <a:spcPct val="0"/>
        </a:spcAft>
        <a:defRPr sz="4600">
          <a:solidFill>
            <a:schemeClr val="tx1"/>
          </a:solidFill>
          <a:latin typeface="Calibri Light" charset="0"/>
        </a:defRPr>
      </a:lvl7pPr>
      <a:lvl8pPr marL="718444" algn="l" defTabSz="957925" rtl="0" eaLnBrk="1" fontAlgn="base" hangingPunct="1">
        <a:lnSpc>
          <a:spcPct val="90000"/>
        </a:lnSpc>
        <a:spcBef>
          <a:spcPct val="0"/>
        </a:spcBef>
        <a:spcAft>
          <a:spcPct val="0"/>
        </a:spcAft>
        <a:defRPr sz="4600">
          <a:solidFill>
            <a:schemeClr val="tx1"/>
          </a:solidFill>
          <a:latin typeface="Calibri Light" charset="0"/>
        </a:defRPr>
      </a:lvl8pPr>
      <a:lvl9pPr marL="957925" algn="l" defTabSz="957925" rtl="0" eaLnBrk="1" fontAlgn="base" hangingPunct="1">
        <a:lnSpc>
          <a:spcPct val="90000"/>
        </a:lnSpc>
        <a:spcBef>
          <a:spcPct val="0"/>
        </a:spcBef>
        <a:spcAft>
          <a:spcPct val="0"/>
        </a:spcAft>
        <a:defRPr sz="4600">
          <a:solidFill>
            <a:schemeClr val="tx1"/>
          </a:solidFill>
          <a:latin typeface="Calibri Light" charset="0"/>
        </a:defRPr>
      </a:lvl9pPr>
    </p:titleStyle>
    <p:bodyStyle>
      <a:lvl1pPr marL="239481" indent="-239481" algn="l" defTabSz="957925" rtl="0" eaLnBrk="1" fontAlgn="base" hangingPunct="1">
        <a:lnSpc>
          <a:spcPct val="90000"/>
        </a:lnSpc>
        <a:spcBef>
          <a:spcPts val="1048"/>
        </a:spcBef>
        <a:spcAft>
          <a:spcPct val="0"/>
        </a:spcAft>
        <a:buFont typeface="Arial" pitchFamily="34" charset="0"/>
        <a:buChar char="•"/>
        <a:defRPr sz="2700" kern="1200">
          <a:solidFill>
            <a:schemeClr val="tx1"/>
          </a:solidFill>
          <a:latin typeface="Gill Sans"/>
          <a:ea typeface="MS PGothic" pitchFamily="34" charset="-128"/>
          <a:cs typeface="Gill Sans"/>
        </a:defRPr>
      </a:lvl1pPr>
      <a:lvl2pPr marL="718444" indent="-239481" algn="l" defTabSz="957925" rtl="0" eaLnBrk="1" fontAlgn="base" hangingPunct="1">
        <a:lnSpc>
          <a:spcPct val="90000"/>
        </a:lnSpc>
        <a:spcBef>
          <a:spcPts val="524"/>
        </a:spcBef>
        <a:spcAft>
          <a:spcPct val="0"/>
        </a:spcAft>
        <a:buFont typeface="Arial" pitchFamily="34" charset="0"/>
        <a:buChar char="•"/>
        <a:defRPr sz="2500" kern="1200">
          <a:solidFill>
            <a:schemeClr val="tx1"/>
          </a:solidFill>
          <a:latin typeface="Gill Sans"/>
          <a:ea typeface="MS PGothic" pitchFamily="34" charset="-128"/>
          <a:cs typeface="Gill Sans"/>
        </a:defRPr>
      </a:lvl2pPr>
      <a:lvl3pPr marL="1197407" indent="-239481" algn="l" defTabSz="957925" rtl="0" eaLnBrk="1" fontAlgn="base" hangingPunct="1">
        <a:lnSpc>
          <a:spcPct val="90000"/>
        </a:lnSpc>
        <a:spcBef>
          <a:spcPts val="524"/>
        </a:spcBef>
        <a:spcAft>
          <a:spcPct val="0"/>
        </a:spcAft>
        <a:buFont typeface="Arial" pitchFamily="34" charset="0"/>
        <a:buChar char="•"/>
        <a:defRPr sz="2100" kern="1200">
          <a:solidFill>
            <a:schemeClr val="tx1"/>
          </a:solidFill>
          <a:latin typeface="Gill Sans"/>
          <a:ea typeface="MS PGothic" pitchFamily="34" charset="-128"/>
          <a:cs typeface="Gill Sans"/>
        </a:defRPr>
      </a:lvl3pPr>
      <a:lvl4pPr marL="1676370" indent="-239481" algn="l" defTabSz="957925" rtl="0" eaLnBrk="1" fontAlgn="base" hangingPunct="1">
        <a:lnSpc>
          <a:spcPct val="90000"/>
        </a:lnSpc>
        <a:spcBef>
          <a:spcPts val="524"/>
        </a:spcBef>
        <a:spcAft>
          <a:spcPct val="0"/>
        </a:spcAft>
        <a:buFont typeface="Arial" pitchFamily="34" charset="0"/>
        <a:buChar char="•"/>
        <a:defRPr sz="1900" kern="1200">
          <a:solidFill>
            <a:schemeClr val="tx1"/>
          </a:solidFill>
          <a:latin typeface="Gill Sans"/>
          <a:ea typeface="MS PGothic" pitchFamily="34" charset="-128"/>
          <a:cs typeface="Gill Sans"/>
        </a:defRPr>
      </a:lvl4pPr>
      <a:lvl5pPr marL="2155332" indent="-239481" algn="l" defTabSz="957925" rtl="0" eaLnBrk="1" fontAlgn="base" hangingPunct="1">
        <a:lnSpc>
          <a:spcPct val="90000"/>
        </a:lnSpc>
        <a:spcBef>
          <a:spcPts val="524"/>
        </a:spcBef>
        <a:spcAft>
          <a:spcPct val="0"/>
        </a:spcAft>
        <a:buFont typeface="Arial" pitchFamily="34" charset="0"/>
        <a:buChar char="•"/>
        <a:defRPr sz="1900" kern="1200">
          <a:solidFill>
            <a:schemeClr val="tx1"/>
          </a:solidFill>
          <a:latin typeface="Gill Sans"/>
          <a:ea typeface="MS PGothic" pitchFamily="34" charset="-128"/>
          <a:cs typeface="Gill Sans"/>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925" rtl="0" eaLnBrk="1" latinLnBrk="0" hangingPunct="1">
        <a:defRPr sz="1900" kern="1200">
          <a:solidFill>
            <a:schemeClr val="tx1"/>
          </a:solidFill>
          <a:latin typeface="+mn-lt"/>
          <a:ea typeface="+mn-ea"/>
          <a:cs typeface="+mn-cs"/>
        </a:defRPr>
      </a:lvl1pPr>
      <a:lvl2pPr marL="478963" algn="l" defTabSz="957925" rtl="0" eaLnBrk="1" latinLnBrk="0" hangingPunct="1">
        <a:defRPr sz="1900" kern="1200">
          <a:solidFill>
            <a:schemeClr val="tx1"/>
          </a:solidFill>
          <a:latin typeface="+mn-lt"/>
          <a:ea typeface="+mn-ea"/>
          <a:cs typeface="+mn-cs"/>
        </a:defRPr>
      </a:lvl2pPr>
      <a:lvl3pPr marL="957925" algn="l" defTabSz="957925" rtl="0" eaLnBrk="1" latinLnBrk="0" hangingPunct="1">
        <a:defRPr sz="1900" kern="1200">
          <a:solidFill>
            <a:schemeClr val="tx1"/>
          </a:solidFill>
          <a:latin typeface="+mn-lt"/>
          <a:ea typeface="+mn-ea"/>
          <a:cs typeface="+mn-cs"/>
        </a:defRPr>
      </a:lvl3pPr>
      <a:lvl4pPr marL="1436888" algn="l" defTabSz="957925" rtl="0" eaLnBrk="1" latinLnBrk="0" hangingPunct="1">
        <a:defRPr sz="1900" kern="1200">
          <a:solidFill>
            <a:schemeClr val="tx1"/>
          </a:solidFill>
          <a:latin typeface="+mn-lt"/>
          <a:ea typeface="+mn-ea"/>
          <a:cs typeface="+mn-cs"/>
        </a:defRPr>
      </a:lvl4pPr>
      <a:lvl5pPr marL="1915851" algn="l" defTabSz="957925" rtl="0" eaLnBrk="1" latinLnBrk="0" hangingPunct="1">
        <a:defRPr sz="1900" kern="1200">
          <a:solidFill>
            <a:schemeClr val="tx1"/>
          </a:solidFill>
          <a:latin typeface="+mn-lt"/>
          <a:ea typeface="+mn-ea"/>
          <a:cs typeface="+mn-cs"/>
        </a:defRPr>
      </a:lvl5pPr>
      <a:lvl6pPr marL="2394814" algn="l" defTabSz="957925" rtl="0" eaLnBrk="1" latinLnBrk="0" hangingPunct="1">
        <a:defRPr sz="1900" kern="1200">
          <a:solidFill>
            <a:schemeClr val="tx1"/>
          </a:solidFill>
          <a:latin typeface="+mn-lt"/>
          <a:ea typeface="+mn-ea"/>
          <a:cs typeface="+mn-cs"/>
        </a:defRPr>
      </a:lvl6pPr>
      <a:lvl7pPr marL="2873776" algn="l" defTabSz="957925" rtl="0" eaLnBrk="1" latinLnBrk="0" hangingPunct="1">
        <a:defRPr sz="1900" kern="1200">
          <a:solidFill>
            <a:schemeClr val="tx1"/>
          </a:solidFill>
          <a:latin typeface="+mn-lt"/>
          <a:ea typeface="+mn-ea"/>
          <a:cs typeface="+mn-cs"/>
        </a:defRPr>
      </a:lvl7pPr>
      <a:lvl8pPr marL="3352739" algn="l" defTabSz="957925" rtl="0" eaLnBrk="1" latinLnBrk="0" hangingPunct="1">
        <a:defRPr sz="1900" kern="1200">
          <a:solidFill>
            <a:schemeClr val="tx1"/>
          </a:solidFill>
          <a:latin typeface="+mn-lt"/>
          <a:ea typeface="+mn-ea"/>
          <a:cs typeface="+mn-cs"/>
        </a:defRPr>
      </a:lvl8pPr>
      <a:lvl9pPr marL="3831702" algn="l" defTabSz="9579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21.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gecf_logo_web_co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348" y="233362"/>
            <a:ext cx="1326819" cy="137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17"/>
          <p:cNvSpPr txBox="1">
            <a:spLocks noChangeArrowheads="1"/>
          </p:cNvSpPr>
          <p:nvPr/>
        </p:nvSpPr>
        <p:spPr bwMode="auto">
          <a:xfrm>
            <a:off x="880641" y="1999826"/>
            <a:ext cx="7995557" cy="72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7896" tIns="23948" rIns="47896" bIns="23948">
            <a:spAutoFit/>
          </a:bodyPr>
          <a:lstStyle>
            <a:lvl1pPr>
              <a:defRPr sz="3600">
                <a:solidFill>
                  <a:schemeClr val="tx1"/>
                </a:solidFill>
                <a:latin typeface="Calibri" pitchFamily="34" charset="0"/>
                <a:ea typeface="MS PGothic" pitchFamily="34" charset="-128"/>
              </a:defRPr>
            </a:lvl1pPr>
            <a:lvl2pPr marL="742950" indent="-285750">
              <a:defRPr sz="3600">
                <a:solidFill>
                  <a:schemeClr val="tx1"/>
                </a:solidFill>
                <a:latin typeface="Calibri" pitchFamily="34" charset="0"/>
                <a:ea typeface="MS PGothic" pitchFamily="34" charset="-128"/>
              </a:defRPr>
            </a:lvl2pPr>
            <a:lvl3pPr marL="1143000" indent="-228600">
              <a:defRPr sz="3600">
                <a:solidFill>
                  <a:schemeClr val="tx1"/>
                </a:solidFill>
                <a:latin typeface="Calibri" pitchFamily="34" charset="0"/>
                <a:ea typeface="MS PGothic" pitchFamily="34" charset="-128"/>
              </a:defRPr>
            </a:lvl3pPr>
            <a:lvl4pPr marL="1600200" indent="-228600">
              <a:defRPr sz="3600">
                <a:solidFill>
                  <a:schemeClr val="tx1"/>
                </a:solidFill>
                <a:latin typeface="Calibri" pitchFamily="34" charset="0"/>
                <a:ea typeface="MS PGothic" pitchFamily="34" charset="-128"/>
              </a:defRPr>
            </a:lvl4pPr>
            <a:lvl5pPr marL="2057400" indent="-228600">
              <a:defRPr sz="3600">
                <a:solidFill>
                  <a:schemeClr val="tx1"/>
                </a:solidFill>
                <a:latin typeface="Calibri" pitchFamily="34"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9pPr>
          </a:lstStyle>
          <a:p>
            <a:pPr algn="ctr">
              <a:defRPr/>
            </a:pPr>
            <a:endParaRPr lang="en-US" sz="4400" dirty="0">
              <a:solidFill>
                <a:srgbClr val="0C1EC4"/>
              </a:solidFill>
            </a:endParaRPr>
          </a:p>
        </p:txBody>
      </p:sp>
      <p:sp>
        <p:nvSpPr>
          <p:cNvPr id="2" name="Rectangle 1"/>
          <p:cNvSpPr/>
          <p:nvPr/>
        </p:nvSpPr>
        <p:spPr>
          <a:xfrm>
            <a:off x="1762158" y="3072442"/>
            <a:ext cx="6232525" cy="2071995"/>
          </a:xfrm>
          <a:prstGeom prst="rect">
            <a:avLst/>
          </a:prstGeom>
        </p:spPr>
        <p:txBody>
          <a:bodyPr lIns="47896" tIns="23948" rIns="47896" bIns="23948">
            <a:spAutoFit/>
          </a:bodyPr>
          <a:lstStyle/>
          <a:p>
            <a:pPr algn="ctr"/>
            <a:r>
              <a:rPr lang="en-US" b="1" i="1" dirty="0" smtClean="0">
                <a:solidFill>
                  <a:srgbClr val="0C1EC4"/>
                </a:solidFill>
              </a:rPr>
              <a:t>by </a:t>
            </a:r>
          </a:p>
          <a:p>
            <a:pPr algn="ctr"/>
            <a:endParaRPr lang="en-US" sz="1050" b="1" i="1" dirty="0" smtClean="0"/>
          </a:p>
          <a:p>
            <a:pPr algn="ctr"/>
            <a:r>
              <a:rPr lang="en-US" b="1" i="1" dirty="0" smtClean="0">
                <a:solidFill>
                  <a:srgbClr val="0C1EC4"/>
                </a:solidFill>
              </a:rPr>
              <a:t>Mahdjouba </a:t>
            </a:r>
            <a:r>
              <a:rPr lang="en-US" b="1" i="1" dirty="0">
                <a:solidFill>
                  <a:srgbClr val="0C1EC4"/>
                </a:solidFill>
              </a:rPr>
              <a:t>BELAIFA </a:t>
            </a:r>
            <a:endParaRPr lang="en-US" b="1" i="1" dirty="0" smtClean="0">
              <a:solidFill>
                <a:srgbClr val="0C1EC4"/>
              </a:solidFill>
            </a:endParaRPr>
          </a:p>
          <a:p>
            <a:pPr algn="ctr"/>
            <a:endParaRPr lang="en-US" b="1" i="1" dirty="0" smtClean="0">
              <a:solidFill>
                <a:srgbClr val="0C1EC4"/>
              </a:solidFill>
            </a:endParaRPr>
          </a:p>
          <a:p>
            <a:pPr algn="ctr"/>
            <a:endParaRPr lang="en-US" sz="1100" b="1" i="1" dirty="0">
              <a:solidFill>
                <a:srgbClr val="0C1EC4"/>
              </a:solidFill>
            </a:endParaRPr>
          </a:p>
          <a:p>
            <a:pPr algn="ctr"/>
            <a:r>
              <a:rPr lang="en-US" b="1" i="1" dirty="0">
                <a:solidFill>
                  <a:srgbClr val="0C1EC4"/>
                </a:solidFill>
              </a:rPr>
              <a:t>Head of </a:t>
            </a:r>
            <a:r>
              <a:rPr lang="en-US" b="1" i="1" dirty="0" smtClean="0">
                <a:solidFill>
                  <a:srgbClr val="0C1EC4"/>
                </a:solidFill>
              </a:rPr>
              <a:t>Gas </a:t>
            </a:r>
            <a:r>
              <a:rPr lang="en-US" b="1" i="1" dirty="0">
                <a:solidFill>
                  <a:srgbClr val="0C1EC4"/>
                </a:solidFill>
              </a:rPr>
              <a:t>Market Analysis Department </a:t>
            </a:r>
            <a:endParaRPr lang="en-US" b="1" i="1" dirty="0" smtClean="0">
              <a:solidFill>
                <a:srgbClr val="0C1EC4"/>
              </a:solidFill>
            </a:endParaRPr>
          </a:p>
          <a:p>
            <a:pPr algn="ctr"/>
            <a:r>
              <a:rPr lang="en-US" b="1" i="1" dirty="0" smtClean="0">
                <a:solidFill>
                  <a:srgbClr val="0C1EC4"/>
                </a:solidFill>
              </a:rPr>
              <a:t>GECF Secretariat </a:t>
            </a:r>
            <a:endParaRPr lang="en-US" b="1" i="1" dirty="0">
              <a:solidFill>
                <a:srgbClr val="0C1EC4"/>
              </a:solidFill>
            </a:endParaRPr>
          </a:p>
          <a:p>
            <a:pPr algn="ctr"/>
            <a:endParaRPr lang="en-US" sz="2000" b="1" i="1" dirty="0" smtClean="0">
              <a:solidFill>
                <a:srgbClr val="0C1EC4"/>
              </a:solidFill>
            </a:endParaRPr>
          </a:p>
        </p:txBody>
      </p:sp>
      <p:sp>
        <p:nvSpPr>
          <p:cNvPr id="3" name="Rectangle 2"/>
          <p:cNvSpPr/>
          <p:nvPr/>
        </p:nvSpPr>
        <p:spPr>
          <a:xfrm>
            <a:off x="1567413" y="1995669"/>
            <a:ext cx="6950030" cy="830997"/>
          </a:xfrm>
          <a:prstGeom prst="rect">
            <a:avLst/>
          </a:prstGeom>
        </p:spPr>
        <p:txBody>
          <a:bodyPr wrap="square">
            <a:spAutoFit/>
          </a:bodyPr>
          <a:lstStyle/>
          <a:p>
            <a:pPr algn="ctr" defTabSz="478907">
              <a:defRPr/>
            </a:pPr>
            <a:r>
              <a:rPr lang="en-US" sz="2800" b="1" dirty="0" smtClean="0">
                <a:solidFill>
                  <a:srgbClr val="0C1EC4"/>
                </a:solidFill>
                <a:effectLst>
                  <a:outerShdw blurRad="38100" dist="38100" dir="2700000" algn="tl">
                    <a:srgbClr val="000000">
                      <a:alpha val="43137"/>
                    </a:srgbClr>
                  </a:outerShdw>
                </a:effectLst>
                <a:cs typeface="Times New Roman" pitchFamily="18" charset="0"/>
              </a:rPr>
              <a:t>Natural Gas: Fuel indeed or Fuel in need?</a:t>
            </a:r>
          </a:p>
          <a:p>
            <a:pPr algn="ctr" defTabSz="478907">
              <a:defRPr/>
            </a:pPr>
            <a:endParaRPr lang="en-US" sz="2000" b="1" dirty="0" smtClean="0">
              <a:solidFill>
                <a:srgbClr val="0C1EC4"/>
              </a:solidFill>
              <a:effectLst>
                <a:outerShdw blurRad="38100" dist="38100" dir="2700000" algn="tl">
                  <a:srgbClr val="000000">
                    <a:alpha val="43137"/>
                  </a:srgbClr>
                </a:outerShdw>
              </a:effectLst>
              <a:cs typeface="Times New Roman" pitchFamily="18" charset="0"/>
            </a:endParaRPr>
          </a:p>
        </p:txBody>
      </p:sp>
      <p:sp>
        <p:nvSpPr>
          <p:cNvPr id="5" name="Rectángulo 4"/>
          <p:cNvSpPr/>
          <p:nvPr/>
        </p:nvSpPr>
        <p:spPr>
          <a:xfrm>
            <a:off x="2401918" y="5295338"/>
            <a:ext cx="4953000" cy="1200329"/>
          </a:xfrm>
          <a:prstGeom prst="rect">
            <a:avLst/>
          </a:prstGeom>
        </p:spPr>
        <p:txBody>
          <a:bodyPr>
            <a:spAutoFit/>
          </a:bodyPr>
          <a:lstStyle/>
          <a:p>
            <a:pPr algn="ctr" defTabSz="478907">
              <a:defRPr/>
            </a:pPr>
            <a:r>
              <a:rPr lang="en-US" b="1" i="1" dirty="0" smtClean="0">
                <a:solidFill>
                  <a:srgbClr val="0C1EC4"/>
                </a:solidFill>
                <a:effectLst>
                  <a:outerShdw blurRad="38100" dist="38100" dir="2700000" algn="tl">
                    <a:srgbClr val="000000">
                      <a:alpha val="43137"/>
                    </a:srgbClr>
                  </a:outerShdw>
                </a:effectLst>
                <a:cs typeface="Times New Roman" pitchFamily="18" charset="0"/>
              </a:rPr>
              <a:t>8</a:t>
            </a:r>
            <a:r>
              <a:rPr lang="en-US" b="1" i="1" baseline="30000" dirty="0" smtClean="0">
                <a:solidFill>
                  <a:srgbClr val="0C1EC4"/>
                </a:solidFill>
                <a:effectLst>
                  <a:outerShdw blurRad="38100" dist="38100" dir="2700000" algn="tl">
                    <a:srgbClr val="000000">
                      <a:alpha val="43137"/>
                    </a:srgbClr>
                  </a:outerShdw>
                </a:effectLst>
                <a:cs typeface="Times New Roman" pitchFamily="18" charset="0"/>
              </a:rPr>
              <a:t>th</a:t>
            </a:r>
            <a:r>
              <a:rPr lang="en-US" b="1" i="1" dirty="0" smtClean="0">
                <a:solidFill>
                  <a:srgbClr val="0C1EC4"/>
                </a:solidFill>
                <a:effectLst>
                  <a:outerShdw blurRad="38100" dist="38100" dir="2700000" algn="tl">
                    <a:srgbClr val="000000">
                      <a:alpha val="43137"/>
                    </a:srgbClr>
                  </a:outerShdw>
                </a:effectLst>
                <a:cs typeface="Times New Roman" pitchFamily="18" charset="0"/>
              </a:rPr>
              <a:t> </a:t>
            </a:r>
            <a:r>
              <a:rPr lang="en-US" b="1" i="1" dirty="0" err="1" smtClean="0">
                <a:solidFill>
                  <a:srgbClr val="0C1EC4"/>
                </a:solidFill>
                <a:effectLst>
                  <a:outerShdw blurRad="38100" dist="38100" dir="2700000" algn="tl">
                    <a:srgbClr val="000000">
                      <a:alpha val="43137"/>
                    </a:srgbClr>
                  </a:outerShdw>
                </a:effectLst>
                <a:cs typeface="Times New Roman" pitchFamily="18" charset="0"/>
              </a:rPr>
              <a:t>Bosphorus</a:t>
            </a:r>
            <a:r>
              <a:rPr lang="en-US" b="1" i="1" dirty="0" smtClean="0">
                <a:solidFill>
                  <a:srgbClr val="0C1EC4"/>
                </a:solidFill>
                <a:effectLst>
                  <a:outerShdw blurRad="38100" dist="38100" dir="2700000" algn="tl">
                    <a:srgbClr val="000000">
                      <a:alpha val="43137"/>
                    </a:srgbClr>
                  </a:outerShdw>
                </a:effectLst>
                <a:cs typeface="Times New Roman" pitchFamily="18" charset="0"/>
              </a:rPr>
              <a:t> Summit, </a:t>
            </a:r>
          </a:p>
          <a:p>
            <a:pPr algn="ctr" defTabSz="478907">
              <a:defRPr/>
            </a:pPr>
            <a:r>
              <a:rPr lang="en-US" b="1" i="1" dirty="0" smtClean="0">
                <a:solidFill>
                  <a:srgbClr val="0C1EC4"/>
                </a:solidFill>
                <a:effectLst>
                  <a:outerShdw blurRad="38100" dist="38100" dir="2700000" algn="tl">
                    <a:srgbClr val="000000">
                      <a:alpha val="43137"/>
                    </a:srgbClr>
                  </a:outerShdw>
                </a:effectLst>
                <a:cs typeface="Times New Roman" pitchFamily="18" charset="0"/>
              </a:rPr>
              <a:t>Istanbul, Turkey</a:t>
            </a:r>
          </a:p>
          <a:p>
            <a:pPr algn="ctr" defTabSz="478907">
              <a:defRPr/>
            </a:pPr>
            <a:endParaRPr lang="en-US" b="1" i="1" dirty="0" smtClean="0">
              <a:solidFill>
                <a:srgbClr val="0C1EC4"/>
              </a:solidFill>
              <a:effectLst>
                <a:outerShdw blurRad="38100" dist="38100" dir="2700000" algn="tl">
                  <a:srgbClr val="000000">
                    <a:alpha val="43137"/>
                  </a:srgbClr>
                </a:outerShdw>
              </a:effectLst>
              <a:cs typeface="Times New Roman" pitchFamily="18" charset="0"/>
            </a:endParaRPr>
          </a:p>
          <a:p>
            <a:pPr algn="ctr" defTabSz="478907">
              <a:defRPr/>
            </a:pPr>
            <a:r>
              <a:rPr lang="en-US" b="1" i="1" dirty="0" smtClean="0">
                <a:solidFill>
                  <a:srgbClr val="0C1EC4"/>
                </a:solidFill>
                <a:effectLst>
                  <a:outerShdw blurRad="38100" dist="38100" dir="2700000" algn="tl">
                    <a:srgbClr val="000000">
                      <a:alpha val="43137"/>
                    </a:srgbClr>
                  </a:outerShdw>
                </a:effectLst>
                <a:cs typeface="Times New Roman" pitchFamily="18" charset="0"/>
              </a:rPr>
              <a:t>29</a:t>
            </a:r>
            <a:r>
              <a:rPr lang="en-US" b="1" i="1" baseline="30000" dirty="0" smtClean="0">
                <a:solidFill>
                  <a:srgbClr val="0C1EC4"/>
                </a:solidFill>
                <a:effectLst>
                  <a:outerShdw blurRad="38100" dist="38100" dir="2700000" algn="tl">
                    <a:srgbClr val="000000">
                      <a:alpha val="43137"/>
                    </a:srgbClr>
                  </a:outerShdw>
                </a:effectLst>
                <a:cs typeface="Times New Roman" pitchFamily="18" charset="0"/>
              </a:rPr>
              <a:t>th</a:t>
            </a:r>
            <a:r>
              <a:rPr lang="en-US" b="1" i="1" dirty="0" smtClean="0">
                <a:solidFill>
                  <a:srgbClr val="0C1EC4"/>
                </a:solidFill>
                <a:effectLst>
                  <a:outerShdw blurRad="38100" dist="38100" dir="2700000" algn="tl">
                    <a:srgbClr val="000000">
                      <a:alpha val="43137"/>
                    </a:srgbClr>
                  </a:outerShdw>
                </a:effectLst>
                <a:cs typeface="Times New Roman" pitchFamily="18" charset="0"/>
              </a:rPr>
              <a:t> </a:t>
            </a:r>
            <a:r>
              <a:rPr lang="en-US" b="1" i="1" dirty="0">
                <a:solidFill>
                  <a:srgbClr val="0C1EC4"/>
                </a:solidFill>
                <a:effectLst>
                  <a:outerShdw blurRad="38100" dist="38100" dir="2700000" algn="tl">
                    <a:srgbClr val="000000">
                      <a:alpha val="43137"/>
                    </a:srgbClr>
                  </a:outerShdw>
                </a:effectLst>
                <a:cs typeface="Times New Roman" pitchFamily="18" charset="0"/>
              </a:rPr>
              <a:t>November , 2017</a:t>
            </a:r>
            <a:endParaRPr lang="en-US" sz="1050" b="1" i="1" dirty="0">
              <a:solidFill>
                <a:srgbClr val="0C1EC4"/>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42098584"/>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0920" y="262882"/>
            <a:ext cx="8611458" cy="58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14400" rtl="0" eaLnBrk="0" fontAlgn="base" hangingPunct="0">
              <a:lnSpc>
                <a:spcPct val="90000"/>
              </a:lnSpc>
              <a:spcBef>
                <a:spcPct val="0"/>
              </a:spcBef>
              <a:spcAft>
                <a:spcPct val="0"/>
              </a:spcAft>
              <a:defRPr sz="2800" kern="1200">
                <a:solidFill>
                  <a:schemeClr val="tx1"/>
                </a:solidFill>
                <a:latin typeface="Gill Sans SemiBold"/>
                <a:ea typeface="MS PGothic" pitchFamily="34" charset="-128"/>
                <a:cs typeface="Gill Sans SemiBold"/>
              </a:defRPr>
            </a:lvl1pPr>
            <a:lvl2pPr algn="l" defTabSz="914400" rtl="0" eaLnBrk="0" fontAlgn="base" hangingPunct="0">
              <a:lnSpc>
                <a:spcPct val="90000"/>
              </a:lnSpc>
              <a:spcBef>
                <a:spcPct val="0"/>
              </a:spcBef>
              <a:spcAft>
                <a:spcPct val="0"/>
              </a:spcAft>
              <a:defRPr sz="2800">
                <a:solidFill>
                  <a:schemeClr val="tx1"/>
                </a:solidFill>
                <a:latin typeface="Gill Sans SemiBold" charset="0"/>
                <a:ea typeface="MS PGothic" pitchFamily="34" charset="-128"/>
                <a:cs typeface="Gill Sans SemiBold" pitchFamily="1" charset="0"/>
              </a:defRPr>
            </a:lvl2pPr>
            <a:lvl3pPr algn="l" defTabSz="914400" rtl="0" eaLnBrk="0" fontAlgn="base" hangingPunct="0">
              <a:lnSpc>
                <a:spcPct val="90000"/>
              </a:lnSpc>
              <a:spcBef>
                <a:spcPct val="0"/>
              </a:spcBef>
              <a:spcAft>
                <a:spcPct val="0"/>
              </a:spcAft>
              <a:defRPr sz="2800">
                <a:solidFill>
                  <a:schemeClr val="tx1"/>
                </a:solidFill>
                <a:latin typeface="Gill Sans SemiBold" charset="0"/>
                <a:ea typeface="MS PGothic" pitchFamily="34" charset="-128"/>
                <a:cs typeface="Gill Sans SemiBold" pitchFamily="1" charset="0"/>
              </a:defRPr>
            </a:lvl3pPr>
            <a:lvl4pPr algn="l" defTabSz="914400" rtl="0" eaLnBrk="0" fontAlgn="base" hangingPunct="0">
              <a:lnSpc>
                <a:spcPct val="90000"/>
              </a:lnSpc>
              <a:spcBef>
                <a:spcPct val="0"/>
              </a:spcBef>
              <a:spcAft>
                <a:spcPct val="0"/>
              </a:spcAft>
              <a:defRPr sz="2800">
                <a:solidFill>
                  <a:schemeClr val="tx1"/>
                </a:solidFill>
                <a:latin typeface="Gill Sans SemiBold" charset="0"/>
                <a:ea typeface="MS PGothic" pitchFamily="34" charset="-128"/>
                <a:cs typeface="Gill Sans SemiBold" pitchFamily="1" charset="0"/>
              </a:defRPr>
            </a:lvl4pPr>
            <a:lvl5pPr algn="l" defTabSz="914400" rtl="0" eaLnBrk="0" fontAlgn="base" hangingPunct="0">
              <a:lnSpc>
                <a:spcPct val="90000"/>
              </a:lnSpc>
              <a:spcBef>
                <a:spcPct val="0"/>
              </a:spcBef>
              <a:spcAft>
                <a:spcPct val="0"/>
              </a:spcAft>
              <a:defRPr sz="2800">
                <a:solidFill>
                  <a:schemeClr val="tx1"/>
                </a:solidFill>
                <a:latin typeface="Gill Sans SemiBold" charset="0"/>
                <a:ea typeface="MS PGothic" pitchFamily="34" charset="-128"/>
                <a:cs typeface="Gill Sans SemiBold" pitchFamily="1" charset="0"/>
              </a:defRPr>
            </a:lvl5pPr>
            <a:lvl6pPr marL="228600" algn="l" defTabSz="914400" rtl="0" fontAlgn="base">
              <a:lnSpc>
                <a:spcPct val="90000"/>
              </a:lnSpc>
              <a:spcBef>
                <a:spcPct val="0"/>
              </a:spcBef>
              <a:spcAft>
                <a:spcPct val="0"/>
              </a:spcAft>
              <a:defRPr sz="4400">
                <a:solidFill>
                  <a:schemeClr val="tx1"/>
                </a:solidFill>
                <a:latin typeface="Calibri Light" charset="0"/>
              </a:defRPr>
            </a:lvl6pPr>
            <a:lvl7pPr marL="457200" algn="l" defTabSz="914400" rtl="0" fontAlgn="base">
              <a:lnSpc>
                <a:spcPct val="90000"/>
              </a:lnSpc>
              <a:spcBef>
                <a:spcPct val="0"/>
              </a:spcBef>
              <a:spcAft>
                <a:spcPct val="0"/>
              </a:spcAft>
              <a:defRPr sz="4400">
                <a:solidFill>
                  <a:schemeClr val="tx1"/>
                </a:solidFill>
                <a:latin typeface="Calibri Light" charset="0"/>
              </a:defRPr>
            </a:lvl7pPr>
            <a:lvl8pPr marL="685800" algn="l" defTabSz="914400" rtl="0" fontAlgn="base">
              <a:lnSpc>
                <a:spcPct val="90000"/>
              </a:lnSpc>
              <a:spcBef>
                <a:spcPct val="0"/>
              </a:spcBef>
              <a:spcAft>
                <a:spcPct val="0"/>
              </a:spcAft>
              <a:defRPr sz="4400">
                <a:solidFill>
                  <a:schemeClr val="tx1"/>
                </a:solidFill>
                <a:latin typeface="Calibri Light" charset="0"/>
              </a:defRPr>
            </a:lvl8pPr>
            <a:lvl9pPr marL="914400" algn="l" defTabSz="914400" rtl="0" fontAlgn="base">
              <a:lnSpc>
                <a:spcPct val="90000"/>
              </a:lnSpc>
              <a:spcBef>
                <a:spcPct val="0"/>
              </a:spcBef>
              <a:spcAft>
                <a:spcPct val="0"/>
              </a:spcAft>
              <a:defRPr sz="4400">
                <a:solidFill>
                  <a:schemeClr val="tx1"/>
                </a:solidFill>
                <a:latin typeface="Calibri Light" charset="0"/>
              </a:defRPr>
            </a:lvl9pPr>
          </a:lstStyle>
          <a:p>
            <a:pPr algn="just"/>
            <a:r>
              <a:rPr lang="en-US" sz="2100" b="1" kern="0" dirty="0" smtClean="0">
                <a:solidFill>
                  <a:srgbClr val="0070C0"/>
                </a:solidFill>
                <a:effectLst>
                  <a:outerShdw blurRad="31750" dist="25400" dir="5400000" algn="tl" rotWithShape="0">
                    <a:srgbClr val="000000">
                      <a:alpha val="25000"/>
                    </a:srgbClr>
                  </a:outerShdw>
                </a:effectLst>
                <a:latin typeface="Arial"/>
                <a:ea typeface="+mn-ea"/>
                <a:cs typeface="Arial"/>
              </a:rPr>
              <a:t>Global Primary Energy </a:t>
            </a:r>
            <a:r>
              <a:rPr lang="en-US" sz="2100" b="1" kern="0" dirty="0">
                <a:solidFill>
                  <a:srgbClr val="0070C0"/>
                </a:solidFill>
                <a:effectLst>
                  <a:outerShdw blurRad="31750" dist="25400" dir="5400000" algn="tl" rotWithShape="0">
                    <a:srgbClr val="000000">
                      <a:alpha val="25000"/>
                    </a:srgbClr>
                  </a:outerShdw>
                </a:effectLst>
                <a:latin typeface="Arial"/>
                <a:ea typeface="+mn-ea"/>
                <a:cs typeface="Arial"/>
              </a:rPr>
              <a:t>demand rises 29% between 2017 and </a:t>
            </a:r>
            <a:r>
              <a:rPr lang="en-US" sz="2100" b="1" kern="0" dirty="0" smtClean="0">
                <a:solidFill>
                  <a:srgbClr val="0070C0"/>
                </a:solidFill>
                <a:effectLst>
                  <a:outerShdw blurRad="31750" dist="25400" dir="5400000" algn="tl" rotWithShape="0">
                    <a:srgbClr val="000000">
                      <a:alpha val="25000"/>
                    </a:srgbClr>
                  </a:outerShdw>
                </a:effectLst>
                <a:latin typeface="Arial"/>
                <a:ea typeface="+mn-ea"/>
                <a:cs typeface="Arial"/>
              </a:rPr>
              <a:t>2040</a:t>
            </a:r>
          </a:p>
          <a:p>
            <a:pPr algn="just"/>
            <a:r>
              <a:rPr lang="en-US" sz="2000" b="1" kern="0" dirty="0">
                <a:solidFill>
                  <a:schemeClr val="bg2">
                    <a:lumMod val="50000"/>
                  </a:schemeClr>
                </a:solidFill>
                <a:effectLst>
                  <a:outerShdw blurRad="31750" dist="25400" dir="5400000" algn="tl" rotWithShape="0">
                    <a:srgbClr val="000000">
                      <a:alpha val="25000"/>
                    </a:srgbClr>
                  </a:outerShdw>
                </a:effectLst>
                <a:latin typeface="Arial"/>
                <a:cs typeface="Arial"/>
              </a:rPr>
              <a:t>Dominance of Fossil Fuels</a:t>
            </a:r>
          </a:p>
        </p:txBody>
      </p:sp>
      <p:sp>
        <p:nvSpPr>
          <p:cNvPr id="8" name="TextBox 7">
            <a:extLst>
              <a:ext uri="{FF2B5EF4-FFF2-40B4-BE49-F238E27FC236}">
                <a16:creationId xmlns="" xmlns:a16="http://schemas.microsoft.com/office/drawing/2014/main" id="{B5DA14D5-1148-4F81-BDBC-586334BB460F}"/>
              </a:ext>
            </a:extLst>
          </p:cNvPr>
          <p:cNvSpPr txBox="1"/>
          <p:nvPr/>
        </p:nvSpPr>
        <p:spPr>
          <a:xfrm>
            <a:off x="190920" y="4480410"/>
            <a:ext cx="9555981" cy="1862048"/>
          </a:xfrm>
          <a:prstGeom prst="rect">
            <a:avLst/>
          </a:prstGeom>
          <a:noFill/>
        </p:spPr>
        <p:txBody>
          <a:bodyPr wrap="square" rtlCol="0">
            <a:spAutoFit/>
          </a:bodyPr>
          <a:lstStyle/>
          <a:p>
            <a:pPr marL="285750" indent="-285750">
              <a:lnSpc>
                <a:spcPts val="2300"/>
              </a:lnSpc>
              <a:buFont typeface="Arial" panose="020B0604020202020204" pitchFamily="34" charset="0"/>
              <a:buChar char="•"/>
            </a:pPr>
            <a:r>
              <a:rPr lang="en-US" sz="1600" dirty="0">
                <a:cs typeface="Calibri Light" panose="020F0302020204030204" pitchFamily="34" charset="0"/>
              </a:rPr>
              <a:t>Global energy demand is projected to grow by 1.1% per </a:t>
            </a:r>
            <a:r>
              <a:rPr lang="en-US" sz="1600" dirty="0" smtClean="0">
                <a:cs typeface="Calibri Light" panose="020F0302020204030204" pitchFamily="34" charset="0"/>
              </a:rPr>
              <a:t>annum, </a:t>
            </a:r>
            <a:r>
              <a:rPr lang="en-US" sz="1600" dirty="0">
                <a:cs typeface="Calibri Light" panose="020F0302020204030204" pitchFamily="34" charset="0"/>
              </a:rPr>
              <a:t>from 13.8 </a:t>
            </a:r>
            <a:r>
              <a:rPr lang="en-US" sz="1600" dirty="0" smtClean="0">
                <a:cs typeface="Calibri Light" panose="020F0302020204030204" pitchFamily="34" charset="0"/>
              </a:rPr>
              <a:t>to </a:t>
            </a:r>
            <a:r>
              <a:rPr lang="en-US" sz="1600" dirty="0">
                <a:cs typeface="Calibri Light" panose="020F0302020204030204" pitchFamily="34" charset="0"/>
              </a:rPr>
              <a:t>almost 17.8 </a:t>
            </a:r>
            <a:r>
              <a:rPr lang="en-US" sz="1600" dirty="0" err="1">
                <a:cs typeface="Calibri Light" panose="020F0302020204030204" pitchFamily="34" charset="0"/>
              </a:rPr>
              <a:t>Gtoe</a:t>
            </a:r>
            <a:endParaRPr lang="en-US" sz="1600" dirty="0">
              <a:cs typeface="Calibri Light" panose="020F0302020204030204" pitchFamily="34" charset="0"/>
            </a:endParaRPr>
          </a:p>
          <a:p>
            <a:pPr marL="285750" indent="-285750">
              <a:lnSpc>
                <a:spcPts val="2300"/>
              </a:lnSpc>
              <a:buFont typeface="Arial" panose="020B0604020202020204" pitchFamily="34" charset="0"/>
              <a:buChar char="•"/>
            </a:pPr>
            <a:r>
              <a:rPr lang="en-US" sz="1600" dirty="0">
                <a:cs typeface="Calibri Light" panose="020F0302020204030204" pitchFamily="34" charset="0"/>
              </a:rPr>
              <a:t>Main drivers:</a:t>
            </a:r>
          </a:p>
          <a:p>
            <a:pPr marL="742950" lvl="1" indent="-285750">
              <a:lnSpc>
                <a:spcPts val="2300"/>
              </a:lnSpc>
              <a:buFont typeface="Wingdings" panose="05000000000000000000" pitchFamily="2" charset="2"/>
              <a:buChar char="ü"/>
            </a:pPr>
            <a:r>
              <a:rPr lang="en-US" sz="1600" dirty="0">
                <a:cs typeface="Calibri Light" panose="020F0302020204030204" pitchFamily="34" charset="0"/>
              </a:rPr>
              <a:t>Increasing global population </a:t>
            </a:r>
          </a:p>
          <a:p>
            <a:pPr marL="742950" lvl="1" indent="-285750">
              <a:lnSpc>
                <a:spcPts val="2300"/>
              </a:lnSpc>
              <a:buFont typeface="Wingdings" panose="05000000000000000000" pitchFamily="2" charset="2"/>
              <a:buChar char="ü"/>
            </a:pPr>
            <a:r>
              <a:rPr lang="en-US" sz="1600" dirty="0">
                <a:cs typeface="Calibri Light" panose="020F0302020204030204" pitchFamily="34" charset="0"/>
              </a:rPr>
              <a:t>Economy prosperity, primarily attributed to emerging economies</a:t>
            </a:r>
          </a:p>
          <a:p>
            <a:pPr marL="742950" lvl="1" indent="-285750">
              <a:lnSpc>
                <a:spcPts val="2300"/>
              </a:lnSpc>
              <a:buFont typeface="Wingdings" panose="05000000000000000000" pitchFamily="2" charset="2"/>
              <a:buChar char="ü"/>
            </a:pPr>
            <a:r>
              <a:rPr lang="en-US" sz="1600" dirty="0">
                <a:cs typeface="Calibri Light" panose="020F0302020204030204" pitchFamily="34" charset="0"/>
              </a:rPr>
              <a:t>Higher living standards </a:t>
            </a:r>
          </a:p>
          <a:p>
            <a:pPr marL="285750" indent="-285750">
              <a:lnSpc>
                <a:spcPts val="2300"/>
              </a:lnSpc>
              <a:buFont typeface="Arial" panose="020B0604020202020204" pitchFamily="34" charset="0"/>
              <a:buChar char="•"/>
            </a:pPr>
            <a:r>
              <a:rPr lang="en-US" sz="1600" dirty="0">
                <a:cs typeface="Calibri Light" panose="020F0302020204030204" pitchFamily="34" charset="0"/>
              </a:rPr>
              <a:t>Natural gas will be the fastest growing fossil fuel, increasing by 1.8% per annum to 2040</a:t>
            </a:r>
          </a:p>
        </p:txBody>
      </p:sp>
      <p:graphicFrame>
        <p:nvGraphicFramePr>
          <p:cNvPr id="9" name="Chart 8"/>
          <p:cNvGraphicFramePr>
            <a:graphicFrameLocks/>
          </p:cNvGraphicFramePr>
          <p:nvPr>
            <p:extLst>
              <p:ext uri="{D42A27DB-BD31-4B8C-83A1-F6EECF244321}">
                <p14:modId xmlns:p14="http://schemas.microsoft.com/office/powerpoint/2010/main" val="1055710847"/>
              </p:ext>
            </p:extLst>
          </p:nvPr>
        </p:nvGraphicFramePr>
        <p:xfrm>
          <a:off x="446150" y="1036439"/>
          <a:ext cx="8952637" cy="3404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530484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392" y="431363"/>
            <a:ext cx="9455499" cy="415498"/>
          </a:xfrm>
          <a:prstGeom prst="rect">
            <a:avLst/>
          </a:prstGeom>
        </p:spPr>
        <p:txBody>
          <a:bodyPr wrap="square">
            <a:spAutoFit/>
          </a:bodyPr>
          <a:lstStyle/>
          <a:p>
            <a:r>
              <a:rPr lang="en-US" sz="2100" b="1" kern="0" dirty="0">
                <a:solidFill>
                  <a:srgbClr val="0070C0"/>
                </a:solidFill>
                <a:effectLst>
                  <a:outerShdw blurRad="31750" dist="25400" dir="5400000" algn="tl" rotWithShape="0">
                    <a:srgbClr val="000000">
                      <a:alpha val="25000"/>
                    </a:srgbClr>
                  </a:outerShdw>
                </a:effectLst>
                <a:latin typeface="Arial"/>
                <a:cs typeface="Arial"/>
              </a:rPr>
              <a:t>Global </a:t>
            </a:r>
            <a:r>
              <a:rPr lang="en-US" sz="2100" b="1" kern="0" dirty="0" smtClean="0">
                <a:solidFill>
                  <a:srgbClr val="0070C0"/>
                </a:solidFill>
                <a:effectLst>
                  <a:outerShdw blurRad="31750" dist="25400" dir="5400000" algn="tl" rotWithShape="0">
                    <a:srgbClr val="000000">
                      <a:alpha val="25000"/>
                    </a:srgbClr>
                  </a:outerShdw>
                </a:effectLst>
                <a:latin typeface="Arial"/>
                <a:cs typeface="Arial"/>
              </a:rPr>
              <a:t>Natural </a:t>
            </a:r>
            <a:r>
              <a:rPr lang="en-US" sz="2100" b="1" kern="0" dirty="0">
                <a:solidFill>
                  <a:srgbClr val="0070C0"/>
                </a:solidFill>
                <a:effectLst>
                  <a:outerShdw blurRad="31750" dist="25400" dir="5400000" algn="tl" rotWithShape="0">
                    <a:srgbClr val="000000">
                      <a:alpha val="25000"/>
                    </a:srgbClr>
                  </a:outerShdw>
                </a:effectLst>
                <a:latin typeface="Arial"/>
                <a:cs typeface="Arial"/>
              </a:rPr>
              <a:t>G</a:t>
            </a:r>
            <a:r>
              <a:rPr lang="en-US" sz="2100" b="1" kern="0" dirty="0" smtClean="0">
                <a:solidFill>
                  <a:srgbClr val="0070C0"/>
                </a:solidFill>
                <a:effectLst>
                  <a:outerShdw blurRad="31750" dist="25400" dir="5400000" algn="tl" rotWithShape="0">
                    <a:srgbClr val="000000">
                      <a:alpha val="25000"/>
                    </a:srgbClr>
                  </a:outerShdw>
                </a:effectLst>
                <a:latin typeface="Arial"/>
                <a:cs typeface="Arial"/>
              </a:rPr>
              <a:t>as </a:t>
            </a:r>
            <a:r>
              <a:rPr lang="en-US" sz="2100" b="1" kern="0" dirty="0">
                <a:solidFill>
                  <a:srgbClr val="0070C0"/>
                </a:solidFill>
                <a:effectLst>
                  <a:outerShdw blurRad="31750" dist="25400" dir="5400000" algn="tl" rotWithShape="0">
                    <a:srgbClr val="000000">
                      <a:alpha val="25000"/>
                    </a:srgbClr>
                  </a:outerShdw>
                </a:effectLst>
                <a:latin typeface="Arial"/>
                <a:cs typeface="Arial"/>
              </a:rPr>
              <a:t>C</a:t>
            </a:r>
            <a:r>
              <a:rPr lang="en-US" sz="2100" b="1" kern="0" dirty="0" smtClean="0">
                <a:solidFill>
                  <a:srgbClr val="0070C0"/>
                </a:solidFill>
                <a:effectLst>
                  <a:outerShdw blurRad="31750" dist="25400" dir="5400000" algn="tl" rotWithShape="0">
                    <a:srgbClr val="000000">
                      <a:alpha val="25000"/>
                    </a:srgbClr>
                  </a:outerShdw>
                </a:effectLst>
                <a:latin typeface="Arial"/>
                <a:cs typeface="Arial"/>
              </a:rPr>
              <a:t>onsumption </a:t>
            </a:r>
            <a:r>
              <a:rPr lang="en-US" sz="2100" b="1" kern="0" dirty="0">
                <a:solidFill>
                  <a:srgbClr val="0070C0"/>
                </a:solidFill>
                <a:effectLst>
                  <a:outerShdw blurRad="31750" dist="25400" dir="5400000" algn="tl" rotWithShape="0">
                    <a:srgbClr val="000000">
                      <a:alpha val="25000"/>
                    </a:srgbClr>
                  </a:outerShdw>
                </a:effectLst>
                <a:latin typeface="Arial"/>
                <a:cs typeface="Arial"/>
              </a:rPr>
              <a:t>increases by 53% between 2017 </a:t>
            </a:r>
            <a:r>
              <a:rPr lang="en-US" sz="2100" b="1" kern="0" dirty="0" smtClean="0">
                <a:solidFill>
                  <a:srgbClr val="0070C0"/>
                </a:solidFill>
                <a:effectLst>
                  <a:outerShdw blurRad="31750" dist="25400" dir="5400000" algn="tl" rotWithShape="0">
                    <a:srgbClr val="000000">
                      <a:alpha val="25000"/>
                    </a:srgbClr>
                  </a:outerShdw>
                </a:effectLst>
                <a:latin typeface="Arial"/>
                <a:cs typeface="Arial"/>
              </a:rPr>
              <a:t>&amp; 2040</a:t>
            </a:r>
            <a:endParaRPr lang="en-US" sz="2100" b="1" kern="0" dirty="0">
              <a:solidFill>
                <a:srgbClr val="0070C0"/>
              </a:solidFill>
              <a:effectLst>
                <a:outerShdw blurRad="31750" dist="25400" dir="5400000" algn="tl" rotWithShape="0">
                  <a:srgbClr val="000000">
                    <a:alpha val="25000"/>
                  </a:srgbClr>
                </a:outerShdw>
              </a:effectLst>
              <a:latin typeface="Arial"/>
              <a:cs typeface="Arial"/>
            </a:endParaRPr>
          </a:p>
        </p:txBody>
      </p:sp>
      <p:sp>
        <p:nvSpPr>
          <p:cNvPr id="11" name="Slide Number Placeholder 3"/>
          <p:cNvSpPr txBox="1">
            <a:spLocks/>
          </p:cNvSpPr>
          <p:nvPr/>
        </p:nvSpPr>
        <p:spPr>
          <a:xfrm>
            <a:off x="7389556" y="6492876"/>
            <a:ext cx="2057400" cy="365125"/>
          </a:xfrm>
          <a:prstGeom prst="rect">
            <a:avLst/>
          </a:prstGeom>
        </p:spPr>
        <p:txBody>
          <a:bodyPr vert="horz" wrap="square" lIns="47896" tIns="23948" rIns="47896" bIns="23948" numCol="1" anchor="ctr" anchorCtr="0" compatLnSpc="1">
            <a:prstTxWarp prst="textNoShape">
              <a:avLst/>
            </a:prstTxWarp>
          </a:bodyPr>
          <a:lstStyle>
            <a:defPPr>
              <a:defRPr lang="en-US"/>
            </a:defPPr>
            <a:lvl1pPr marL="0" algn="r" defTabSz="914400" rtl="0" eaLnBrk="1" latinLnBrk="0" hangingPunct="1">
              <a:defRPr sz="1300" kern="1200">
                <a:solidFill>
                  <a:srgbClr val="8B8D8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D340B0-2E75-1041-9929-396390F14485}" type="slidenum">
              <a:rPr lang="en-US" smtClean="0"/>
              <a:pPr/>
              <a:t>11</a:t>
            </a:fld>
            <a:endParaRPr lang="en-US"/>
          </a:p>
        </p:txBody>
      </p:sp>
      <p:graphicFrame>
        <p:nvGraphicFramePr>
          <p:cNvPr id="12" name="Chart 11">
            <a:extLst>
              <a:ext uri="{FF2B5EF4-FFF2-40B4-BE49-F238E27FC236}">
                <a16:creationId xmlns:a16="http://schemas.microsoft.com/office/drawing/2014/main" xmlns="" id="{00000000-0008-0000-0000-000003000000}"/>
              </a:ext>
            </a:extLst>
          </p:cNvPr>
          <p:cNvGraphicFramePr>
            <a:graphicFrameLocks/>
          </p:cNvGraphicFramePr>
          <p:nvPr>
            <p:extLst>
              <p:ext uri="{D42A27DB-BD31-4B8C-83A1-F6EECF244321}">
                <p14:modId xmlns:p14="http://schemas.microsoft.com/office/powerpoint/2010/main" val="3973743553"/>
              </p:ext>
            </p:extLst>
          </p:nvPr>
        </p:nvGraphicFramePr>
        <p:xfrm>
          <a:off x="190919" y="1188721"/>
          <a:ext cx="4743032" cy="30824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00000000-0008-0000-0000-000011000000}"/>
              </a:ext>
            </a:extLst>
          </p:cNvPr>
          <p:cNvGraphicFramePr>
            <a:graphicFrameLocks/>
          </p:cNvGraphicFramePr>
          <p:nvPr>
            <p:extLst>
              <p:ext uri="{D42A27DB-BD31-4B8C-83A1-F6EECF244321}">
                <p14:modId xmlns:p14="http://schemas.microsoft.com/office/powerpoint/2010/main" val="2657928829"/>
              </p:ext>
            </p:extLst>
          </p:nvPr>
        </p:nvGraphicFramePr>
        <p:xfrm>
          <a:off x="4933952" y="1118063"/>
          <a:ext cx="4782804" cy="3153149"/>
        </p:xfrm>
        <a:graphic>
          <a:graphicData uri="http://schemas.openxmlformats.org/drawingml/2006/chart">
            <c:chart xmlns:c="http://schemas.openxmlformats.org/drawingml/2006/chart" xmlns:r="http://schemas.openxmlformats.org/officeDocument/2006/relationships" r:id="rId4"/>
          </a:graphicData>
        </a:graphic>
      </p:graphicFrame>
      <p:sp>
        <p:nvSpPr>
          <p:cNvPr id="14" name="Right Arrow 13"/>
          <p:cNvSpPr/>
          <p:nvPr/>
        </p:nvSpPr>
        <p:spPr>
          <a:xfrm rot="20390405">
            <a:off x="7030883" y="1348772"/>
            <a:ext cx="1918362" cy="47109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53%</a:t>
            </a:r>
          </a:p>
        </p:txBody>
      </p:sp>
      <p:sp>
        <p:nvSpPr>
          <p:cNvPr id="15" name="Right Arrow 14"/>
          <p:cNvSpPr/>
          <p:nvPr/>
        </p:nvSpPr>
        <p:spPr>
          <a:xfrm rot="20390405">
            <a:off x="5713544" y="2180653"/>
            <a:ext cx="3493885" cy="47109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120%</a:t>
            </a:r>
          </a:p>
        </p:txBody>
      </p:sp>
      <p:sp>
        <p:nvSpPr>
          <p:cNvPr id="16" name="Rectangle 15"/>
          <p:cNvSpPr/>
          <p:nvPr/>
        </p:nvSpPr>
        <p:spPr>
          <a:xfrm>
            <a:off x="90434" y="4542507"/>
            <a:ext cx="9746902" cy="1631216"/>
          </a:xfrm>
          <a:prstGeom prst="rect">
            <a:avLst/>
          </a:prstGeom>
        </p:spPr>
        <p:txBody>
          <a:bodyPr wrap="square">
            <a:spAutoFit/>
          </a:bodyPr>
          <a:lstStyle/>
          <a:p>
            <a:pPr marL="285750" indent="-285750">
              <a:lnSpc>
                <a:spcPts val="2400"/>
              </a:lnSpc>
              <a:buFont typeface="Arial" panose="020B0604020202020204" pitchFamily="34" charset="0"/>
              <a:buChar char="•"/>
            </a:pPr>
            <a:r>
              <a:rPr lang="en-US" sz="1600" dirty="0"/>
              <a:t>Non-OECD Asia, the Middle East and Africa will lead consumption </a:t>
            </a:r>
            <a:r>
              <a:rPr lang="en-US" sz="1600" dirty="0" smtClean="0"/>
              <a:t>trends. </a:t>
            </a:r>
            <a:endParaRPr lang="en-US" sz="1600" dirty="0"/>
          </a:p>
          <a:p>
            <a:pPr marL="285750" indent="-285750">
              <a:lnSpc>
                <a:spcPts val="2400"/>
              </a:lnSpc>
              <a:buFont typeface="Arial" panose="020B0604020202020204" pitchFamily="34" charset="0"/>
              <a:buChar char="•"/>
            </a:pPr>
            <a:r>
              <a:rPr lang="en-US" sz="1600" dirty="0"/>
              <a:t>Power generation will remain the largest natural gas sector, with 2329 bcm in 2040 and 43% of the </a:t>
            </a:r>
            <a:r>
              <a:rPr lang="en-US" sz="1600" dirty="0" smtClean="0"/>
              <a:t>market.</a:t>
            </a:r>
            <a:endParaRPr lang="en-US" sz="1600" dirty="0"/>
          </a:p>
          <a:p>
            <a:pPr marL="285750" indent="-285750">
              <a:lnSpc>
                <a:spcPts val="2400"/>
              </a:lnSpc>
              <a:buFont typeface="Arial" panose="020B0604020202020204" pitchFamily="34" charset="0"/>
              <a:buChar char="•"/>
            </a:pPr>
            <a:r>
              <a:rPr lang="en-US" sz="1600" dirty="0"/>
              <a:t>In the long-term, the transport sector will grow faster than the power </a:t>
            </a:r>
            <a:r>
              <a:rPr lang="en-US" sz="1600" dirty="0" smtClean="0"/>
              <a:t>sector: 3.9</a:t>
            </a:r>
            <a:r>
              <a:rPr lang="en-US" sz="1600" dirty="0"/>
              <a:t>% per annum, compared to 2.5% in the power </a:t>
            </a:r>
            <a:r>
              <a:rPr lang="en-US" sz="1600" dirty="0" smtClean="0"/>
              <a:t>sector.</a:t>
            </a:r>
            <a:endParaRPr lang="en-US" sz="1600" dirty="0"/>
          </a:p>
          <a:p>
            <a:pPr marL="285750" indent="-285750">
              <a:lnSpc>
                <a:spcPts val="2400"/>
              </a:lnSpc>
              <a:buFont typeface="Arial" panose="020B0604020202020204" pitchFamily="34" charset="0"/>
              <a:buChar char="•"/>
            </a:pPr>
            <a:r>
              <a:rPr lang="en-US" sz="1600" dirty="0"/>
              <a:t>Industrial sector will drive gas demand, replacing oil as a raw material for petrochemical </a:t>
            </a:r>
            <a:r>
              <a:rPr lang="en-US" sz="1600" dirty="0" smtClean="0"/>
              <a:t>sector.</a:t>
            </a:r>
            <a:endParaRPr lang="en-US" sz="1600" dirty="0">
              <a:cs typeface="Calibri Light" panose="020F0302020204030204" pitchFamily="34" charset="0"/>
            </a:endParaRPr>
          </a:p>
        </p:txBody>
      </p:sp>
    </p:spTree>
    <p:extLst>
      <p:ext uri="{BB962C8B-B14F-4D97-AF65-F5344CB8AC3E}">
        <p14:creationId xmlns:p14="http://schemas.microsoft.com/office/powerpoint/2010/main" val="242954994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txBox="1">
            <a:spLocks/>
          </p:cNvSpPr>
          <p:nvPr/>
        </p:nvSpPr>
        <p:spPr>
          <a:xfrm>
            <a:off x="7389556" y="6492876"/>
            <a:ext cx="2057400" cy="365125"/>
          </a:xfrm>
          <a:prstGeom prst="rect">
            <a:avLst/>
          </a:prstGeom>
        </p:spPr>
        <p:txBody>
          <a:bodyPr vert="horz" wrap="square" lIns="47896" tIns="23948" rIns="47896" bIns="23948" numCol="1" anchor="ctr" anchorCtr="0" compatLnSpc="1">
            <a:prstTxWarp prst="textNoShape">
              <a:avLst/>
            </a:prstTxWarp>
          </a:bodyPr>
          <a:lstStyle>
            <a:defPPr>
              <a:defRPr lang="en-US"/>
            </a:defPPr>
            <a:lvl1pPr marL="0" algn="r" defTabSz="914400" rtl="0" eaLnBrk="1" latinLnBrk="0" hangingPunct="1">
              <a:defRPr sz="1300" kern="1200">
                <a:solidFill>
                  <a:srgbClr val="8B8D8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D340B0-2E75-1041-9929-396390F14485}" type="slidenum">
              <a:rPr lang="en-US" smtClean="0"/>
              <a:pPr/>
              <a:t>12</a:t>
            </a:fld>
            <a:endParaRPr lang="en-US"/>
          </a:p>
        </p:txBody>
      </p:sp>
      <p:graphicFrame>
        <p:nvGraphicFramePr>
          <p:cNvPr id="9" name="Chart 8"/>
          <p:cNvGraphicFramePr/>
          <p:nvPr>
            <p:extLst/>
          </p:nvPr>
        </p:nvGraphicFramePr>
        <p:xfrm>
          <a:off x="5343698" y="1123701"/>
          <a:ext cx="4019796" cy="3105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p:cNvSpPr/>
          <p:nvPr/>
        </p:nvSpPr>
        <p:spPr>
          <a:xfrm>
            <a:off x="772886" y="4340324"/>
            <a:ext cx="8382001" cy="2123658"/>
          </a:xfrm>
          <a:prstGeom prst="rect">
            <a:avLst/>
          </a:prstGeom>
        </p:spPr>
        <p:txBody>
          <a:bodyPr wrap="square">
            <a:spAutoFit/>
          </a:bodyPr>
          <a:lstStyle/>
          <a:p>
            <a:pPr marL="285750" indent="-285750">
              <a:spcBef>
                <a:spcPts val="600"/>
              </a:spcBef>
              <a:buFont typeface="Arial" panose="020B0604020202020204" pitchFamily="34" charset="0"/>
              <a:buChar char="•"/>
            </a:pPr>
            <a:r>
              <a:rPr lang="en-US" sz="1600" dirty="0">
                <a:cs typeface="Calibri Light" panose="020F0302020204030204" pitchFamily="34" charset="0"/>
              </a:rPr>
              <a:t>Global electricity is projected to grow to 41235 </a:t>
            </a:r>
            <a:r>
              <a:rPr lang="en-US" sz="1600" dirty="0" err="1">
                <a:cs typeface="Calibri Light" panose="020F0302020204030204" pitchFamily="34" charset="0"/>
              </a:rPr>
              <a:t>TWh</a:t>
            </a:r>
            <a:r>
              <a:rPr lang="en-US" sz="1600" dirty="0">
                <a:cs typeface="Calibri Light" panose="020F0302020204030204" pitchFamily="34" charset="0"/>
              </a:rPr>
              <a:t> by 2040; demand for electricity is expected to grow at an annual rate of 2.2% between 2017 and 2040</a:t>
            </a:r>
          </a:p>
          <a:p>
            <a:pPr marL="285750" indent="-285750">
              <a:spcBef>
                <a:spcPts val="600"/>
              </a:spcBef>
              <a:buFont typeface="Arial" panose="020B0604020202020204" pitchFamily="34" charset="0"/>
              <a:buChar char="•"/>
            </a:pPr>
            <a:r>
              <a:rPr lang="en-US" sz="1600" dirty="0">
                <a:cs typeface="Calibri Light" panose="020F0302020204030204" pitchFamily="34" charset="0"/>
              </a:rPr>
              <a:t>The share of gas in the power generation sector increased from 18% in 2000 to 23% in 2016</a:t>
            </a:r>
          </a:p>
          <a:p>
            <a:pPr marL="742950" lvl="1" indent="-285750">
              <a:spcBef>
                <a:spcPts val="600"/>
              </a:spcBef>
              <a:buFont typeface="Wingdings" panose="05000000000000000000" pitchFamily="2" charset="2"/>
              <a:buChar char="ü"/>
            </a:pPr>
            <a:r>
              <a:rPr lang="en-US" sz="1600" dirty="0">
                <a:cs typeface="Calibri Light" panose="020F0302020204030204" pitchFamily="34" charset="0"/>
              </a:rPr>
              <a:t>It will continue to rise to 28% in 2040: This represents the largest market share of any fuel </a:t>
            </a:r>
            <a:endParaRPr lang="en-AU" sz="1600" dirty="0">
              <a:cs typeface="Calibri Light" panose="020F0302020204030204" pitchFamily="34" charset="0"/>
            </a:endParaRPr>
          </a:p>
          <a:p>
            <a:pPr marL="285750" indent="-285750">
              <a:spcBef>
                <a:spcPts val="600"/>
              </a:spcBef>
              <a:buFont typeface="Arial" panose="020B0604020202020204" pitchFamily="34" charset="0"/>
              <a:buChar char="•"/>
            </a:pPr>
            <a:r>
              <a:rPr lang="en-AU" sz="1600" dirty="0">
                <a:cs typeface="Calibri Light" panose="020F0302020204030204" pitchFamily="34" charset="0"/>
              </a:rPr>
              <a:t>In 2016, the share of renewables in the global electricity mix was only 8%  </a:t>
            </a:r>
          </a:p>
          <a:p>
            <a:pPr marL="742950" lvl="1" indent="-285750">
              <a:spcBef>
                <a:spcPts val="600"/>
              </a:spcBef>
              <a:buFont typeface="Wingdings" panose="05000000000000000000" pitchFamily="2" charset="2"/>
              <a:buChar char="ü"/>
            </a:pPr>
            <a:r>
              <a:rPr lang="en-AU" sz="1600" dirty="0">
                <a:cs typeface="Calibri Light" panose="020F0302020204030204" pitchFamily="34" charset="0"/>
              </a:rPr>
              <a:t>Renewables will be the fastest growing fuels for electricity generation in 2040, with a share of 20%</a:t>
            </a:r>
          </a:p>
        </p:txBody>
      </p:sp>
      <p:graphicFrame>
        <p:nvGraphicFramePr>
          <p:cNvPr id="18" name="Chart 17"/>
          <p:cNvGraphicFramePr>
            <a:graphicFrameLocks/>
          </p:cNvGraphicFramePr>
          <p:nvPr>
            <p:extLst/>
          </p:nvPr>
        </p:nvGraphicFramePr>
        <p:xfrm>
          <a:off x="381000" y="1042457"/>
          <a:ext cx="4708862" cy="310559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772885" y="400651"/>
            <a:ext cx="7949083" cy="415498"/>
          </a:xfrm>
          <a:prstGeom prst="rect">
            <a:avLst/>
          </a:prstGeom>
        </p:spPr>
        <p:txBody>
          <a:bodyPr wrap="square">
            <a:spAutoFit/>
          </a:bodyPr>
          <a:lstStyle/>
          <a:p>
            <a:r>
              <a:rPr lang="en-US" sz="2100" b="1" kern="0" dirty="0">
                <a:solidFill>
                  <a:srgbClr val="0070C0"/>
                </a:solidFill>
                <a:effectLst>
                  <a:outerShdw blurRad="31750" dist="25400" dir="5400000" algn="tl" rotWithShape="0">
                    <a:srgbClr val="000000">
                      <a:alpha val="25000"/>
                    </a:srgbClr>
                  </a:outerShdw>
                </a:effectLst>
                <a:latin typeface="Arial"/>
                <a:cs typeface="Arial"/>
              </a:rPr>
              <a:t>Global </a:t>
            </a:r>
            <a:r>
              <a:rPr lang="en-US" sz="2100" b="1" kern="0" dirty="0" smtClean="0">
                <a:solidFill>
                  <a:srgbClr val="0070C0"/>
                </a:solidFill>
                <a:effectLst>
                  <a:outerShdw blurRad="31750" dist="25400" dir="5400000" algn="tl" rotWithShape="0">
                    <a:srgbClr val="000000">
                      <a:alpha val="25000"/>
                    </a:srgbClr>
                  </a:outerShdw>
                </a:effectLst>
                <a:latin typeface="Arial"/>
                <a:cs typeface="Arial"/>
              </a:rPr>
              <a:t>Share </a:t>
            </a:r>
            <a:r>
              <a:rPr lang="en-US" sz="2100" b="1" kern="0" dirty="0">
                <a:solidFill>
                  <a:srgbClr val="0070C0"/>
                </a:solidFill>
                <a:effectLst>
                  <a:outerShdw blurRad="31750" dist="25400" dir="5400000" algn="tl" rotWithShape="0">
                    <a:srgbClr val="000000">
                      <a:alpha val="25000"/>
                    </a:srgbClr>
                  </a:outerShdw>
                </a:effectLst>
                <a:latin typeface="Arial"/>
                <a:cs typeface="Arial"/>
              </a:rPr>
              <a:t>of </a:t>
            </a:r>
            <a:r>
              <a:rPr lang="en-US" sz="2100" b="1" kern="0" dirty="0" smtClean="0">
                <a:solidFill>
                  <a:srgbClr val="0070C0"/>
                </a:solidFill>
                <a:effectLst>
                  <a:outerShdw blurRad="31750" dist="25400" dir="5400000" algn="tl" rotWithShape="0">
                    <a:srgbClr val="000000">
                      <a:alpha val="25000"/>
                    </a:srgbClr>
                  </a:outerShdw>
                </a:effectLst>
                <a:latin typeface="Arial"/>
                <a:cs typeface="Arial"/>
              </a:rPr>
              <a:t>Fuels </a:t>
            </a:r>
            <a:r>
              <a:rPr lang="en-US" sz="2100" b="1" kern="0" dirty="0">
                <a:solidFill>
                  <a:srgbClr val="0070C0"/>
                </a:solidFill>
                <a:effectLst>
                  <a:outerShdw blurRad="31750" dist="25400" dir="5400000" algn="tl" rotWithShape="0">
                    <a:srgbClr val="000000">
                      <a:alpha val="25000"/>
                    </a:srgbClr>
                  </a:outerShdw>
                </a:effectLst>
                <a:latin typeface="Arial"/>
                <a:cs typeface="Arial"/>
              </a:rPr>
              <a:t>in </a:t>
            </a:r>
            <a:r>
              <a:rPr lang="en-US" sz="2100" b="1" kern="0" dirty="0" smtClean="0">
                <a:solidFill>
                  <a:srgbClr val="0070C0"/>
                </a:solidFill>
                <a:effectLst>
                  <a:outerShdw blurRad="31750" dist="25400" dir="5400000" algn="tl" rotWithShape="0">
                    <a:srgbClr val="000000">
                      <a:alpha val="25000"/>
                    </a:srgbClr>
                  </a:outerShdw>
                </a:effectLst>
                <a:latin typeface="Arial"/>
                <a:cs typeface="Arial"/>
              </a:rPr>
              <a:t>Electricity Generation</a:t>
            </a:r>
            <a:endParaRPr lang="en-US" sz="2100" b="1" kern="0" dirty="0">
              <a:solidFill>
                <a:srgbClr val="0070C0"/>
              </a:solidFill>
              <a:effectLst>
                <a:outerShdw blurRad="31750" dist="25400" dir="5400000" algn="tl" rotWithShape="0">
                  <a:srgbClr val="000000">
                    <a:alpha val="25000"/>
                  </a:srgbClr>
                </a:outerShdw>
              </a:effectLst>
              <a:latin typeface="Arial"/>
              <a:cs typeface="Arial"/>
            </a:endParaRPr>
          </a:p>
        </p:txBody>
      </p:sp>
    </p:spTree>
    <p:extLst>
      <p:ext uri="{BB962C8B-B14F-4D97-AF65-F5344CB8AC3E}">
        <p14:creationId xmlns:p14="http://schemas.microsoft.com/office/powerpoint/2010/main" val="287683811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7465985" y="6496015"/>
            <a:ext cx="2144461" cy="296664"/>
          </a:xfrm>
          <a:prstGeom prst="rect">
            <a:avLst/>
          </a:prstGeom>
        </p:spPr>
        <p:txBody>
          <a:bodyPr vert="horz" wrap="square" lIns="38916" tIns="19458" rIns="38916" bIns="19458" numCol="1" anchor="ctr" anchorCtr="0" compatLnSpc="1">
            <a:prstTxWarp prst="textNoShape">
              <a:avLst/>
            </a:prstTxWarp>
          </a:bodyPr>
          <a:lstStyle>
            <a:defPPr>
              <a:defRPr lang="en-US"/>
            </a:defPPr>
            <a:lvl1pPr algn="r">
              <a:defRPr sz="1300" b="1">
                <a:solidFill>
                  <a:schemeClr val="accent1"/>
                </a:solidFill>
              </a:defRPr>
            </a:lvl1pPr>
          </a:lstStyle>
          <a:p>
            <a:r>
              <a:rPr lang="en-GB" sz="1056" dirty="0"/>
              <a:t>Gas Market Analysis Department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77" y="1651193"/>
            <a:ext cx="7348453" cy="425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p:cNvSpPr txBox="1"/>
          <p:nvPr/>
        </p:nvSpPr>
        <p:spPr>
          <a:xfrm>
            <a:off x="322342" y="3070690"/>
            <a:ext cx="2000333" cy="1107996"/>
          </a:xfrm>
          <a:prstGeom prst="rect">
            <a:avLst/>
          </a:prstGeom>
          <a:solidFill>
            <a:schemeClr val="bg2">
              <a:alpha val="70000"/>
            </a:schemeClr>
          </a:solidFill>
          <a:ln>
            <a:solidFill>
              <a:srgbClr val="8441AD"/>
            </a:solidFill>
          </a:ln>
        </p:spPr>
        <p:txBody>
          <a:bodyPr wrap="square" rtlCol="0">
            <a:spAutoFit/>
          </a:bodyPr>
          <a:lstStyle/>
          <a:p>
            <a:r>
              <a:rPr lang="en-US" sz="1100" b="1" dirty="0" smtClean="0"/>
              <a:t>United States:</a:t>
            </a:r>
          </a:p>
          <a:p>
            <a:r>
              <a:rPr lang="en-US" sz="1100" dirty="0" smtClean="0"/>
              <a:t>- </a:t>
            </a:r>
            <a:r>
              <a:rPr lang="en-US" sz="1100" dirty="0"/>
              <a:t>New US Administration</a:t>
            </a:r>
          </a:p>
          <a:p>
            <a:r>
              <a:rPr lang="en-US" sz="1100" dirty="0" smtClean="0"/>
              <a:t>- </a:t>
            </a:r>
            <a:r>
              <a:rPr lang="en-US" sz="1100" dirty="0"/>
              <a:t>Higher coal consumption in  </a:t>
            </a:r>
          </a:p>
          <a:p>
            <a:r>
              <a:rPr lang="en-US" sz="1100" dirty="0"/>
              <a:t>  power </a:t>
            </a:r>
            <a:r>
              <a:rPr lang="en-US" sz="1100" dirty="0" smtClean="0"/>
              <a:t>sector</a:t>
            </a:r>
          </a:p>
          <a:p>
            <a:r>
              <a:rPr lang="en-US" sz="1100" dirty="0" smtClean="0"/>
              <a:t>- US as a key fossil energy exporting area?</a:t>
            </a:r>
          </a:p>
        </p:txBody>
      </p:sp>
      <p:sp>
        <p:nvSpPr>
          <p:cNvPr id="94" name="TextBox 93"/>
          <p:cNvSpPr txBox="1"/>
          <p:nvPr/>
        </p:nvSpPr>
        <p:spPr>
          <a:xfrm>
            <a:off x="1784914" y="1179222"/>
            <a:ext cx="3104765" cy="1446550"/>
          </a:xfrm>
          <a:prstGeom prst="rect">
            <a:avLst/>
          </a:prstGeom>
          <a:solidFill>
            <a:schemeClr val="bg2">
              <a:alpha val="70000"/>
            </a:schemeClr>
          </a:solidFill>
          <a:ln>
            <a:solidFill>
              <a:srgbClr val="C00000"/>
            </a:solidFill>
          </a:ln>
        </p:spPr>
        <p:txBody>
          <a:bodyPr wrap="square" rtlCol="0">
            <a:spAutoFit/>
          </a:bodyPr>
          <a:lstStyle/>
          <a:p>
            <a:r>
              <a:rPr lang="en-US" sz="1100" b="1" dirty="0" smtClean="0"/>
              <a:t>Europe:</a:t>
            </a:r>
          </a:p>
          <a:p>
            <a:r>
              <a:rPr lang="en-US" sz="1100" b="1" dirty="0" smtClean="0"/>
              <a:t>- </a:t>
            </a:r>
            <a:r>
              <a:rPr lang="en-US" sz="1100" dirty="0" smtClean="0"/>
              <a:t>EU Energy Policies</a:t>
            </a:r>
          </a:p>
          <a:p>
            <a:r>
              <a:rPr lang="en-US" sz="1100" dirty="0" smtClean="0">
                <a:solidFill>
                  <a:srgbClr val="660033"/>
                </a:solidFill>
              </a:rPr>
              <a:t>- </a:t>
            </a:r>
            <a:r>
              <a:rPr lang="en-US" sz="1100" dirty="0"/>
              <a:t>New French Administration</a:t>
            </a:r>
          </a:p>
          <a:p>
            <a:r>
              <a:rPr lang="en-US" sz="1100" dirty="0"/>
              <a:t>- BREXIT</a:t>
            </a:r>
          </a:p>
          <a:p>
            <a:r>
              <a:rPr lang="en-US" sz="1100" dirty="0"/>
              <a:t>- Reduction of production </a:t>
            </a:r>
            <a:r>
              <a:rPr lang="en-US" sz="1100" dirty="0" smtClean="0"/>
              <a:t>from Groningen </a:t>
            </a:r>
            <a:r>
              <a:rPr lang="en-US" sz="1100" dirty="0"/>
              <a:t>Field</a:t>
            </a:r>
          </a:p>
          <a:p>
            <a:pPr marL="58738" indent="-58738">
              <a:buFontTx/>
              <a:buChar char="-"/>
            </a:pPr>
            <a:r>
              <a:rPr lang="en-US" sz="1100" dirty="0" smtClean="0"/>
              <a:t>Closure </a:t>
            </a:r>
            <a:r>
              <a:rPr lang="en-US" sz="1100" dirty="0"/>
              <a:t>of Rough Storage in </a:t>
            </a:r>
            <a:r>
              <a:rPr lang="en-US" sz="1100" dirty="0" smtClean="0"/>
              <a:t>UK</a:t>
            </a:r>
          </a:p>
          <a:p>
            <a:pPr marL="58738" indent="-58738">
              <a:buFontTx/>
              <a:buChar char="-"/>
            </a:pPr>
            <a:r>
              <a:rPr lang="en-US" sz="1100" dirty="0" smtClean="0"/>
              <a:t>German Elections</a:t>
            </a:r>
          </a:p>
          <a:p>
            <a:pPr marL="58738" indent="-58738">
              <a:buFontTx/>
              <a:buChar char="-"/>
            </a:pPr>
            <a:r>
              <a:rPr lang="en-US" sz="1100" dirty="0" smtClean="0"/>
              <a:t>Italy to phase out coal power plants by 2025</a:t>
            </a:r>
            <a:endParaRPr lang="en-US" sz="1100" dirty="0"/>
          </a:p>
        </p:txBody>
      </p:sp>
      <p:sp>
        <p:nvSpPr>
          <p:cNvPr id="96" name="TextBox 95"/>
          <p:cNvSpPr txBox="1"/>
          <p:nvPr/>
        </p:nvSpPr>
        <p:spPr>
          <a:xfrm>
            <a:off x="4975980" y="1556872"/>
            <a:ext cx="2028839" cy="600164"/>
          </a:xfrm>
          <a:prstGeom prst="rect">
            <a:avLst/>
          </a:prstGeom>
          <a:solidFill>
            <a:schemeClr val="bg2">
              <a:alpha val="70000"/>
            </a:schemeClr>
          </a:solidFill>
          <a:ln>
            <a:solidFill>
              <a:srgbClr val="FFFF00"/>
            </a:solidFill>
          </a:ln>
        </p:spPr>
        <p:txBody>
          <a:bodyPr wrap="square" rtlCol="0">
            <a:spAutoFit/>
          </a:bodyPr>
          <a:lstStyle/>
          <a:p>
            <a:r>
              <a:rPr lang="en-US" sz="1100" b="1" dirty="0"/>
              <a:t>China:</a:t>
            </a:r>
            <a:r>
              <a:rPr lang="en-US" sz="1100" dirty="0"/>
              <a:t> New policy to increase natural gas share from 6% to 10% by 2020 and 15% by 2030</a:t>
            </a:r>
          </a:p>
        </p:txBody>
      </p:sp>
      <p:sp>
        <p:nvSpPr>
          <p:cNvPr id="98" name="TextBox 97"/>
          <p:cNvSpPr txBox="1"/>
          <p:nvPr/>
        </p:nvSpPr>
        <p:spPr>
          <a:xfrm>
            <a:off x="6899811" y="3266465"/>
            <a:ext cx="2445737" cy="600164"/>
          </a:xfrm>
          <a:prstGeom prst="rect">
            <a:avLst/>
          </a:prstGeom>
          <a:solidFill>
            <a:schemeClr val="bg1">
              <a:alpha val="70000"/>
            </a:schemeClr>
          </a:solidFill>
          <a:ln>
            <a:solidFill>
              <a:schemeClr val="accent1"/>
            </a:solidFill>
          </a:ln>
        </p:spPr>
        <p:txBody>
          <a:bodyPr wrap="square" rtlCol="0">
            <a:spAutoFit/>
          </a:bodyPr>
          <a:lstStyle/>
          <a:p>
            <a:r>
              <a:rPr lang="en-US" sz="1100" b="1" dirty="0"/>
              <a:t>South Korea: </a:t>
            </a:r>
            <a:r>
              <a:rPr lang="en-US" sz="1100" dirty="0"/>
              <a:t>New policy to increase natural gas share from 18% to 27% in 2030</a:t>
            </a:r>
          </a:p>
        </p:txBody>
      </p:sp>
      <p:sp>
        <p:nvSpPr>
          <p:cNvPr id="99" name="Title 1"/>
          <p:cNvSpPr>
            <a:spLocks noGrp="1"/>
          </p:cNvSpPr>
          <p:nvPr>
            <p:ph type="title"/>
          </p:nvPr>
        </p:nvSpPr>
        <p:spPr>
          <a:xfrm>
            <a:off x="604207" y="305620"/>
            <a:ext cx="8324640" cy="557215"/>
          </a:xfrm>
          <a:noFill/>
          <a:ln w="9525">
            <a:noFill/>
            <a:miter lim="800000"/>
            <a:headEnd/>
            <a:tailEnd/>
          </a:ln>
        </p:spPr>
        <p:txBody>
          <a:bodyPr vert="horz" wrap="square" lIns="0" tIns="0" rIns="0" bIns="0" numCol="1" anchor="ctr" anchorCtr="0" compatLnSpc="1">
            <a:prstTxWarp prst="textNoShape">
              <a:avLst/>
            </a:prstTxWarp>
            <a:normAutofit fontScale="90000"/>
          </a:bodyPr>
          <a:lstStyle/>
          <a:p>
            <a:r>
              <a:rPr lang="en-US" sz="2400" b="1" kern="0" dirty="0">
                <a:solidFill>
                  <a:srgbClr val="0070C0"/>
                </a:solidFill>
                <a:effectLst>
                  <a:outerShdw blurRad="31750" dist="25400" dir="5400000" algn="tl" rotWithShape="0">
                    <a:srgbClr val="000000">
                      <a:alpha val="25000"/>
                    </a:srgbClr>
                  </a:outerShdw>
                </a:effectLst>
                <a:latin typeface="Arial"/>
                <a:ea typeface="+mn-ea"/>
                <a:cs typeface="Arial"/>
              </a:rPr>
              <a:t>Major </a:t>
            </a:r>
            <a:r>
              <a:rPr lang="en-US" sz="2400" b="1" kern="0" dirty="0" smtClean="0">
                <a:solidFill>
                  <a:srgbClr val="0070C0"/>
                </a:solidFill>
                <a:effectLst>
                  <a:outerShdw blurRad="31750" dist="25400" dir="5400000" algn="tl" rotWithShape="0">
                    <a:srgbClr val="000000">
                      <a:alpha val="25000"/>
                    </a:srgbClr>
                  </a:outerShdw>
                </a:effectLst>
                <a:latin typeface="Arial"/>
                <a:ea typeface="+mn-ea"/>
                <a:cs typeface="Arial"/>
              </a:rPr>
              <a:t>Policies Developments impacting Natural Gas Markets</a:t>
            </a:r>
            <a:endParaRPr lang="en-US" sz="2400" b="1" kern="0" dirty="0">
              <a:solidFill>
                <a:srgbClr val="0070C0"/>
              </a:solidFill>
              <a:effectLst>
                <a:outerShdw blurRad="31750" dist="25400" dir="5400000" algn="tl" rotWithShape="0">
                  <a:srgbClr val="000000">
                    <a:alpha val="25000"/>
                  </a:srgbClr>
                </a:outerShdw>
              </a:effectLst>
              <a:latin typeface="Arial"/>
              <a:ea typeface="+mn-ea"/>
              <a:cs typeface="Arial"/>
            </a:endParaRPr>
          </a:p>
        </p:txBody>
      </p:sp>
      <p:grpSp>
        <p:nvGrpSpPr>
          <p:cNvPr id="93" name="Gruppe 270"/>
          <p:cNvGrpSpPr>
            <a:grpSpLocks/>
          </p:cNvGrpSpPr>
          <p:nvPr/>
        </p:nvGrpSpPr>
        <p:grpSpPr bwMode="auto">
          <a:xfrm>
            <a:off x="4510930" y="2506382"/>
            <a:ext cx="474663" cy="549275"/>
            <a:chOff x="7237626" y="4019974"/>
            <a:chExt cx="1141006" cy="1322281"/>
          </a:xfrm>
        </p:grpSpPr>
        <p:grpSp>
          <p:nvGrpSpPr>
            <p:cNvPr id="95" name="Gruppe 647"/>
            <p:cNvGrpSpPr>
              <a:grpSpLocks/>
            </p:cNvGrpSpPr>
            <p:nvPr/>
          </p:nvGrpSpPr>
          <p:grpSpPr bwMode="auto">
            <a:xfrm>
              <a:off x="7252894" y="4845445"/>
              <a:ext cx="1125742" cy="401268"/>
              <a:chOff x="6338416" y="2583464"/>
              <a:chExt cx="1275569" cy="424258"/>
            </a:xfrm>
          </p:grpSpPr>
          <p:sp>
            <p:nvSpPr>
              <p:cNvPr id="119" name="Freeform 14"/>
              <p:cNvSpPr>
                <a:spLocks/>
              </p:cNvSpPr>
              <p:nvPr/>
            </p:nvSpPr>
            <p:spPr bwMode="auto">
              <a:xfrm rot="4140000" flipH="1">
                <a:off x="6568820" y="2660138"/>
                <a:ext cx="96974" cy="557792"/>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pPr>
                  <a:defRPr/>
                </a:pPr>
                <a:endParaRPr lang="da-DK">
                  <a:latin typeface="Arial" charset="0"/>
                  <a:ea typeface="ＭＳ Ｐゴシック" pitchFamily="-97" charset="-128"/>
                </a:endParaRPr>
              </a:p>
            </p:txBody>
          </p:sp>
          <p:sp>
            <p:nvSpPr>
              <p:cNvPr id="120" name="Ellipse 66"/>
              <p:cNvSpPr/>
              <p:nvPr/>
            </p:nvSpPr>
            <p:spPr bwMode="auto">
              <a:xfrm rot="5400000" flipH="1">
                <a:off x="7019178" y="2412923"/>
                <a:ext cx="424258" cy="765342"/>
              </a:xfrm>
              <a:prstGeom prst="ellipse">
                <a:avLst/>
              </a:prstGeom>
              <a:solidFill>
                <a:schemeClr val="bg2">
                  <a:lumMod val="10000"/>
                  <a:alpha val="14000"/>
                </a:schemeClr>
              </a:solidFill>
              <a:ln w="9525" cap="flat" cmpd="sng" algn="ctr">
                <a:noFill/>
                <a:prstDash val="solid"/>
              </a:ln>
              <a:effectLst/>
            </p:spPr>
            <p:txBody>
              <a:bodyPr anchor="ctr"/>
              <a:lstStyle/>
              <a:p>
                <a:pPr algn="ctr">
                  <a:defRPr/>
                </a:pPr>
                <a:endParaRPr lang="da-DK" kern="0" dirty="0" err="1">
                  <a:solidFill>
                    <a:sysClr val="window" lastClr="FFFFFF"/>
                  </a:solidFill>
                  <a:latin typeface="Calibri"/>
                  <a:ea typeface="ＭＳ Ｐゴシック" pitchFamily="-97" charset="-128"/>
                </a:endParaRPr>
              </a:p>
            </p:txBody>
          </p:sp>
        </p:grpSp>
        <p:grpSp>
          <p:nvGrpSpPr>
            <p:cNvPr id="100" name="Gruppe 261"/>
            <p:cNvGrpSpPr>
              <a:grpSpLocks/>
            </p:cNvGrpSpPr>
            <p:nvPr/>
          </p:nvGrpSpPr>
          <p:grpSpPr bwMode="auto">
            <a:xfrm>
              <a:off x="7237624" y="4019975"/>
              <a:ext cx="759400" cy="1322280"/>
              <a:chOff x="7237624" y="4019975"/>
              <a:chExt cx="759400" cy="1322280"/>
            </a:xfrm>
          </p:grpSpPr>
          <p:sp>
            <p:nvSpPr>
              <p:cNvPr id="113" name="Freeform 14"/>
              <p:cNvSpPr>
                <a:spLocks/>
              </p:cNvSpPr>
              <p:nvPr/>
            </p:nvSpPr>
            <p:spPr bwMode="auto">
              <a:xfrm rot="2340000">
                <a:off x="7275787" y="4539715"/>
                <a:ext cx="240414" cy="802540"/>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pPr>
                  <a:defRPr/>
                </a:pPr>
                <a:endParaRPr lang="da-DK">
                  <a:latin typeface="Arial" charset="0"/>
                  <a:ea typeface="ＭＳ Ｐゴシック" pitchFamily="-97" charset="-128"/>
                </a:endParaRPr>
              </a:p>
            </p:txBody>
          </p:sp>
          <p:grpSp>
            <p:nvGrpSpPr>
              <p:cNvPr id="114" name="Gruppe 215"/>
              <p:cNvGrpSpPr>
                <a:grpSpLocks/>
              </p:cNvGrpSpPr>
              <p:nvPr/>
            </p:nvGrpSpPr>
            <p:grpSpPr bwMode="auto">
              <a:xfrm>
                <a:off x="7237624" y="4019975"/>
                <a:ext cx="759400" cy="756812"/>
                <a:chOff x="7539038" y="1803400"/>
                <a:chExt cx="1087905" cy="1084196"/>
              </a:xfrm>
            </p:grpSpPr>
            <p:sp>
              <p:nvSpPr>
                <p:cNvPr id="115" name="Ellipse 55"/>
                <p:cNvSpPr/>
                <p:nvPr/>
              </p:nvSpPr>
              <p:spPr bwMode="auto">
                <a:xfrm>
                  <a:off x="7544510" y="1803400"/>
                  <a:ext cx="1082436" cy="1084006"/>
                </a:xfrm>
                <a:prstGeom prst="ellipse">
                  <a:avLst/>
                </a:prstGeom>
                <a:gradFill flip="none" rotWithShape="1">
                  <a:gsLst>
                    <a:gs pos="0">
                      <a:srgbClr val="FF0000"/>
                    </a:gs>
                    <a:gs pos="50000">
                      <a:srgbClr val="920000">
                        <a:shade val="67500"/>
                        <a:satMod val="115000"/>
                      </a:srgbClr>
                    </a:gs>
                    <a:gs pos="100000">
                      <a:srgbClr val="920000">
                        <a:shade val="100000"/>
                        <a:satMod val="115000"/>
                      </a:srgbClr>
                    </a:gs>
                  </a:gsLst>
                  <a:lin ang="2700000" scaled="1"/>
                  <a:tileRect/>
                </a:gradFill>
                <a:ln w="6350" cap="flat" cmpd="sng" algn="ctr">
                  <a:solidFill>
                    <a:srgbClr val="C00000"/>
                  </a:solidFill>
                  <a:prstDash val="solid"/>
                </a:ln>
                <a:effectLst/>
              </p:spPr>
              <p:txBody>
                <a:bodyPr anchor="ctr"/>
                <a:lstStyle/>
                <a:p>
                  <a:pPr algn="ctr">
                    <a:defRPr/>
                  </a:pPr>
                  <a:endParaRPr lang="da-DK" kern="0" dirty="0">
                    <a:solidFill>
                      <a:sysClr val="window" lastClr="FFFFFF"/>
                    </a:solidFill>
                    <a:latin typeface="Calibri"/>
                    <a:ea typeface="ＭＳ Ｐゴシック" pitchFamily="-97" charset="-128"/>
                  </a:endParaRPr>
                </a:p>
              </p:txBody>
            </p:sp>
            <p:grpSp>
              <p:nvGrpSpPr>
                <p:cNvPr id="116" name="Gruppe 91"/>
                <p:cNvGrpSpPr>
                  <a:grpSpLocks/>
                </p:cNvGrpSpPr>
                <p:nvPr/>
              </p:nvGrpSpPr>
              <p:grpSpPr bwMode="auto">
                <a:xfrm>
                  <a:off x="7539038" y="1836248"/>
                  <a:ext cx="1035781" cy="1051348"/>
                  <a:chOff x="1088055" y="2938431"/>
                  <a:chExt cx="1372317" cy="1393612"/>
                </a:xfrm>
              </p:grpSpPr>
              <p:sp>
                <p:nvSpPr>
                  <p:cNvPr id="117" name="Ellipse 45"/>
                  <p:cNvSpPr/>
                  <p:nvPr/>
                </p:nvSpPr>
                <p:spPr bwMode="auto">
                  <a:xfrm>
                    <a:off x="1298111" y="2938431"/>
                    <a:ext cx="1021273" cy="769251"/>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defRPr/>
                    </a:pPr>
                    <a:endParaRPr lang="da-DK" kern="0" dirty="0">
                      <a:solidFill>
                        <a:sysClr val="window" lastClr="FFFFFF"/>
                      </a:solidFill>
                      <a:latin typeface="Calibri"/>
                      <a:ea typeface="ＭＳ Ｐゴシック" pitchFamily="-97" charset="-128"/>
                    </a:endParaRPr>
                  </a:p>
                </p:txBody>
              </p:sp>
              <p:sp>
                <p:nvSpPr>
                  <p:cNvPr id="118" name="Måne 64"/>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a:ea typeface="ＭＳ Ｐゴシック" pitchFamily="-97" charset="-128"/>
                    </a:endParaRPr>
                  </a:p>
                </p:txBody>
              </p:sp>
            </p:grpSp>
          </p:grpSp>
        </p:grpSp>
      </p:grpSp>
      <p:grpSp>
        <p:nvGrpSpPr>
          <p:cNvPr id="121" name="Gruppe 270"/>
          <p:cNvGrpSpPr>
            <a:grpSpLocks/>
          </p:cNvGrpSpPr>
          <p:nvPr/>
        </p:nvGrpSpPr>
        <p:grpSpPr bwMode="auto">
          <a:xfrm>
            <a:off x="6688906" y="2356441"/>
            <a:ext cx="474663" cy="549275"/>
            <a:chOff x="7237626" y="4019974"/>
            <a:chExt cx="1141006" cy="1322281"/>
          </a:xfrm>
        </p:grpSpPr>
        <p:grpSp>
          <p:nvGrpSpPr>
            <p:cNvPr id="122" name="Gruppe 647"/>
            <p:cNvGrpSpPr>
              <a:grpSpLocks/>
            </p:cNvGrpSpPr>
            <p:nvPr/>
          </p:nvGrpSpPr>
          <p:grpSpPr bwMode="auto">
            <a:xfrm>
              <a:off x="7252891" y="4845438"/>
              <a:ext cx="1125743" cy="401270"/>
              <a:chOff x="6338416" y="2583462"/>
              <a:chExt cx="1275571" cy="424261"/>
            </a:xfrm>
          </p:grpSpPr>
          <p:sp>
            <p:nvSpPr>
              <p:cNvPr id="130" name="Freeform 14"/>
              <p:cNvSpPr>
                <a:spLocks/>
              </p:cNvSpPr>
              <p:nvPr/>
            </p:nvSpPr>
            <p:spPr bwMode="auto">
              <a:xfrm rot="4140000" flipH="1">
                <a:off x="6568825" y="2660146"/>
                <a:ext cx="96974" cy="557792"/>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pPr>
                  <a:defRPr/>
                </a:pPr>
                <a:endParaRPr lang="da-DK">
                  <a:latin typeface="Arial" charset="0"/>
                  <a:ea typeface="ＭＳ Ｐゴシック" pitchFamily="-97" charset="-128"/>
                </a:endParaRPr>
              </a:p>
            </p:txBody>
          </p:sp>
          <p:sp>
            <p:nvSpPr>
              <p:cNvPr id="131" name="Ellipse 106"/>
              <p:cNvSpPr/>
              <p:nvPr/>
            </p:nvSpPr>
            <p:spPr bwMode="auto">
              <a:xfrm rot="5400000" flipH="1">
                <a:off x="7019182" y="2412931"/>
                <a:ext cx="424264" cy="765342"/>
              </a:xfrm>
              <a:prstGeom prst="ellipse">
                <a:avLst/>
              </a:prstGeom>
              <a:solidFill>
                <a:schemeClr val="bg2">
                  <a:lumMod val="10000"/>
                  <a:alpha val="14000"/>
                </a:schemeClr>
              </a:solidFill>
              <a:ln w="9525" cap="flat" cmpd="sng" algn="ctr">
                <a:noFill/>
                <a:prstDash val="solid"/>
              </a:ln>
              <a:effectLst/>
            </p:spPr>
            <p:txBody>
              <a:bodyPr anchor="ctr"/>
              <a:lstStyle/>
              <a:p>
                <a:pPr algn="ctr">
                  <a:defRPr/>
                </a:pPr>
                <a:endParaRPr lang="da-DK" kern="0" dirty="0" err="1">
                  <a:solidFill>
                    <a:sysClr val="window" lastClr="FFFFFF"/>
                  </a:solidFill>
                  <a:latin typeface="Calibri"/>
                  <a:ea typeface="ＭＳ Ｐゴシック" pitchFamily="-97" charset="-128"/>
                </a:endParaRPr>
              </a:p>
            </p:txBody>
          </p:sp>
        </p:grpSp>
        <p:grpSp>
          <p:nvGrpSpPr>
            <p:cNvPr id="123" name="Gruppe 261"/>
            <p:cNvGrpSpPr>
              <a:grpSpLocks/>
            </p:cNvGrpSpPr>
            <p:nvPr/>
          </p:nvGrpSpPr>
          <p:grpSpPr bwMode="auto">
            <a:xfrm>
              <a:off x="7237624" y="4019975"/>
              <a:ext cx="759400" cy="1322280"/>
              <a:chOff x="7237624" y="4019975"/>
              <a:chExt cx="759400" cy="1322280"/>
            </a:xfrm>
          </p:grpSpPr>
          <p:sp>
            <p:nvSpPr>
              <p:cNvPr id="124" name="Freeform 14"/>
              <p:cNvSpPr>
                <a:spLocks/>
              </p:cNvSpPr>
              <p:nvPr/>
            </p:nvSpPr>
            <p:spPr bwMode="auto">
              <a:xfrm rot="2340000">
                <a:off x="7275787" y="4539715"/>
                <a:ext cx="240414" cy="802540"/>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pPr>
                  <a:defRPr/>
                </a:pPr>
                <a:endParaRPr lang="da-DK">
                  <a:latin typeface="Arial" charset="0"/>
                  <a:ea typeface="ＭＳ Ｐゴシック" pitchFamily="-97" charset="-128"/>
                </a:endParaRPr>
              </a:p>
            </p:txBody>
          </p:sp>
          <p:grpSp>
            <p:nvGrpSpPr>
              <p:cNvPr id="125" name="Gruppe 215"/>
              <p:cNvGrpSpPr>
                <a:grpSpLocks/>
              </p:cNvGrpSpPr>
              <p:nvPr/>
            </p:nvGrpSpPr>
            <p:grpSpPr bwMode="auto">
              <a:xfrm>
                <a:off x="7237624" y="4019975"/>
                <a:ext cx="759400" cy="756812"/>
                <a:chOff x="7539038" y="1803400"/>
                <a:chExt cx="1087905" cy="1084196"/>
              </a:xfrm>
            </p:grpSpPr>
            <p:sp>
              <p:nvSpPr>
                <p:cNvPr id="126" name="Ellipse 101"/>
                <p:cNvSpPr/>
                <p:nvPr/>
              </p:nvSpPr>
              <p:spPr bwMode="auto">
                <a:xfrm>
                  <a:off x="7544510" y="1803400"/>
                  <a:ext cx="1082436" cy="1084006"/>
                </a:xfrm>
                <a:prstGeom prst="ellipse">
                  <a:avLst/>
                </a:prstGeom>
                <a:solidFill>
                  <a:srgbClr val="FFFF00"/>
                </a:solidFill>
                <a:ln w="6350" cap="flat" cmpd="sng" algn="ctr">
                  <a:solidFill>
                    <a:srgbClr val="FFFF00"/>
                  </a:solidFill>
                  <a:prstDash val="solid"/>
                </a:ln>
                <a:effectLst/>
              </p:spPr>
              <p:txBody>
                <a:bodyPr anchor="ctr"/>
                <a:lstStyle/>
                <a:p>
                  <a:pPr algn="ctr">
                    <a:defRPr/>
                  </a:pPr>
                  <a:endParaRPr lang="da-DK" kern="0" dirty="0">
                    <a:solidFill>
                      <a:sysClr val="window" lastClr="FFFFFF"/>
                    </a:solidFill>
                    <a:latin typeface="Calibri"/>
                    <a:ea typeface="ＭＳ Ｐゴシック" pitchFamily="-97" charset="-128"/>
                  </a:endParaRPr>
                </a:p>
              </p:txBody>
            </p:sp>
            <p:grpSp>
              <p:nvGrpSpPr>
                <p:cNvPr id="127" name="Gruppe 91"/>
                <p:cNvGrpSpPr>
                  <a:grpSpLocks/>
                </p:cNvGrpSpPr>
                <p:nvPr/>
              </p:nvGrpSpPr>
              <p:grpSpPr bwMode="auto">
                <a:xfrm>
                  <a:off x="7539038" y="1836248"/>
                  <a:ext cx="1035781" cy="1051348"/>
                  <a:chOff x="1088055" y="2938431"/>
                  <a:chExt cx="1372317" cy="1393612"/>
                </a:xfrm>
              </p:grpSpPr>
              <p:sp>
                <p:nvSpPr>
                  <p:cNvPr id="128" name="Ellipse 45"/>
                  <p:cNvSpPr/>
                  <p:nvPr/>
                </p:nvSpPr>
                <p:spPr bwMode="auto">
                  <a:xfrm>
                    <a:off x="1298111" y="2938431"/>
                    <a:ext cx="1021273" cy="769251"/>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defRPr/>
                    </a:pPr>
                    <a:endParaRPr lang="da-DK" kern="0" dirty="0">
                      <a:solidFill>
                        <a:sysClr val="window" lastClr="FFFFFF"/>
                      </a:solidFill>
                      <a:latin typeface="Calibri"/>
                      <a:ea typeface="ＭＳ Ｐゴシック" pitchFamily="-97" charset="-128"/>
                    </a:endParaRPr>
                  </a:p>
                </p:txBody>
              </p:sp>
              <p:sp>
                <p:nvSpPr>
                  <p:cNvPr id="129" name="Måne 104"/>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a:ea typeface="ＭＳ Ｐゴシック" pitchFamily="-97" charset="-128"/>
                    </a:endParaRPr>
                  </a:p>
                </p:txBody>
              </p:sp>
            </p:grpSp>
          </p:grpSp>
        </p:grpSp>
      </p:grpSp>
      <p:grpSp>
        <p:nvGrpSpPr>
          <p:cNvPr id="132" name="Gruppe 288"/>
          <p:cNvGrpSpPr>
            <a:grpSpLocks/>
          </p:cNvGrpSpPr>
          <p:nvPr/>
        </p:nvGrpSpPr>
        <p:grpSpPr bwMode="auto">
          <a:xfrm>
            <a:off x="7242989" y="2489676"/>
            <a:ext cx="547923" cy="554038"/>
            <a:chOff x="7215376" y="1031875"/>
            <a:chExt cx="1125156" cy="1333500"/>
          </a:xfrm>
        </p:grpSpPr>
        <p:grpSp>
          <p:nvGrpSpPr>
            <p:cNvPr id="133" name="Gruppe 647"/>
            <p:cNvGrpSpPr>
              <a:grpSpLocks/>
            </p:cNvGrpSpPr>
            <p:nvPr/>
          </p:nvGrpSpPr>
          <p:grpSpPr bwMode="auto">
            <a:xfrm>
              <a:off x="7215377" y="1899223"/>
              <a:ext cx="1125157" cy="401195"/>
              <a:chOff x="6339070" y="2583653"/>
              <a:chExt cx="1274905" cy="424181"/>
            </a:xfrm>
          </p:grpSpPr>
          <p:sp>
            <p:nvSpPr>
              <p:cNvPr id="141" name="Freeform 14"/>
              <p:cNvSpPr>
                <a:spLocks/>
              </p:cNvSpPr>
              <p:nvPr/>
            </p:nvSpPr>
            <p:spPr bwMode="auto">
              <a:xfrm rot="4140000" flipH="1">
                <a:off x="6569343" y="2660407"/>
                <a:ext cx="96956" cy="557502"/>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pPr>
                  <a:defRPr/>
                </a:pPr>
                <a:endParaRPr lang="da-DK">
                  <a:latin typeface="Arial" charset="0"/>
                  <a:ea typeface="ＭＳ Ｐゴシック" pitchFamily="-97" charset="-128"/>
                </a:endParaRPr>
              </a:p>
            </p:txBody>
          </p:sp>
          <p:sp>
            <p:nvSpPr>
              <p:cNvPr id="142" name="Ellipse 128"/>
              <p:cNvSpPr/>
              <p:nvPr/>
            </p:nvSpPr>
            <p:spPr bwMode="auto">
              <a:xfrm rot="5400000" flipH="1">
                <a:off x="7019411" y="2413273"/>
                <a:ext cx="424181" cy="764944"/>
              </a:xfrm>
              <a:prstGeom prst="ellipse">
                <a:avLst/>
              </a:prstGeom>
              <a:solidFill>
                <a:schemeClr val="bg2">
                  <a:lumMod val="10000"/>
                  <a:alpha val="14000"/>
                </a:schemeClr>
              </a:solidFill>
              <a:ln w="9525" cap="flat" cmpd="sng" algn="ctr">
                <a:noFill/>
                <a:prstDash val="solid"/>
              </a:ln>
              <a:effectLst/>
            </p:spPr>
            <p:txBody>
              <a:bodyPr anchor="ctr"/>
              <a:lstStyle/>
              <a:p>
                <a:pPr algn="ctr">
                  <a:defRPr/>
                </a:pPr>
                <a:endParaRPr lang="da-DK" kern="0" dirty="0" err="1">
                  <a:solidFill>
                    <a:sysClr val="window" lastClr="FFFFFF"/>
                  </a:solidFill>
                  <a:latin typeface="Calibri"/>
                  <a:ea typeface="ＭＳ Ｐゴシック" pitchFamily="-97" charset="-128"/>
                </a:endParaRPr>
              </a:p>
            </p:txBody>
          </p:sp>
        </p:grpSp>
        <p:grpSp>
          <p:nvGrpSpPr>
            <p:cNvPr id="134" name="Gruppe 11"/>
            <p:cNvGrpSpPr>
              <a:grpSpLocks/>
            </p:cNvGrpSpPr>
            <p:nvPr/>
          </p:nvGrpSpPr>
          <p:grpSpPr bwMode="auto">
            <a:xfrm>
              <a:off x="7239585" y="1031875"/>
              <a:ext cx="803452" cy="1333499"/>
              <a:chOff x="2260815" y="4553098"/>
              <a:chExt cx="448862" cy="744393"/>
            </a:xfrm>
          </p:grpSpPr>
          <p:sp>
            <p:nvSpPr>
              <p:cNvPr id="135" name="Freeform 14"/>
              <p:cNvSpPr>
                <a:spLocks/>
              </p:cNvSpPr>
              <p:nvPr/>
            </p:nvSpPr>
            <p:spPr bwMode="auto">
              <a:xfrm rot="2340000">
                <a:off x="2289907" y="4849576"/>
                <a:ext cx="134241" cy="447915"/>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pPr>
                  <a:defRPr/>
                </a:pPr>
                <a:endParaRPr lang="da-DK">
                  <a:latin typeface="Arial" charset="0"/>
                  <a:ea typeface="ＭＳ Ｐゴシック" pitchFamily="-97" charset="-128"/>
                </a:endParaRPr>
              </a:p>
            </p:txBody>
          </p:sp>
          <p:grpSp>
            <p:nvGrpSpPr>
              <p:cNvPr id="136" name="Gruppe 86"/>
              <p:cNvGrpSpPr>
                <a:grpSpLocks/>
              </p:cNvGrpSpPr>
              <p:nvPr/>
            </p:nvGrpSpPr>
            <p:grpSpPr bwMode="auto">
              <a:xfrm>
                <a:off x="2260815" y="4553098"/>
                <a:ext cx="448862" cy="447915"/>
                <a:chOff x="3725840" y="1574810"/>
                <a:chExt cx="1693837" cy="1690561"/>
              </a:xfrm>
            </p:grpSpPr>
            <p:sp>
              <p:nvSpPr>
                <p:cNvPr id="137" name="Ellipse 5"/>
                <p:cNvSpPr/>
                <p:nvPr/>
              </p:nvSpPr>
              <p:spPr bwMode="auto">
                <a:xfrm>
                  <a:off x="3731093" y="1574810"/>
                  <a:ext cx="1688579" cy="1690561"/>
                </a:xfrm>
                <a:prstGeom prst="ellipse">
                  <a:avLst/>
                </a:prstGeom>
                <a:solidFill>
                  <a:srgbClr val="00B050"/>
                </a:solidFill>
                <a:ln w="9525" cap="flat" cmpd="sng" algn="ctr">
                  <a:solidFill>
                    <a:srgbClr val="00B050"/>
                  </a:solidFill>
                  <a:prstDash val="solid"/>
                </a:ln>
                <a:effectLst/>
              </p:spPr>
              <p:txBody>
                <a:bodyPr anchor="ctr"/>
                <a:lstStyle/>
                <a:p>
                  <a:pPr algn="ctr">
                    <a:defRPr/>
                  </a:pPr>
                  <a:endParaRPr lang="da-DK" kern="0" dirty="0">
                    <a:solidFill>
                      <a:sysClr val="window" lastClr="FFFFFF"/>
                    </a:solidFill>
                    <a:latin typeface="Calibri"/>
                    <a:ea typeface="ＭＳ Ｐゴシック" pitchFamily="-97" charset="-128"/>
                  </a:endParaRPr>
                </a:p>
              </p:txBody>
            </p:sp>
            <p:grpSp>
              <p:nvGrpSpPr>
                <p:cNvPr id="138" name="Gruppe 91"/>
                <p:cNvGrpSpPr>
                  <a:grpSpLocks/>
                </p:cNvGrpSpPr>
                <p:nvPr/>
              </p:nvGrpSpPr>
              <p:grpSpPr bwMode="auto">
                <a:xfrm>
                  <a:off x="3725840" y="1631163"/>
                  <a:ext cx="1611734" cy="1630757"/>
                  <a:chOff x="1088055" y="2942894"/>
                  <a:chExt cx="1372317" cy="1389149"/>
                </a:xfrm>
              </p:grpSpPr>
              <p:sp>
                <p:nvSpPr>
                  <p:cNvPr id="139" name="Ellipse 45"/>
                  <p:cNvSpPr/>
                  <p:nvPr/>
                </p:nvSpPr>
                <p:spPr bwMode="auto">
                  <a:xfrm>
                    <a:off x="1297920" y="2942894"/>
                    <a:ext cx="1013271" cy="76804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defRPr/>
                    </a:pPr>
                    <a:endParaRPr lang="da-DK" kern="0" dirty="0">
                      <a:solidFill>
                        <a:sysClr val="window" lastClr="FFFFFF"/>
                      </a:solidFill>
                      <a:latin typeface="Calibri"/>
                      <a:ea typeface="ＭＳ Ｐゴシック" pitchFamily="-97" charset="-128"/>
                    </a:endParaRPr>
                  </a:p>
                </p:txBody>
              </p:sp>
              <p:sp>
                <p:nvSpPr>
                  <p:cNvPr id="140" name="Måne 126"/>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a:ea typeface="ＭＳ Ｐゴシック" pitchFamily="-97" charset="-128"/>
                    </a:endParaRPr>
                  </a:p>
                </p:txBody>
              </p:sp>
            </p:grpSp>
          </p:grpSp>
        </p:grpSp>
      </p:grpSp>
      <p:grpSp>
        <p:nvGrpSpPr>
          <p:cNvPr id="143" name="Gruppe 278"/>
          <p:cNvGrpSpPr>
            <a:grpSpLocks/>
          </p:cNvGrpSpPr>
          <p:nvPr/>
        </p:nvGrpSpPr>
        <p:grpSpPr bwMode="auto">
          <a:xfrm>
            <a:off x="6893149" y="2756850"/>
            <a:ext cx="468313" cy="549275"/>
            <a:chOff x="7253476" y="2438400"/>
            <a:chExt cx="1125156" cy="1318895"/>
          </a:xfrm>
        </p:grpSpPr>
        <p:grpSp>
          <p:nvGrpSpPr>
            <p:cNvPr id="144" name="Gruppe 647"/>
            <p:cNvGrpSpPr>
              <a:grpSpLocks/>
            </p:cNvGrpSpPr>
            <p:nvPr/>
          </p:nvGrpSpPr>
          <p:grpSpPr bwMode="auto">
            <a:xfrm>
              <a:off x="7253477" y="3269380"/>
              <a:ext cx="1125156" cy="400243"/>
              <a:chOff x="6339071" y="2582144"/>
              <a:chExt cx="1274904" cy="423177"/>
            </a:xfrm>
          </p:grpSpPr>
          <p:sp>
            <p:nvSpPr>
              <p:cNvPr id="152" name="Freeform 14"/>
              <p:cNvSpPr>
                <a:spLocks/>
              </p:cNvSpPr>
              <p:nvPr/>
            </p:nvSpPr>
            <p:spPr bwMode="auto">
              <a:xfrm rot="4140000" flipH="1">
                <a:off x="6569459" y="2658055"/>
                <a:ext cx="96726" cy="557501"/>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pPr>
                  <a:defRPr/>
                </a:pPr>
                <a:endParaRPr lang="da-DK">
                  <a:latin typeface="Arial" charset="0"/>
                  <a:ea typeface="ＭＳ Ｐゴシック" pitchFamily="-97" charset="-128"/>
                </a:endParaRPr>
              </a:p>
            </p:txBody>
          </p:sp>
          <p:sp>
            <p:nvSpPr>
              <p:cNvPr id="153" name="Ellipse 82"/>
              <p:cNvSpPr/>
              <p:nvPr/>
            </p:nvSpPr>
            <p:spPr bwMode="auto">
              <a:xfrm rot="5400000" flipH="1">
                <a:off x="7019915" y="2411261"/>
                <a:ext cx="423177" cy="764943"/>
              </a:xfrm>
              <a:prstGeom prst="ellipse">
                <a:avLst/>
              </a:prstGeom>
              <a:solidFill>
                <a:schemeClr val="bg2">
                  <a:lumMod val="10000"/>
                  <a:alpha val="14000"/>
                </a:schemeClr>
              </a:solidFill>
              <a:ln w="9525" cap="flat" cmpd="sng" algn="ctr">
                <a:noFill/>
                <a:prstDash val="solid"/>
              </a:ln>
              <a:effectLst/>
            </p:spPr>
            <p:txBody>
              <a:bodyPr anchor="ctr"/>
              <a:lstStyle/>
              <a:p>
                <a:pPr algn="ctr">
                  <a:defRPr/>
                </a:pPr>
                <a:endParaRPr lang="da-DK" kern="0" dirty="0" err="1">
                  <a:solidFill>
                    <a:sysClr val="window" lastClr="FFFFFF"/>
                  </a:solidFill>
                  <a:latin typeface="Calibri"/>
                  <a:ea typeface="ＭＳ Ｐゴシック" pitchFamily="-97" charset="-128"/>
                </a:endParaRPr>
              </a:p>
            </p:txBody>
          </p:sp>
        </p:grpSp>
        <p:grpSp>
          <p:nvGrpSpPr>
            <p:cNvPr id="145" name="Gruppe 271"/>
            <p:cNvGrpSpPr>
              <a:grpSpLocks/>
            </p:cNvGrpSpPr>
            <p:nvPr/>
          </p:nvGrpSpPr>
          <p:grpSpPr bwMode="auto">
            <a:xfrm>
              <a:off x="7264723" y="2438401"/>
              <a:ext cx="759202" cy="1318894"/>
              <a:chOff x="7264723" y="2438401"/>
              <a:chExt cx="759202" cy="1318894"/>
            </a:xfrm>
          </p:grpSpPr>
          <p:sp>
            <p:nvSpPr>
              <p:cNvPr id="146" name="Freeform 14"/>
              <p:cNvSpPr>
                <a:spLocks/>
              </p:cNvSpPr>
              <p:nvPr/>
            </p:nvSpPr>
            <p:spPr bwMode="auto">
              <a:xfrm rot="2340000">
                <a:off x="7306874" y="2953000"/>
                <a:ext cx="240289" cy="804295"/>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pPr>
                  <a:defRPr/>
                </a:pPr>
                <a:endParaRPr lang="da-DK">
                  <a:latin typeface="Arial" charset="0"/>
                  <a:ea typeface="ＭＳ Ｐゴシック" pitchFamily="-97" charset="-128"/>
                </a:endParaRPr>
              </a:p>
            </p:txBody>
          </p:sp>
          <p:grpSp>
            <p:nvGrpSpPr>
              <p:cNvPr id="147" name="Gruppe 151"/>
              <p:cNvGrpSpPr>
                <a:grpSpLocks/>
              </p:cNvGrpSpPr>
              <p:nvPr/>
            </p:nvGrpSpPr>
            <p:grpSpPr bwMode="auto">
              <a:xfrm>
                <a:off x="7264723" y="2438401"/>
                <a:ext cx="759202" cy="758555"/>
                <a:chOff x="7539036" y="1803400"/>
                <a:chExt cx="1087620" cy="1086693"/>
              </a:xfrm>
            </p:grpSpPr>
            <p:sp>
              <p:nvSpPr>
                <p:cNvPr id="148" name="Ellipse 77"/>
                <p:cNvSpPr/>
                <p:nvPr/>
              </p:nvSpPr>
              <p:spPr bwMode="auto">
                <a:xfrm>
                  <a:off x="7544781" y="1803400"/>
                  <a:ext cx="1081872" cy="1086693"/>
                </a:xfrm>
                <a:prstGeom prst="ellipse">
                  <a:avLst/>
                </a:prstGeom>
                <a:gradFill>
                  <a:gsLst>
                    <a:gs pos="20000">
                      <a:srgbClr val="0070C0"/>
                    </a:gs>
                    <a:gs pos="100000">
                      <a:schemeClr val="accent4">
                        <a:lumMod val="50000"/>
                      </a:schemeClr>
                    </a:gs>
                  </a:gsLst>
                  <a:lin ang="0" scaled="1"/>
                </a:gradFill>
                <a:ln w="6350" cap="flat" cmpd="sng" algn="ctr">
                  <a:solidFill>
                    <a:schemeClr val="accent3">
                      <a:lumMod val="50000"/>
                    </a:schemeClr>
                  </a:solidFill>
                  <a:prstDash val="solid"/>
                </a:ln>
                <a:effectLst/>
              </p:spPr>
              <p:txBody>
                <a:bodyPr anchor="ctr"/>
                <a:lstStyle/>
                <a:p>
                  <a:pPr algn="ctr">
                    <a:defRPr/>
                  </a:pPr>
                  <a:endParaRPr lang="da-DK" kern="0" dirty="0">
                    <a:solidFill>
                      <a:sysClr val="window" lastClr="FFFFFF"/>
                    </a:solidFill>
                    <a:latin typeface="Calibri"/>
                    <a:ea typeface="ＭＳ Ｐゴシック" pitchFamily="-97" charset="-128"/>
                  </a:endParaRPr>
                </a:p>
              </p:txBody>
            </p:sp>
            <p:grpSp>
              <p:nvGrpSpPr>
                <p:cNvPr id="149" name="Gruppe 91"/>
                <p:cNvGrpSpPr>
                  <a:grpSpLocks/>
                </p:cNvGrpSpPr>
                <p:nvPr/>
              </p:nvGrpSpPr>
              <p:grpSpPr bwMode="auto">
                <a:xfrm>
                  <a:off x="7539036" y="1836166"/>
                  <a:ext cx="1035778" cy="1051433"/>
                  <a:chOff x="1088055" y="2938319"/>
                  <a:chExt cx="1372317" cy="1393724"/>
                </a:xfrm>
              </p:grpSpPr>
              <p:sp>
                <p:nvSpPr>
                  <p:cNvPr id="150" name="Ellipse 45"/>
                  <p:cNvSpPr/>
                  <p:nvPr/>
                </p:nvSpPr>
                <p:spPr bwMode="auto">
                  <a:xfrm>
                    <a:off x="1298367" y="2938319"/>
                    <a:ext cx="1020748" cy="76727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defRPr/>
                    </a:pPr>
                    <a:endParaRPr lang="da-DK" kern="0" dirty="0">
                      <a:solidFill>
                        <a:sysClr val="window" lastClr="FFFFFF"/>
                      </a:solidFill>
                      <a:latin typeface="Calibri"/>
                      <a:ea typeface="ＭＳ Ｐゴシック" pitchFamily="-97" charset="-128"/>
                    </a:endParaRPr>
                  </a:p>
                </p:txBody>
              </p:sp>
              <p:sp>
                <p:nvSpPr>
                  <p:cNvPr id="151" name="Måne 80"/>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a:ea typeface="ＭＳ Ｐゴシック" pitchFamily="-97" charset="-128"/>
                    </a:endParaRPr>
                  </a:p>
                </p:txBody>
              </p:sp>
            </p:grpSp>
          </p:grpSp>
        </p:grpSp>
      </p:grpSp>
      <p:grpSp>
        <p:nvGrpSpPr>
          <p:cNvPr id="167" name="Gruppe 278"/>
          <p:cNvGrpSpPr>
            <a:grpSpLocks/>
          </p:cNvGrpSpPr>
          <p:nvPr/>
        </p:nvGrpSpPr>
        <p:grpSpPr bwMode="auto">
          <a:xfrm rot="18705082">
            <a:off x="2284354" y="2658676"/>
            <a:ext cx="468312" cy="549275"/>
            <a:chOff x="7253482" y="2438401"/>
            <a:chExt cx="1125155" cy="1318894"/>
          </a:xfrm>
        </p:grpSpPr>
        <p:grpSp>
          <p:nvGrpSpPr>
            <p:cNvPr id="168" name="Gruppe 647"/>
            <p:cNvGrpSpPr>
              <a:grpSpLocks/>
            </p:cNvGrpSpPr>
            <p:nvPr/>
          </p:nvGrpSpPr>
          <p:grpSpPr bwMode="auto">
            <a:xfrm>
              <a:off x="7253482" y="3269381"/>
              <a:ext cx="1125154" cy="400241"/>
              <a:chOff x="6339078" y="2582144"/>
              <a:chExt cx="1274902" cy="423175"/>
            </a:xfrm>
          </p:grpSpPr>
          <p:sp>
            <p:nvSpPr>
              <p:cNvPr id="176" name="Freeform 14"/>
              <p:cNvSpPr>
                <a:spLocks/>
              </p:cNvSpPr>
              <p:nvPr/>
            </p:nvSpPr>
            <p:spPr bwMode="auto">
              <a:xfrm rot="4140000" flipH="1">
                <a:off x="6569466" y="2658055"/>
                <a:ext cx="96726" cy="557499"/>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pPr>
                  <a:defRPr/>
                </a:pPr>
                <a:endParaRPr lang="da-DK">
                  <a:latin typeface="Arial" charset="0"/>
                  <a:ea typeface="ＭＳ Ｐゴシック" pitchFamily="-97" charset="-128"/>
                </a:endParaRPr>
              </a:p>
            </p:txBody>
          </p:sp>
          <p:sp>
            <p:nvSpPr>
              <p:cNvPr id="177" name="Ellipse 117"/>
              <p:cNvSpPr/>
              <p:nvPr/>
            </p:nvSpPr>
            <p:spPr bwMode="auto">
              <a:xfrm rot="5400000" flipH="1">
                <a:off x="7019922" y="2411261"/>
                <a:ext cx="423175" cy="764941"/>
              </a:xfrm>
              <a:prstGeom prst="ellipse">
                <a:avLst/>
              </a:prstGeom>
              <a:solidFill>
                <a:schemeClr val="bg2">
                  <a:lumMod val="10000"/>
                  <a:alpha val="14000"/>
                </a:schemeClr>
              </a:solidFill>
              <a:ln w="9525" cap="flat" cmpd="sng" algn="ctr">
                <a:noFill/>
                <a:prstDash val="solid"/>
              </a:ln>
              <a:effectLst/>
            </p:spPr>
            <p:txBody>
              <a:bodyPr anchor="ctr"/>
              <a:lstStyle/>
              <a:p>
                <a:pPr algn="ctr">
                  <a:defRPr/>
                </a:pPr>
                <a:endParaRPr lang="da-DK" kern="0" dirty="0" err="1">
                  <a:solidFill>
                    <a:sysClr val="window" lastClr="FFFFFF"/>
                  </a:solidFill>
                  <a:latin typeface="Calibri"/>
                  <a:ea typeface="ＭＳ Ｐゴシック" pitchFamily="-97" charset="-128"/>
                </a:endParaRPr>
              </a:p>
            </p:txBody>
          </p:sp>
        </p:grpSp>
        <p:grpSp>
          <p:nvGrpSpPr>
            <p:cNvPr id="169" name="Gruppe 271"/>
            <p:cNvGrpSpPr>
              <a:grpSpLocks/>
            </p:cNvGrpSpPr>
            <p:nvPr/>
          </p:nvGrpSpPr>
          <p:grpSpPr bwMode="auto">
            <a:xfrm>
              <a:off x="7264714" y="2438401"/>
              <a:ext cx="759217" cy="1318894"/>
              <a:chOff x="7264714" y="2438401"/>
              <a:chExt cx="759217" cy="1318894"/>
            </a:xfrm>
          </p:grpSpPr>
          <p:sp>
            <p:nvSpPr>
              <p:cNvPr id="170" name="Freeform 14"/>
              <p:cNvSpPr>
                <a:spLocks/>
              </p:cNvSpPr>
              <p:nvPr/>
            </p:nvSpPr>
            <p:spPr bwMode="auto">
              <a:xfrm rot="2340000">
                <a:off x="7306879" y="2952997"/>
                <a:ext cx="240287" cy="804298"/>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pPr>
                  <a:defRPr/>
                </a:pPr>
                <a:endParaRPr lang="da-DK">
                  <a:latin typeface="Arial" charset="0"/>
                  <a:ea typeface="ＭＳ Ｐゴシック" pitchFamily="-97" charset="-128"/>
                </a:endParaRPr>
              </a:p>
            </p:txBody>
          </p:sp>
          <p:grpSp>
            <p:nvGrpSpPr>
              <p:cNvPr id="171" name="Gruppe 151"/>
              <p:cNvGrpSpPr>
                <a:grpSpLocks/>
              </p:cNvGrpSpPr>
              <p:nvPr/>
            </p:nvGrpSpPr>
            <p:grpSpPr bwMode="auto">
              <a:xfrm>
                <a:off x="7264714" y="2438401"/>
                <a:ext cx="759217" cy="758553"/>
                <a:chOff x="7539022" y="1803400"/>
                <a:chExt cx="1087641" cy="1086690"/>
              </a:xfrm>
            </p:grpSpPr>
            <p:sp>
              <p:nvSpPr>
                <p:cNvPr id="172" name="Ellipse 112"/>
                <p:cNvSpPr/>
                <p:nvPr/>
              </p:nvSpPr>
              <p:spPr bwMode="auto">
                <a:xfrm>
                  <a:off x="7544787" y="1803400"/>
                  <a:ext cx="1081872" cy="1086690"/>
                </a:xfrm>
                <a:prstGeom prst="ellipse">
                  <a:avLst/>
                </a:prstGeom>
                <a:solidFill>
                  <a:srgbClr val="7030A0"/>
                </a:solidFill>
                <a:ln w="6350" cap="flat" cmpd="sng" algn="ctr">
                  <a:solidFill>
                    <a:srgbClr val="7030A0"/>
                  </a:solidFill>
                  <a:prstDash val="solid"/>
                </a:ln>
                <a:effectLst/>
              </p:spPr>
              <p:txBody>
                <a:bodyPr anchor="ctr"/>
                <a:lstStyle/>
                <a:p>
                  <a:pPr algn="ctr">
                    <a:defRPr/>
                  </a:pPr>
                  <a:endParaRPr lang="da-DK" kern="0" dirty="0">
                    <a:solidFill>
                      <a:sysClr val="window" lastClr="FFFFFF"/>
                    </a:solidFill>
                    <a:latin typeface="Calibri"/>
                    <a:ea typeface="ＭＳ Ｐゴシック" pitchFamily="-97" charset="-128"/>
                  </a:endParaRPr>
                </a:p>
              </p:txBody>
            </p:sp>
            <p:grpSp>
              <p:nvGrpSpPr>
                <p:cNvPr id="173" name="Gruppe 91"/>
                <p:cNvGrpSpPr>
                  <a:grpSpLocks/>
                </p:cNvGrpSpPr>
                <p:nvPr/>
              </p:nvGrpSpPr>
              <p:grpSpPr bwMode="auto">
                <a:xfrm>
                  <a:off x="7539022" y="1836163"/>
                  <a:ext cx="1035778" cy="1051433"/>
                  <a:chOff x="1088055" y="2938319"/>
                  <a:chExt cx="1372317" cy="1393724"/>
                </a:xfrm>
              </p:grpSpPr>
              <p:sp>
                <p:nvSpPr>
                  <p:cNvPr id="174" name="Ellipse 45"/>
                  <p:cNvSpPr/>
                  <p:nvPr/>
                </p:nvSpPr>
                <p:spPr bwMode="auto">
                  <a:xfrm>
                    <a:off x="1298395" y="2938319"/>
                    <a:ext cx="1020743" cy="76728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defRPr/>
                    </a:pPr>
                    <a:endParaRPr lang="da-DK" kern="0" dirty="0">
                      <a:solidFill>
                        <a:sysClr val="window" lastClr="FFFFFF"/>
                      </a:solidFill>
                      <a:latin typeface="Calibri"/>
                      <a:ea typeface="ＭＳ Ｐゴシック" pitchFamily="-97" charset="-128"/>
                    </a:endParaRPr>
                  </a:p>
                </p:txBody>
              </p:sp>
              <p:sp>
                <p:nvSpPr>
                  <p:cNvPr id="175" name="Måne 115"/>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a:ea typeface="ＭＳ Ｐゴシック" pitchFamily="-97" charset="-128"/>
                    </a:endParaRPr>
                  </a:p>
                </p:txBody>
              </p:sp>
            </p:grpSp>
          </p:grpSp>
        </p:grpSp>
      </p:grpSp>
      <p:sp>
        <p:nvSpPr>
          <p:cNvPr id="102" name="Tekstboks 82"/>
          <p:cNvSpPr txBox="1">
            <a:spLocks noChangeArrowheads="1"/>
          </p:cNvSpPr>
          <p:nvPr/>
        </p:nvSpPr>
        <p:spPr bwMode="auto">
          <a:xfrm>
            <a:off x="7128001" y="980261"/>
            <a:ext cx="2683069" cy="1446550"/>
          </a:xfrm>
          <a:prstGeom prst="rect">
            <a:avLst/>
          </a:prstGeom>
          <a:solidFill>
            <a:schemeClr val="bg2">
              <a:alpha val="70000"/>
            </a:schemeClr>
          </a:solidFill>
          <a:ln>
            <a:solidFill>
              <a:schemeClr val="accent5"/>
            </a:solidFill>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da-DK" altLang="en-US" sz="1100" b="1" dirty="0">
                <a:latin typeface="+mn-lt"/>
                <a:ea typeface="+mn-ea"/>
              </a:rPr>
              <a:t>Japan:</a:t>
            </a:r>
            <a:r>
              <a:rPr lang="da-DK" altLang="en-US" sz="1100" dirty="0">
                <a:latin typeface="+mn-lt"/>
                <a:ea typeface="+mn-ea"/>
              </a:rPr>
              <a:t> </a:t>
            </a:r>
            <a:endParaRPr lang="da-DK" altLang="en-US" sz="1100" dirty="0" smtClean="0">
              <a:latin typeface="+mn-lt"/>
              <a:ea typeface="+mn-ea"/>
            </a:endParaRPr>
          </a:p>
          <a:p>
            <a:pPr eaLnBrk="1" hangingPunct="1"/>
            <a:r>
              <a:rPr lang="da-DK" altLang="en-US" sz="1100" dirty="0" smtClean="0">
                <a:latin typeface="+mn-lt"/>
                <a:ea typeface="+mn-ea"/>
              </a:rPr>
              <a:t>- Liberilization </a:t>
            </a:r>
            <a:r>
              <a:rPr lang="da-DK" altLang="en-US" sz="1100" dirty="0">
                <a:latin typeface="+mn-lt"/>
                <a:ea typeface="+mn-ea"/>
              </a:rPr>
              <a:t>of Electricity and retail gas market</a:t>
            </a:r>
          </a:p>
          <a:p>
            <a:pPr algn="just" eaLnBrk="1" hangingPunct="1"/>
            <a:r>
              <a:rPr lang="da-DK" altLang="en-US" sz="1100" dirty="0" smtClean="0">
                <a:latin typeface="+mn-lt"/>
                <a:ea typeface="+mn-ea"/>
              </a:rPr>
              <a:t>- JFTC </a:t>
            </a:r>
            <a:r>
              <a:rPr lang="da-DK" altLang="en-US" sz="1100" dirty="0">
                <a:latin typeface="+mn-lt"/>
                <a:ea typeface="+mn-ea"/>
              </a:rPr>
              <a:t>ruling on destination and profit sharing clauses for new contracts</a:t>
            </a:r>
          </a:p>
          <a:p>
            <a:pPr eaLnBrk="1" hangingPunct="1"/>
            <a:r>
              <a:rPr lang="da-DK" altLang="en-US" sz="1100" dirty="0" smtClean="0">
                <a:latin typeface="+mn-lt"/>
                <a:ea typeface="+mn-ea"/>
              </a:rPr>
              <a:t>- Two </a:t>
            </a:r>
            <a:r>
              <a:rPr lang="da-DK" altLang="en-US" sz="1100" dirty="0">
                <a:latin typeface="+mn-lt"/>
                <a:ea typeface="+mn-ea"/>
              </a:rPr>
              <a:t>nulcear reactors with a capacity of 1.66 GW restarted </a:t>
            </a:r>
            <a:r>
              <a:rPr lang="da-DK" altLang="en-US" sz="1100" dirty="0" smtClean="0">
                <a:latin typeface="+mn-lt"/>
                <a:ea typeface="+mn-ea"/>
              </a:rPr>
              <a:t>in 2017 with more expected to be restarted in the future</a:t>
            </a:r>
            <a:endParaRPr lang="da-DK" altLang="en-US" sz="1100" dirty="0">
              <a:latin typeface="+mn-lt"/>
              <a:ea typeface="+mn-ea"/>
            </a:endParaRPr>
          </a:p>
        </p:txBody>
      </p:sp>
      <p:grpSp>
        <p:nvGrpSpPr>
          <p:cNvPr id="66" name="Gruppe 278"/>
          <p:cNvGrpSpPr>
            <a:grpSpLocks/>
          </p:cNvGrpSpPr>
          <p:nvPr/>
        </p:nvGrpSpPr>
        <p:grpSpPr bwMode="auto">
          <a:xfrm>
            <a:off x="5848076" y="3209770"/>
            <a:ext cx="468313" cy="549275"/>
            <a:chOff x="7253476" y="2438400"/>
            <a:chExt cx="1125156" cy="1318895"/>
          </a:xfrm>
        </p:grpSpPr>
        <p:grpSp>
          <p:nvGrpSpPr>
            <p:cNvPr id="67" name="Gruppe 647"/>
            <p:cNvGrpSpPr>
              <a:grpSpLocks/>
            </p:cNvGrpSpPr>
            <p:nvPr/>
          </p:nvGrpSpPr>
          <p:grpSpPr bwMode="auto">
            <a:xfrm>
              <a:off x="7253477" y="3269380"/>
              <a:ext cx="1125156" cy="400243"/>
              <a:chOff x="6339071" y="2582144"/>
              <a:chExt cx="1274904" cy="423177"/>
            </a:xfrm>
          </p:grpSpPr>
          <p:sp>
            <p:nvSpPr>
              <p:cNvPr id="75" name="Freeform 14"/>
              <p:cNvSpPr>
                <a:spLocks/>
              </p:cNvSpPr>
              <p:nvPr/>
            </p:nvSpPr>
            <p:spPr bwMode="auto">
              <a:xfrm rot="4140000" flipH="1">
                <a:off x="6569459" y="2658055"/>
                <a:ext cx="96726" cy="557501"/>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pPr>
                  <a:defRPr/>
                </a:pPr>
                <a:endParaRPr lang="da-DK">
                  <a:latin typeface="Arial" charset="0"/>
                  <a:ea typeface="ＭＳ Ｐゴシック" pitchFamily="-97" charset="-128"/>
                </a:endParaRPr>
              </a:p>
            </p:txBody>
          </p:sp>
          <p:sp>
            <p:nvSpPr>
              <p:cNvPr id="76" name="Ellipse 82"/>
              <p:cNvSpPr/>
              <p:nvPr/>
            </p:nvSpPr>
            <p:spPr bwMode="auto">
              <a:xfrm rot="5400000" flipH="1">
                <a:off x="7019915" y="2411261"/>
                <a:ext cx="423177" cy="764943"/>
              </a:xfrm>
              <a:prstGeom prst="ellipse">
                <a:avLst/>
              </a:prstGeom>
              <a:solidFill>
                <a:schemeClr val="bg2">
                  <a:lumMod val="10000"/>
                  <a:alpha val="14000"/>
                </a:schemeClr>
              </a:solidFill>
              <a:ln w="9525" cap="flat" cmpd="sng" algn="ctr">
                <a:noFill/>
                <a:prstDash val="solid"/>
              </a:ln>
              <a:effectLst/>
            </p:spPr>
            <p:txBody>
              <a:bodyPr anchor="ctr"/>
              <a:lstStyle/>
              <a:p>
                <a:pPr algn="ctr">
                  <a:defRPr/>
                </a:pPr>
                <a:endParaRPr lang="da-DK" kern="0" dirty="0" err="1">
                  <a:solidFill>
                    <a:sysClr val="window" lastClr="FFFFFF"/>
                  </a:solidFill>
                  <a:latin typeface="Calibri"/>
                  <a:ea typeface="ＭＳ Ｐゴシック" pitchFamily="-97" charset="-128"/>
                </a:endParaRPr>
              </a:p>
            </p:txBody>
          </p:sp>
        </p:grpSp>
        <p:grpSp>
          <p:nvGrpSpPr>
            <p:cNvPr id="68" name="Gruppe 271"/>
            <p:cNvGrpSpPr>
              <a:grpSpLocks/>
            </p:cNvGrpSpPr>
            <p:nvPr/>
          </p:nvGrpSpPr>
          <p:grpSpPr bwMode="auto">
            <a:xfrm>
              <a:off x="7264723" y="2438401"/>
              <a:ext cx="759202" cy="1318894"/>
              <a:chOff x="7264723" y="2438401"/>
              <a:chExt cx="759202" cy="1318894"/>
            </a:xfrm>
          </p:grpSpPr>
          <p:sp>
            <p:nvSpPr>
              <p:cNvPr id="69" name="Freeform 14"/>
              <p:cNvSpPr>
                <a:spLocks/>
              </p:cNvSpPr>
              <p:nvPr/>
            </p:nvSpPr>
            <p:spPr bwMode="auto">
              <a:xfrm rot="2340000">
                <a:off x="7306874" y="2953000"/>
                <a:ext cx="240289" cy="804295"/>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pPr>
                  <a:defRPr/>
                </a:pPr>
                <a:endParaRPr lang="da-DK">
                  <a:latin typeface="Arial" charset="0"/>
                  <a:ea typeface="ＭＳ Ｐゴシック" pitchFamily="-97" charset="-128"/>
                </a:endParaRPr>
              </a:p>
            </p:txBody>
          </p:sp>
          <p:grpSp>
            <p:nvGrpSpPr>
              <p:cNvPr id="70" name="Gruppe 151"/>
              <p:cNvGrpSpPr>
                <a:grpSpLocks/>
              </p:cNvGrpSpPr>
              <p:nvPr/>
            </p:nvGrpSpPr>
            <p:grpSpPr bwMode="auto">
              <a:xfrm>
                <a:off x="7264723" y="2438401"/>
                <a:ext cx="759202" cy="758555"/>
                <a:chOff x="7539036" y="1803400"/>
                <a:chExt cx="1087620" cy="1086693"/>
              </a:xfrm>
            </p:grpSpPr>
            <p:sp>
              <p:nvSpPr>
                <p:cNvPr id="71" name="Ellipse 77"/>
                <p:cNvSpPr/>
                <p:nvPr/>
              </p:nvSpPr>
              <p:spPr bwMode="auto">
                <a:xfrm>
                  <a:off x="7544781" y="1803400"/>
                  <a:ext cx="1081872" cy="1086693"/>
                </a:xfrm>
                <a:prstGeom prst="ellipse">
                  <a:avLst/>
                </a:prstGeom>
                <a:solidFill>
                  <a:srgbClr val="FFC000"/>
                </a:solidFill>
                <a:ln w="6350" cap="flat" cmpd="sng" algn="ctr">
                  <a:solidFill>
                    <a:srgbClr val="FFC000"/>
                  </a:solidFill>
                  <a:prstDash val="solid"/>
                </a:ln>
                <a:effectLst/>
              </p:spPr>
              <p:txBody>
                <a:bodyPr anchor="ctr"/>
                <a:lstStyle/>
                <a:p>
                  <a:pPr algn="ctr">
                    <a:defRPr/>
                  </a:pPr>
                  <a:endParaRPr lang="da-DK" kern="0" dirty="0">
                    <a:solidFill>
                      <a:sysClr val="window" lastClr="FFFFFF"/>
                    </a:solidFill>
                    <a:latin typeface="Calibri"/>
                    <a:ea typeface="ＭＳ Ｐゴシック" pitchFamily="-97" charset="-128"/>
                  </a:endParaRPr>
                </a:p>
              </p:txBody>
            </p:sp>
            <p:grpSp>
              <p:nvGrpSpPr>
                <p:cNvPr id="72" name="Gruppe 91"/>
                <p:cNvGrpSpPr>
                  <a:grpSpLocks/>
                </p:cNvGrpSpPr>
                <p:nvPr/>
              </p:nvGrpSpPr>
              <p:grpSpPr bwMode="auto">
                <a:xfrm>
                  <a:off x="7539036" y="1836166"/>
                  <a:ext cx="1035778" cy="1051433"/>
                  <a:chOff x="1088055" y="2938319"/>
                  <a:chExt cx="1372317" cy="1393724"/>
                </a:xfrm>
              </p:grpSpPr>
              <p:sp>
                <p:nvSpPr>
                  <p:cNvPr id="73" name="Ellipse 45"/>
                  <p:cNvSpPr/>
                  <p:nvPr/>
                </p:nvSpPr>
                <p:spPr bwMode="auto">
                  <a:xfrm>
                    <a:off x="1298367" y="2938319"/>
                    <a:ext cx="1020748" cy="76727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defRPr/>
                    </a:pPr>
                    <a:endParaRPr lang="da-DK" kern="0" dirty="0">
                      <a:solidFill>
                        <a:sysClr val="window" lastClr="FFFFFF"/>
                      </a:solidFill>
                      <a:latin typeface="Calibri"/>
                      <a:ea typeface="ＭＳ Ｐゴシック" pitchFamily="-97" charset="-128"/>
                    </a:endParaRPr>
                  </a:p>
                </p:txBody>
              </p:sp>
              <p:sp>
                <p:nvSpPr>
                  <p:cNvPr id="74" name="Måne 80"/>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a:ea typeface="ＭＳ Ｐゴシック" pitchFamily="-97" charset="-128"/>
                    </a:endParaRPr>
                  </a:p>
                </p:txBody>
              </p:sp>
            </p:grpSp>
          </p:grpSp>
        </p:grpSp>
      </p:grpSp>
      <p:sp>
        <p:nvSpPr>
          <p:cNvPr id="77" name="TextBox 76"/>
          <p:cNvSpPr txBox="1"/>
          <p:nvPr/>
        </p:nvSpPr>
        <p:spPr>
          <a:xfrm>
            <a:off x="5123665" y="3927797"/>
            <a:ext cx="2445737" cy="1107996"/>
          </a:xfrm>
          <a:prstGeom prst="rect">
            <a:avLst/>
          </a:prstGeom>
          <a:solidFill>
            <a:schemeClr val="bg1">
              <a:alpha val="70000"/>
            </a:schemeClr>
          </a:solidFill>
          <a:ln>
            <a:solidFill>
              <a:srgbClr val="FFC000"/>
            </a:solidFill>
          </a:ln>
        </p:spPr>
        <p:txBody>
          <a:bodyPr wrap="square" rtlCol="0">
            <a:spAutoFit/>
          </a:bodyPr>
          <a:lstStyle/>
          <a:p>
            <a:r>
              <a:rPr lang="en-US" sz="1100" b="1" dirty="0" smtClean="0"/>
              <a:t>India: </a:t>
            </a:r>
          </a:p>
          <a:p>
            <a:pPr marL="171450" indent="-171450">
              <a:buFontTx/>
              <a:buChar char="-"/>
            </a:pPr>
            <a:r>
              <a:rPr lang="en-US" sz="1100" dirty="0" smtClean="0"/>
              <a:t>Policy for reforming energy markets, cutting subsidies and enhancing the role of natural gas</a:t>
            </a:r>
          </a:p>
          <a:p>
            <a:pPr marL="171450" indent="-171450">
              <a:buFontTx/>
              <a:buChar char="-"/>
            </a:pPr>
            <a:r>
              <a:rPr lang="en-US" sz="1100" dirty="0" smtClean="0"/>
              <a:t>New emission standards targeting coal power</a:t>
            </a:r>
            <a:endParaRPr lang="en-US" sz="1100" dirty="0"/>
          </a:p>
        </p:txBody>
      </p:sp>
      <p:grpSp>
        <p:nvGrpSpPr>
          <p:cNvPr id="78" name="Gruppe 270"/>
          <p:cNvGrpSpPr>
            <a:grpSpLocks/>
          </p:cNvGrpSpPr>
          <p:nvPr/>
        </p:nvGrpSpPr>
        <p:grpSpPr bwMode="auto">
          <a:xfrm>
            <a:off x="3369076" y="4192815"/>
            <a:ext cx="474663" cy="549275"/>
            <a:chOff x="7237626" y="4019974"/>
            <a:chExt cx="1141006" cy="1322281"/>
          </a:xfrm>
        </p:grpSpPr>
        <p:grpSp>
          <p:nvGrpSpPr>
            <p:cNvPr id="79" name="Gruppe 647"/>
            <p:cNvGrpSpPr>
              <a:grpSpLocks/>
            </p:cNvGrpSpPr>
            <p:nvPr/>
          </p:nvGrpSpPr>
          <p:grpSpPr bwMode="auto">
            <a:xfrm>
              <a:off x="7252894" y="4845445"/>
              <a:ext cx="1125742" cy="401268"/>
              <a:chOff x="6338416" y="2583464"/>
              <a:chExt cx="1275569" cy="424258"/>
            </a:xfrm>
          </p:grpSpPr>
          <p:sp>
            <p:nvSpPr>
              <p:cNvPr id="87" name="Freeform 14"/>
              <p:cNvSpPr>
                <a:spLocks/>
              </p:cNvSpPr>
              <p:nvPr/>
            </p:nvSpPr>
            <p:spPr bwMode="auto">
              <a:xfrm rot="4140000" flipH="1">
                <a:off x="6568820" y="2660138"/>
                <a:ext cx="96974" cy="557792"/>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pPr>
                  <a:defRPr/>
                </a:pPr>
                <a:endParaRPr lang="da-DK">
                  <a:latin typeface="Arial" charset="0"/>
                  <a:ea typeface="ＭＳ Ｐゴシック" pitchFamily="-97" charset="-128"/>
                </a:endParaRPr>
              </a:p>
            </p:txBody>
          </p:sp>
          <p:sp>
            <p:nvSpPr>
              <p:cNvPr id="88" name="Ellipse 66"/>
              <p:cNvSpPr/>
              <p:nvPr/>
            </p:nvSpPr>
            <p:spPr bwMode="auto">
              <a:xfrm rot="5400000" flipH="1">
                <a:off x="7019178" y="2412923"/>
                <a:ext cx="424258" cy="765342"/>
              </a:xfrm>
              <a:prstGeom prst="ellipse">
                <a:avLst/>
              </a:prstGeom>
              <a:solidFill>
                <a:schemeClr val="bg2">
                  <a:lumMod val="10000"/>
                  <a:alpha val="14000"/>
                </a:schemeClr>
              </a:solidFill>
              <a:ln w="9525" cap="flat" cmpd="sng" algn="ctr">
                <a:noFill/>
                <a:prstDash val="solid"/>
              </a:ln>
              <a:effectLst/>
            </p:spPr>
            <p:txBody>
              <a:bodyPr anchor="ctr"/>
              <a:lstStyle/>
              <a:p>
                <a:pPr algn="ctr">
                  <a:defRPr/>
                </a:pPr>
                <a:endParaRPr lang="da-DK" kern="0" dirty="0" err="1">
                  <a:solidFill>
                    <a:sysClr val="window" lastClr="FFFFFF"/>
                  </a:solidFill>
                  <a:latin typeface="Calibri"/>
                  <a:ea typeface="ＭＳ Ｐゴシック" pitchFamily="-97" charset="-128"/>
                </a:endParaRPr>
              </a:p>
            </p:txBody>
          </p:sp>
        </p:grpSp>
        <p:grpSp>
          <p:nvGrpSpPr>
            <p:cNvPr id="80" name="Gruppe 261"/>
            <p:cNvGrpSpPr>
              <a:grpSpLocks/>
            </p:cNvGrpSpPr>
            <p:nvPr/>
          </p:nvGrpSpPr>
          <p:grpSpPr bwMode="auto">
            <a:xfrm>
              <a:off x="7237624" y="4019975"/>
              <a:ext cx="759400" cy="1322280"/>
              <a:chOff x="7237624" y="4019975"/>
              <a:chExt cx="759400" cy="1322280"/>
            </a:xfrm>
          </p:grpSpPr>
          <p:sp>
            <p:nvSpPr>
              <p:cNvPr id="81" name="Freeform 14"/>
              <p:cNvSpPr>
                <a:spLocks/>
              </p:cNvSpPr>
              <p:nvPr/>
            </p:nvSpPr>
            <p:spPr bwMode="auto">
              <a:xfrm rot="2340000">
                <a:off x="7275787" y="4539715"/>
                <a:ext cx="240414" cy="802540"/>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pPr>
                  <a:defRPr/>
                </a:pPr>
                <a:endParaRPr lang="da-DK">
                  <a:latin typeface="Arial" charset="0"/>
                  <a:ea typeface="ＭＳ Ｐゴシック" pitchFamily="-97" charset="-128"/>
                </a:endParaRPr>
              </a:p>
            </p:txBody>
          </p:sp>
          <p:grpSp>
            <p:nvGrpSpPr>
              <p:cNvPr id="82" name="Gruppe 215"/>
              <p:cNvGrpSpPr>
                <a:grpSpLocks/>
              </p:cNvGrpSpPr>
              <p:nvPr/>
            </p:nvGrpSpPr>
            <p:grpSpPr bwMode="auto">
              <a:xfrm>
                <a:off x="7237624" y="4019975"/>
                <a:ext cx="759400" cy="756812"/>
                <a:chOff x="7539038" y="1803400"/>
                <a:chExt cx="1087905" cy="1084196"/>
              </a:xfrm>
            </p:grpSpPr>
            <p:sp>
              <p:nvSpPr>
                <p:cNvPr id="83" name="Ellipse 55"/>
                <p:cNvSpPr/>
                <p:nvPr/>
              </p:nvSpPr>
              <p:spPr bwMode="auto">
                <a:xfrm>
                  <a:off x="7544510" y="1803400"/>
                  <a:ext cx="1082436" cy="1084006"/>
                </a:xfrm>
                <a:prstGeom prst="ellipse">
                  <a:avLst/>
                </a:prstGeom>
                <a:solidFill>
                  <a:srgbClr val="92D050"/>
                </a:solidFill>
                <a:ln w="6350" cap="flat" cmpd="sng" algn="ctr">
                  <a:solidFill>
                    <a:srgbClr val="92D050"/>
                  </a:solidFill>
                  <a:prstDash val="solid"/>
                </a:ln>
                <a:effectLst/>
              </p:spPr>
              <p:txBody>
                <a:bodyPr anchor="ctr"/>
                <a:lstStyle/>
                <a:p>
                  <a:pPr algn="ctr">
                    <a:defRPr/>
                  </a:pPr>
                  <a:endParaRPr lang="da-DK" kern="0" dirty="0">
                    <a:solidFill>
                      <a:sysClr val="window" lastClr="FFFFFF"/>
                    </a:solidFill>
                    <a:latin typeface="Calibri"/>
                    <a:ea typeface="ＭＳ Ｐゴシック" pitchFamily="-97" charset="-128"/>
                  </a:endParaRPr>
                </a:p>
              </p:txBody>
            </p:sp>
            <p:grpSp>
              <p:nvGrpSpPr>
                <p:cNvPr id="84" name="Gruppe 91"/>
                <p:cNvGrpSpPr>
                  <a:grpSpLocks/>
                </p:cNvGrpSpPr>
                <p:nvPr/>
              </p:nvGrpSpPr>
              <p:grpSpPr bwMode="auto">
                <a:xfrm>
                  <a:off x="7539038" y="1836248"/>
                  <a:ext cx="1035781" cy="1051348"/>
                  <a:chOff x="1088055" y="2938431"/>
                  <a:chExt cx="1372317" cy="1393612"/>
                </a:xfrm>
              </p:grpSpPr>
              <p:sp>
                <p:nvSpPr>
                  <p:cNvPr id="85" name="Ellipse 45"/>
                  <p:cNvSpPr/>
                  <p:nvPr/>
                </p:nvSpPr>
                <p:spPr bwMode="auto">
                  <a:xfrm>
                    <a:off x="1298111" y="2938431"/>
                    <a:ext cx="1021273" cy="769251"/>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defRPr/>
                    </a:pPr>
                    <a:endParaRPr lang="da-DK" kern="0" dirty="0">
                      <a:solidFill>
                        <a:sysClr val="window" lastClr="FFFFFF"/>
                      </a:solidFill>
                      <a:latin typeface="Calibri"/>
                      <a:ea typeface="ＭＳ Ｐゴシック" pitchFamily="-97" charset="-128"/>
                    </a:endParaRPr>
                  </a:p>
                </p:txBody>
              </p:sp>
              <p:sp>
                <p:nvSpPr>
                  <p:cNvPr id="86" name="Måne 64"/>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a:ea typeface="ＭＳ Ｐゴシック" pitchFamily="-97" charset="-128"/>
                    </a:endParaRPr>
                  </a:p>
                </p:txBody>
              </p:sp>
            </p:grpSp>
          </p:grpSp>
        </p:grpSp>
      </p:grpSp>
      <p:sp>
        <p:nvSpPr>
          <p:cNvPr id="89" name="TextBox 88"/>
          <p:cNvSpPr txBox="1"/>
          <p:nvPr/>
        </p:nvSpPr>
        <p:spPr>
          <a:xfrm>
            <a:off x="1784914" y="4849618"/>
            <a:ext cx="1786571" cy="600164"/>
          </a:xfrm>
          <a:prstGeom prst="rect">
            <a:avLst/>
          </a:prstGeom>
          <a:solidFill>
            <a:schemeClr val="bg2">
              <a:alpha val="70000"/>
            </a:schemeClr>
          </a:solidFill>
          <a:ln>
            <a:solidFill>
              <a:schemeClr val="accent5">
                <a:lumMod val="60000"/>
                <a:lumOff val="40000"/>
              </a:schemeClr>
            </a:solidFill>
          </a:ln>
        </p:spPr>
        <p:txBody>
          <a:bodyPr wrap="square" rtlCol="0">
            <a:spAutoFit/>
          </a:bodyPr>
          <a:lstStyle/>
          <a:p>
            <a:pPr algn="just"/>
            <a:r>
              <a:rPr lang="en-US" sz="1100" b="1" dirty="0" smtClean="0"/>
              <a:t>Brazil: </a:t>
            </a:r>
            <a:r>
              <a:rPr lang="en-US" sz="1100" dirty="0" smtClean="0"/>
              <a:t>new natural gas regulations to be sent to Congress by end-2017</a:t>
            </a:r>
          </a:p>
        </p:txBody>
      </p:sp>
    </p:spTree>
    <p:extLst>
      <p:ext uri="{BB962C8B-B14F-4D97-AF65-F5344CB8AC3E}">
        <p14:creationId xmlns:p14="http://schemas.microsoft.com/office/powerpoint/2010/main" val="308228052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itle 1"/>
          <p:cNvSpPr>
            <a:spLocks noGrp="1"/>
          </p:cNvSpPr>
          <p:nvPr>
            <p:ph type="title"/>
          </p:nvPr>
        </p:nvSpPr>
        <p:spPr>
          <a:xfrm>
            <a:off x="604207" y="275476"/>
            <a:ext cx="8324640" cy="557215"/>
          </a:xfrm>
          <a:noFill/>
          <a:ln w="9525">
            <a:noFill/>
            <a:miter lim="800000"/>
            <a:headEnd/>
            <a:tailEnd/>
          </a:ln>
        </p:spPr>
        <p:txBody>
          <a:bodyPr vert="horz" wrap="square" lIns="0" tIns="0" rIns="0" bIns="0" numCol="1" anchor="ctr" anchorCtr="0" compatLnSpc="1">
            <a:prstTxWarp prst="textNoShape">
              <a:avLst/>
            </a:prstTxWarp>
            <a:normAutofit/>
          </a:bodyPr>
          <a:lstStyle/>
          <a:p>
            <a:r>
              <a:rPr lang="en-US" sz="2400" b="1" kern="0" dirty="0">
                <a:solidFill>
                  <a:srgbClr val="0070C0"/>
                </a:solidFill>
                <a:effectLst>
                  <a:outerShdw blurRad="31750" dist="25400" dir="5400000" algn="tl" rotWithShape="0">
                    <a:srgbClr val="000000">
                      <a:alpha val="25000"/>
                    </a:srgbClr>
                  </a:outerShdw>
                </a:effectLst>
                <a:latin typeface="Arial"/>
                <a:ea typeface="+mn-ea"/>
                <a:cs typeface="Arial"/>
              </a:rPr>
              <a:t>Market Price Trends (energy equivalent basis)</a:t>
            </a:r>
          </a:p>
        </p:txBody>
      </p:sp>
      <p:graphicFrame>
        <p:nvGraphicFramePr>
          <p:cNvPr id="90" name="Chart 89"/>
          <p:cNvGraphicFramePr/>
          <p:nvPr>
            <p:extLst>
              <p:ext uri="{D42A27DB-BD31-4B8C-83A1-F6EECF244321}">
                <p14:modId xmlns:p14="http://schemas.microsoft.com/office/powerpoint/2010/main" val="1644650767"/>
              </p:ext>
            </p:extLst>
          </p:nvPr>
        </p:nvGraphicFramePr>
        <p:xfrm>
          <a:off x="542611" y="967905"/>
          <a:ext cx="4108102" cy="1825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1" name="Chart 4"/>
          <p:cNvGraphicFramePr/>
          <p:nvPr>
            <p:extLst>
              <p:ext uri="{D42A27DB-BD31-4B8C-83A1-F6EECF244321}">
                <p14:modId xmlns:p14="http://schemas.microsoft.com/office/powerpoint/2010/main" val="3681210395"/>
              </p:ext>
            </p:extLst>
          </p:nvPr>
        </p:nvGraphicFramePr>
        <p:xfrm>
          <a:off x="4762919" y="962986"/>
          <a:ext cx="4067069" cy="17902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7" name="Chart 5"/>
          <p:cNvGraphicFramePr/>
          <p:nvPr>
            <p:extLst>
              <p:ext uri="{D42A27DB-BD31-4B8C-83A1-F6EECF244321}">
                <p14:modId xmlns:p14="http://schemas.microsoft.com/office/powerpoint/2010/main" val="2367883098"/>
              </p:ext>
            </p:extLst>
          </p:nvPr>
        </p:nvGraphicFramePr>
        <p:xfrm>
          <a:off x="3044060" y="2983792"/>
          <a:ext cx="4077956" cy="1809269"/>
        </p:xfrm>
        <a:graphic>
          <a:graphicData uri="http://schemas.openxmlformats.org/drawingml/2006/chart">
            <c:chart xmlns:c="http://schemas.openxmlformats.org/drawingml/2006/chart" xmlns:r="http://schemas.openxmlformats.org/officeDocument/2006/relationships" r:id="rId5"/>
          </a:graphicData>
        </a:graphic>
      </p:graphicFrame>
      <p:sp>
        <p:nvSpPr>
          <p:cNvPr id="101" name="Rectángulo 5"/>
          <p:cNvSpPr/>
          <p:nvPr/>
        </p:nvSpPr>
        <p:spPr>
          <a:xfrm>
            <a:off x="3123856" y="2929735"/>
            <a:ext cx="3728526" cy="432106"/>
          </a:xfrm>
          <a:prstGeom prst="rect">
            <a:avLst/>
          </a:prstGeom>
        </p:spPr>
        <p:txBody>
          <a:bodyPr wrap="square">
            <a:spAutoFit/>
          </a:bodyPr>
          <a:lstStyle/>
          <a:p>
            <a:pPr algn="ctr">
              <a:lnSpc>
                <a:spcPct val="115000"/>
              </a:lnSpc>
              <a:spcBef>
                <a:spcPts val="200"/>
              </a:spcBef>
              <a:spcAft>
                <a:spcPts val="600"/>
              </a:spcAft>
            </a:pPr>
            <a:r>
              <a:rPr lang="en-GB" sz="1000" b="1" dirty="0">
                <a:latin typeface="Times New Roman" panose="02020603050405020304" pitchFamily="18" charset="0"/>
                <a:ea typeface="MS Gothic" panose="020B0609070205080204" pitchFamily="49" charset="-128"/>
                <a:cs typeface="Times New Roman" panose="02020603050405020304" pitchFamily="18" charset="0"/>
              </a:rPr>
              <a:t>JCC Crude Vs Japan LNG Vs Japan Steam Coal Prices ($/MMBtu)</a:t>
            </a:r>
            <a:endParaRPr lang="es-BO" sz="1000" b="1" dirty="0">
              <a:effectLst/>
              <a:latin typeface="Times New Roman" panose="02020603050405020304" pitchFamily="18" charset="0"/>
              <a:ea typeface="MS Gothic" panose="020B0609070205080204" pitchFamily="49" charset="-128"/>
              <a:cs typeface="Times New Roman" panose="02020603050405020304" pitchFamily="18" charset="0"/>
            </a:endParaRPr>
          </a:p>
        </p:txBody>
      </p:sp>
      <p:sp>
        <p:nvSpPr>
          <p:cNvPr id="103" name="TextBox 102"/>
          <p:cNvSpPr txBox="1"/>
          <p:nvPr/>
        </p:nvSpPr>
        <p:spPr>
          <a:xfrm>
            <a:off x="241160" y="4885378"/>
            <a:ext cx="9485644" cy="1492716"/>
          </a:xfrm>
          <a:prstGeom prst="rect">
            <a:avLst/>
          </a:prstGeom>
          <a:noFill/>
          <a:ln>
            <a:solidFill>
              <a:srgbClr val="0C1EC4"/>
            </a:solidFill>
          </a:ln>
        </p:spPr>
        <p:txBody>
          <a:bodyPr wrap="square" rtlCol="0">
            <a:spAutoFit/>
          </a:bodyPr>
          <a:lstStyle/>
          <a:p>
            <a:r>
              <a:rPr lang="en-US" sz="1300" dirty="0" smtClean="0"/>
              <a:t>Based on energy equivalent basis, gas prices fails to reflect the premium it deserves over coal and oil.</a:t>
            </a:r>
          </a:p>
          <a:p>
            <a:r>
              <a:rPr lang="en-US" sz="1300" dirty="0" smtClean="0"/>
              <a:t>In sectorial usage, the premium should include:</a:t>
            </a:r>
          </a:p>
          <a:p>
            <a:pPr marL="285750" indent="-285750">
              <a:buFontTx/>
              <a:buChar char="-"/>
            </a:pPr>
            <a:r>
              <a:rPr lang="en-US" sz="1300" b="1" dirty="0" smtClean="0"/>
              <a:t>Environmental credential of natural gas over oil and coal;</a:t>
            </a:r>
          </a:p>
          <a:p>
            <a:pPr marL="285750" indent="-285750">
              <a:buFontTx/>
              <a:buChar char="-"/>
            </a:pPr>
            <a:r>
              <a:rPr lang="en-US" sz="1300" b="1" dirty="0" smtClean="0"/>
              <a:t>Efficiency </a:t>
            </a:r>
          </a:p>
          <a:p>
            <a:pPr marL="285750" indent="-285750">
              <a:buFontTx/>
              <a:buChar char="-"/>
            </a:pPr>
            <a:r>
              <a:rPr lang="en-US" sz="1300" b="1" dirty="0" smtClean="0"/>
              <a:t>Safety</a:t>
            </a:r>
          </a:p>
          <a:p>
            <a:pPr marL="285750" indent="-285750">
              <a:buFontTx/>
              <a:buChar char="-"/>
            </a:pPr>
            <a:r>
              <a:rPr lang="en-US" sz="1300" b="1" dirty="0" smtClean="0"/>
              <a:t>Security of Supply</a:t>
            </a:r>
          </a:p>
          <a:p>
            <a:pPr marL="285750" indent="-285750">
              <a:buFontTx/>
              <a:buChar char="-"/>
            </a:pPr>
            <a:r>
              <a:rPr lang="en-US" sz="1300" b="1" dirty="0" smtClean="0"/>
              <a:t>Availability (</a:t>
            </a:r>
            <a:r>
              <a:rPr lang="en-US" sz="1300" b="1" dirty="0" err="1" smtClean="0"/>
              <a:t>Baseload</a:t>
            </a:r>
            <a:r>
              <a:rPr lang="en-US" sz="1300" b="1" dirty="0" smtClean="0"/>
              <a:t>) </a:t>
            </a:r>
          </a:p>
        </p:txBody>
      </p:sp>
    </p:spTree>
    <p:extLst>
      <p:ext uri="{BB962C8B-B14F-4D97-AF65-F5344CB8AC3E}">
        <p14:creationId xmlns:p14="http://schemas.microsoft.com/office/powerpoint/2010/main" val="95459475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4"/>
          <p:cNvPicPr>
            <a:picLocks noChangeAspect="1"/>
          </p:cNvPicPr>
          <p:nvPr/>
        </p:nvPicPr>
        <p:blipFill>
          <a:blip r:embed="rId3"/>
          <a:stretch>
            <a:fillRect/>
          </a:stretch>
        </p:blipFill>
        <p:spPr>
          <a:xfrm>
            <a:off x="4612193" y="1557963"/>
            <a:ext cx="5173575" cy="2807030"/>
          </a:xfrm>
          <a:prstGeom prst="rect">
            <a:avLst/>
          </a:prstGeom>
        </p:spPr>
      </p:pic>
      <p:sp>
        <p:nvSpPr>
          <p:cNvPr id="2" name="Title 1"/>
          <p:cNvSpPr>
            <a:spLocks noGrp="1"/>
          </p:cNvSpPr>
          <p:nvPr>
            <p:ph type="title"/>
          </p:nvPr>
        </p:nvSpPr>
        <p:spPr>
          <a:xfrm>
            <a:off x="160774" y="365127"/>
            <a:ext cx="9043516" cy="685803"/>
          </a:xfrm>
          <a:noFill/>
          <a:ln w="9525">
            <a:noFill/>
            <a:miter lim="800000"/>
            <a:headEnd/>
            <a:tailEnd/>
          </a:ln>
        </p:spPr>
        <p:txBody>
          <a:bodyPr vert="horz" wrap="square" lIns="0" tIns="0" rIns="0" bIns="0" numCol="1" anchor="ctr" anchorCtr="0" compatLnSpc="1">
            <a:prstTxWarp prst="textNoShape">
              <a:avLst/>
            </a:prstTxWarp>
            <a:normAutofit/>
          </a:bodyPr>
          <a:lstStyle/>
          <a:p>
            <a:r>
              <a:rPr lang="en-US" sz="2400" b="1" kern="0" dirty="0">
                <a:solidFill>
                  <a:srgbClr val="0070C0"/>
                </a:solidFill>
                <a:effectLst>
                  <a:outerShdw blurRad="31750" dist="25400" dir="5400000" algn="tl" rotWithShape="0">
                    <a:srgbClr val="000000">
                      <a:alpha val="25000"/>
                    </a:srgbClr>
                  </a:outerShdw>
                </a:effectLst>
                <a:latin typeface="Arial"/>
                <a:ea typeface="+mn-ea"/>
                <a:cs typeface="Arial"/>
              </a:rPr>
              <a:t>Natural Gas, as the Cleanest Fossil Fuel, has to play a key role in GHGs Mitigation Efforts</a:t>
            </a:r>
          </a:p>
        </p:txBody>
      </p:sp>
      <p:sp>
        <p:nvSpPr>
          <p:cNvPr id="9" name="Rectangle 8"/>
          <p:cNvSpPr/>
          <p:nvPr/>
        </p:nvSpPr>
        <p:spPr>
          <a:xfrm>
            <a:off x="2681697" y="5333498"/>
            <a:ext cx="7065204" cy="767711"/>
          </a:xfrm>
          <a:prstGeom prst="rect">
            <a:avLst/>
          </a:prstGeom>
        </p:spPr>
        <p:txBody>
          <a:bodyPr wrap="square">
            <a:spAutoFit/>
          </a:bodyPr>
          <a:lstStyle/>
          <a:p>
            <a:pPr algn="justLow">
              <a:buFont typeface="Arial" pitchFamily="34" charset="0"/>
              <a:buChar char="•"/>
            </a:pPr>
            <a:r>
              <a:rPr lang="en-US" altLang="en-US" sz="1463" dirty="0"/>
              <a:t>Good complementarity between gas and renewables; </a:t>
            </a:r>
          </a:p>
          <a:p>
            <a:pPr algn="justLow">
              <a:buFont typeface="Arial" pitchFamily="34" charset="0"/>
              <a:buChar char="•"/>
            </a:pPr>
            <a:r>
              <a:rPr lang="en-US" altLang="en-US" sz="1463" dirty="0"/>
              <a:t> Good energy performance of gas-based technologies and processes;</a:t>
            </a:r>
          </a:p>
          <a:p>
            <a:pPr algn="justLow">
              <a:buFont typeface="Arial" pitchFamily="34" charset="0"/>
              <a:buChar char="•"/>
            </a:pPr>
            <a:r>
              <a:rPr lang="en-US" altLang="en-US" sz="1463" dirty="0"/>
              <a:t> Gas is clean, abundant, affordable and allows </a:t>
            </a:r>
            <a:r>
              <a:rPr lang="en-US" altLang="en-US" sz="1463" dirty="0" smtClean="0"/>
              <a:t>improvement of </a:t>
            </a:r>
            <a:r>
              <a:rPr lang="en-US" altLang="en-US" sz="1463" dirty="0"/>
              <a:t>energy accessibility.</a:t>
            </a:r>
            <a:endParaRPr lang="en-US" sz="1463" dirty="0"/>
          </a:p>
        </p:txBody>
      </p:sp>
      <p:sp>
        <p:nvSpPr>
          <p:cNvPr id="10" name="Pentagon 9"/>
          <p:cNvSpPr/>
          <p:nvPr/>
        </p:nvSpPr>
        <p:spPr>
          <a:xfrm>
            <a:off x="162813" y="5278171"/>
            <a:ext cx="2419613" cy="878367"/>
          </a:xfrm>
          <a:prstGeom prst="homePlate">
            <a:avLst>
              <a:gd name="adj" fmla="val 2891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300" b="1" i="1" dirty="0">
                <a:solidFill>
                  <a:schemeClr val="tx1"/>
                </a:solidFill>
              </a:rPr>
              <a:t>Gas enjoys many advantages making it compatible with sustainable development </a:t>
            </a:r>
          </a:p>
        </p:txBody>
      </p:sp>
      <p:sp>
        <p:nvSpPr>
          <p:cNvPr id="11" name="Rectangle 10"/>
          <p:cNvSpPr/>
          <p:nvPr/>
        </p:nvSpPr>
        <p:spPr>
          <a:xfrm>
            <a:off x="122489" y="1269368"/>
            <a:ext cx="5118417" cy="3095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Rounded Rectangle 11"/>
          <p:cNvSpPr/>
          <p:nvPr/>
        </p:nvSpPr>
        <p:spPr>
          <a:xfrm>
            <a:off x="255682" y="1240041"/>
            <a:ext cx="4973951" cy="657966"/>
          </a:xfrm>
          <a:prstGeom prst="roundRect">
            <a:avLst/>
          </a:prstGeom>
          <a:ln/>
        </p:spPr>
        <p:style>
          <a:lnRef idx="0">
            <a:schemeClr val="accent1"/>
          </a:lnRef>
          <a:fillRef idx="3">
            <a:schemeClr val="accent1"/>
          </a:fillRef>
          <a:effectRef idx="3">
            <a:schemeClr val="accent1"/>
          </a:effectRef>
          <a:fontRef idx="minor">
            <a:schemeClr val="lt1"/>
          </a:fontRef>
        </p:style>
        <p:txBody>
          <a:bodyPr lIns="148590" tIns="74295" rIns="148590" bIns="74295" anchor="ctr"/>
          <a:lstStyle/>
          <a:p>
            <a:pPr algn="ctr">
              <a:defRPr/>
            </a:pPr>
            <a:r>
              <a:rPr lang="en-US" sz="1625" b="1" dirty="0">
                <a:effectLst>
                  <a:outerShdw blurRad="38100" dist="38100" dir="2700000" algn="tl">
                    <a:srgbClr val="000000">
                      <a:alpha val="43137"/>
                    </a:srgbClr>
                  </a:outerShdw>
                </a:effectLst>
              </a:rPr>
              <a:t>CO2 emission by unit of energy consumed (T.CO2/Toe)</a:t>
            </a:r>
          </a:p>
        </p:txBody>
      </p:sp>
      <p:graphicFrame>
        <p:nvGraphicFramePr>
          <p:cNvPr id="13" name="Chart 12"/>
          <p:cNvGraphicFramePr>
            <a:graphicFrameLocks/>
          </p:cNvGraphicFramePr>
          <p:nvPr>
            <p:extLst>
              <p:ext uri="{D42A27DB-BD31-4B8C-83A1-F6EECF244321}">
                <p14:modId xmlns:p14="http://schemas.microsoft.com/office/powerpoint/2010/main" val="3656116961"/>
              </p:ext>
            </p:extLst>
          </p:nvPr>
        </p:nvGraphicFramePr>
        <p:xfrm>
          <a:off x="122490" y="1989246"/>
          <a:ext cx="4409317" cy="2592802"/>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4061618" y="2341212"/>
            <a:ext cx="1615705" cy="1092607"/>
          </a:xfrm>
          <a:prstGeom prst="rect">
            <a:avLst/>
          </a:prstGeom>
        </p:spPr>
        <p:txBody>
          <a:bodyPr wrap="square">
            <a:spAutoFit/>
          </a:bodyPr>
          <a:lstStyle/>
          <a:p>
            <a:pPr algn="justLow"/>
            <a:r>
              <a:rPr lang="en-US" altLang="en-US" sz="1300" dirty="0"/>
              <a:t>Gas emits less CO2  than other fossil fuels, and also less harmful </a:t>
            </a:r>
            <a:r>
              <a:rPr lang="en-US" altLang="en-US" sz="1300" dirty="0" smtClean="0"/>
              <a:t>(</a:t>
            </a:r>
            <a:r>
              <a:rPr lang="en-US" altLang="en-US" sz="1300" dirty="0"/>
              <a:t>Particles, NOx, SO2…);</a:t>
            </a:r>
          </a:p>
        </p:txBody>
      </p:sp>
    </p:spTree>
    <p:extLst>
      <p:ext uri="{BB962C8B-B14F-4D97-AF65-F5344CB8AC3E}">
        <p14:creationId xmlns:p14="http://schemas.microsoft.com/office/powerpoint/2010/main" val="33231607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2"/>
          <p:cNvGrpSpPr>
            <a:grpSpLocks/>
          </p:cNvGrpSpPr>
          <p:nvPr/>
        </p:nvGrpSpPr>
        <p:grpSpPr bwMode="auto">
          <a:xfrm>
            <a:off x="2492695" y="1203962"/>
            <a:ext cx="4873309" cy="4849813"/>
            <a:chOff x="3430137" y="2285527"/>
            <a:chExt cx="2298099" cy="2286946"/>
          </a:xfrm>
        </p:grpSpPr>
        <p:sp>
          <p:nvSpPr>
            <p:cNvPr id="12" name="Freeform 256"/>
            <p:cNvSpPr>
              <a:spLocks/>
            </p:cNvSpPr>
            <p:nvPr/>
          </p:nvSpPr>
          <p:spPr bwMode="auto">
            <a:xfrm>
              <a:off x="3501106" y="2285527"/>
              <a:ext cx="1223237" cy="837674"/>
            </a:xfrm>
            <a:custGeom>
              <a:avLst/>
              <a:gdLst>
                <a:gd name="T0" fmla="*/ 2147483647 w 969"/>
                <a:gd name="T1" fmla="*/ 2147483647 h 664"/>
                <a:gd name="T2" fmla="*/ 2147483647 w 969"/>
                <a:gd name="T3" fmla="*/ 2147483647 h 664"/>
                <a:gd name="T4" fmla="*/ 2147483647 w 969"/>
                <a:gd name="T5" fmla="*/ 2147483647 h 664"/>
                <a:gd name="T6" fmla="*/ 2147483647 w 969"/>
                <a:gd name="T7" fmla="*/ 2147483647 h 664"/>
                <a:gd name="T8" fmla="*/ 2147483647 w 969"/>
                <a:gd name="T9" fmla="*/ 2147483647 h 664"/>
                <a:gd name="T10" fmla="*/ 2147483647 w 969"/>
                <a:gd name="T11" fmla="*/ 2147483647 h 664"/>
                <a:gd name="T12" fmla="*/ 2147483647 w 969"/>
                <a:gd name="T13" fmla="*/ 2147483647 h 664"/>
                <a:gd name="T14" fmla="*/ 2147483647 w 969"/>
                <a:gd name="T15" fmla="*/ 2147483647 h 664"/>
                <a:gd name="T16" fmla="*/ 2147483647 w 969"/>
                <a:gd name="T17" fmla="*/ 2147483647 h 664"/>
                <a:gd name="T18" fmla="*/ 2147483647 w 969"/>
                <a:gd name="T19" fmla="*/ 2147483647 h 664"/>
                <a:gd name="T20" fmla="*/ 2147483647 w 969"/>
                <a:gd name="T21" fmla="*/ 2147483647 h 664"/>
                <a:gd name="T22" fmla="*/ 2147483647 w 969"/>
                <a:gd name="T23" fmla="*/ 2147483647 h 664"/>
                <a:gd name="T24" fmla="*/ 2147483647 w 969"/>
                <a:gd name="T25" fmla="*/ 2147483647 h 664"/>
                <a:gd name="T26" fmla="*/ 2147483647 w 969"/>
                <a:gd name="T27" fmla="*/ 2147483647 h 664"/>
                <a:gd name="T28" fmla="*/ 2147483647 w 969"/>
                <a:gd name="T29" fmla="*/ 2147483647 h 664"/>
                <a:gd name="T30" fmla="*/ 2147483647 w 969"/>
                <a:gd name="T31" fmla="*/ 2147483647 h 664"/>
                <a:gd name="T32" fmla="*/ 2147483647 w 969"/>
                <a:gd name="T33" fmla="*/ 2147483647 h 664"/>
                <a:gd name="T34" fmla="*/ 2147483647 w 969"/>
                <a:gd name="T35" fmla="*/ 0 h 664"/>
                <a:gd name="T36" fmla="*/ 2147483647 w 969"/>
                <a:gd name="T37" fmla="*/ 2147483647 h 664"/>
                <a:gd name="T38" fmla="*/ 2147483647 w 969"/>
                <a:gd name="T39" fmla="*/ 2147483647 h 664"/>
                <a:gd name="T40" fmla="*/ 2147483647 w 969"/>
                <a:gd name="T41" fmla="*/ 2147483647 h 664"/>
                <a:gd name="T42" fmla="*/ 2147483647 w 969"/>
                <a:gd name="T43" fmla="*/ 2147483647 h 664"/>
                <a:gd name="T44" fmla="*/ 2147483647 w 969"/>
                <a:gd name="T45" fmla="*/ 2147483647 h 664"/>
                <a:gd name="T46" fmla="*/ 2147483647 w 969"/>
                <a:gd name="T47" fmla="*/ 2147483647 h 664"/>
                <a:gd name="T48" fmla="*/ 2147483647 w 969"/>
                <a:gd name="T49" fmla="*/ 2147483647 h 664"/>
                <a:gd name="T50" fmla="*/ 2147483647 w 969"/>
                <a:gd name="T51" fmla="*/ 2147483647 h 664"/>
                <a:gd name="T52" fmla="*/ 2147483647 w 969"/>
                <a:gd name="T53" fmla="*/ 2147483647 h 664"/>
                <a:gd name="T54" fmla="*/ 2147483647 w 969"/>
                <a:gd name="T55" fmla="*/ 2147483647 h 664"/>
                <a:gd name="T56" fmla="*/ 2147483647 w 969"/>
                <a:gd name="T57" fmla="*/ 2147483647 h 664"/>
                <a:gd name="T58" fmla="*/ 2147483647 w 969"/>
                <a:gd name="T59" fmla="*/ 2147483647 h 664"/>
                <a:gd name="T60" fmla="*/ 2147483647 w 969"/>
                <a:gd name="T61" fmla="*/ 2147483647 h 664"/>
                <a:gd name="T62" fmla="*/ 2147483647 w 969"/>
                <a:gd name="T63" fmla="*/ 2147483647 h 664"/>
                <a:gd name="T64" fmla="*/ 2147483647 w 969"/>
                <a:gd name="T65" fmla="*/ 2147483647 h 664"/>
                <a:gd name="T66" fmla="*/ 2147483647 w 969"/>
                <a:gd name="T67" fmla="*/ 2147483647 h 664"/>
                <a:gd name="T68" fmla="*/ 2147483647 w 969"/>
                <a:gd name="T69" fmla="*/ 2147483647 h 6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9"/>
                <a:gd name="T106" fmla="*/ 0 h 664"/>
                <a:gd name="T107" fmla="*/ 969 w 969"/>
                <a:gd name="T108" fmla="*/ 664 h 6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9" h="664">
                  <a:moveTo>
                    <a:pt x="232" y="664"/>
                  </a:moveTo>
                  <a:lnTo>
                    <a:pt x="232" y="664"/>
                  </a:lnTo>
                  <a:lnTo>
                    <a:pt x="241" y="644"/>
                  </a:lnTo>
                  <a:lnTo>
                    <a:pt x="251" y="622"/>
                  </a:lnTo>
                  <a:lnTo>
                    <a:pt x="261" y="601"/>
                  </a:lnTo>
                  <a:lnTo>
                    <a:pt x="273" y="580"/>
                  </a:lnTo>
                  <a:lnTo>
                    <a:pt x="285" y="561"/>
                  </a:lnTo>
                  <a:lnTo>
                    <a:pt x="298" y="541"/>
                  </a:lnTo>
                  <a:lnTo>
                    <a:pt x="311" y="522"/>
                  </a:lnTo>
                  <a:lnTo>
                    <a:pt x="325" y="504"/>
                  </a:lnTo>
                  <a:lnTo>
                    <a:pt x="339" y="485"/>
                  </a:lnTo>
                  <a:lnTo>
                    <a:pt x="355" y="469"/>
                  </a:lnTo>
                  <a:lnTo>
                    <a:pt x="372" y="452"/>
                  </a:lnTo>
                  <a:lnTo>
                    <a:pt x="387" y="435"/>
                  </a:lnTo>
                  <a:lnTo>
                    <a:pt x="404" y="419"/>
                  </a:lnTo>
                  <a:lnTo>
                    <a:pt x="422" y="404"/>
                  </a:lnTo>
                  <a:lnTo>
                    <a:pt x="440" y="389"/>
                  </a:lnTo>
                  <a:lnTo>
                    <a:pt x="460" y="375"/>
                  </a:lnTo>
                  <a:lnTo>
                    <a:pt x="478" y="362"/>
                  </a:lnTo>
                  <a:lnTo>
                    <a:pt x="499" y="349"/>
                  </a:lnTo>
                  <a:lnTo>
                    <a:pt x="518" y="338"/>
                  </a:lnTo>
                  <a:lnTo>
                    <a:pt x="539" y="326"/>
                  </a:lnTo>
                  <a:lnTo>
                    <a:pt x="560" y="316"/>
                  </a:lnTo>
                  <a:lnTo>
                    <a:pt x="582" y="305"/>
                  </a:lnTo>
                  <a:lnTo>
                    <a:pt x="604" y="296"/>
                  </a:lnTo>
                  <a:lnTo>
                    <a:pt x="626" y="288"/>
                  </a:lnTo>
                  <a:lnTo>
                    <a:pt x="648" y="281"/>
                  </a:lnTo>
                  <a:lnTo>
                    <a:pt x="671" y="274"/>
                  </a:lnTo>
                  <a:lnTo>
                    <a:pt x="694" y="268"/>
                  </a:lnTo>
                  <a:lnTo>
                    <a:pt x="718" y="262"/>
                  </a:lnTo>
                  <a:lnTo>
                    <a:pt x="742" y="258"/>
                  </a:lnTo>
                  <a:lnTo>
                    <a:pt x="767" y="255"/>
                  </a:lnTo>
                  <a:lnTo>
                    <a:pt x="792" y="252"/>
                  </a:lnTo>
                  <a:lnTo>
                    <a:pt x="816" y="251"/>
                  </a:lnTo>
                  <a:lnTo>
                    <a:pt x="969" y="129"/>
                  </a:lnTo>
                  <a:lnTo>
                    <a:pt x="849" y="0"/>
                  </a:lnTo>
                  <a:lnTo>
                    <a:pt x="812" y="2"/>
                  </a:lnTo>
                  <a:lnTo>
                    <a:pt x="777" y="3"/>
                  </a:lnTo>
                  <a:lnTo>
                    <a:pt x="741" y="7"/>
                  </a:lnTo>
                  <a:lnTo>
                    <a:pt x="707" y="12"/>
                  </a:lnTo>
                  <a:lnTo>
                    <a:pt x="672" y="17"/>
                  </a:lnTo>
                  <a:lnTo>
                    <a:pt x="639" y="25"/>
                  </a:lnTo>
                  <a:lnTo>
                    <a:pt x="605" y="33"/>
                  </a:lnTo>
                  <a:lnTo>
                    <a:pt x="573" y="43"/>
                  </a:lnTo>
                  <a:lnTo>
                    <a:pt x="540" y="54"/>
                  </a:lnTo>
                  <a:lnTo>
                    <a:pt x="509" y="65"/>
                  </a:lnTo>
                  <a:lnTo>
                    <a:pt x="478" y="78"/>
                  </a:lnTo>
                  <a:lnTo>
                    <a:pt x="447" y="93"/>
                  </a:lnTo>
                  <a:lnTo>
                    <a:pt x="417" y="108"/>
                  </a:lnTo>
                  <a:lnTo>
                    <a:pt x="387" y="124"/>
                  </a:lnTo>
                  <a:lnTo>
                    <a:pt x="359" y="142"/>
                  </a:lnTo>
                  <a:lnTo>
                    <a:pt x="331" y="160"/>
                  </a:lnTo>
                  <a:lnTo>
                    <a:pt x="304" y="179"/>
                  </a:lnTo>
                  <a:lnTo>
                    <a:pt x="277" y="199"/>
                  </a:lnTo>
                  <a:lnTo>
                    <a:pt x="251" y="220"/>
                  </a:lnTo>
                  <a:lnTo>
                    <a:pt x="226" y="242"/>
                  </a:lnTo>
                  <a:lnTo>
                    <a:pt x="202" y="265"/>
                  </a:lnTo>
                  <a:lnTo>
                    <a:pt x="180" y="288"/>
                  </a:lnTo>
                  <a:lnTo>
                    <a:pt x="156" y="313"/>
                  </a:lnTo>
                  <a:lnTo>
                    <a:pt x="136" y="339"/>
                  </a:lnTo>
                  <a:lnTo>
                    <a:pt x="115" y="365"/>
                  </a:lnTo>
                  <a:lnTo>
                    <a:pt x="95" y="392"/>
                  </a:lnTo>
                  <a:lnTo>
                    <a:pt x="77" y="419"/>
                  </a:lnTo>
                  <a:lnTo>
                    <a:pt x="59" y="448"/>
                  </a:lnTo>
                  <a:lnTo>
                    <a:pt x="42" y="476"/>
                  </a:lnTo>
                  <a:lnTo>
                    <a:pt x="27" y="506"/>
                  </a:lnTo>
                  <a:lnTo>
                    <a:pt x="12" y="536"/>
                  </a:lnTo>
                  <a:lnTo>
                    <a:pt x="0" y="567"/>
                  </a:lnTo>
                  <a:lnTo>
                    <a:pt x="156" y="492"/>
                  </a:lnTo>
                  <a:lnTo>
                    <a:pt x="232" y="664"/>
                  </a:lnTo>
                  <a:close/>
                </a:path>
              </a:pathLst>
            </a:custGeom>
            <a:ln>
              <a:solidFill>
                <a:schemeClr val="accent5"/>
              </a:solidFill>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indent="-342900" algn="ctr">
                <a:buFont typeface="Calibri" pitchFamily="34" charset="0"/>
                <a:buAutoNum type="arabicPeriod"/>
                <a:defRPr/>
              </a:pPr>
              <a:endParaRPr lang="en-US" noProof="1">
                <a:solidFill>
                  <a:srgbClr val="FFFFFF"/>
                </a:solidFill>
                <a:latin typeface="Calibri" pitchFamily="34" charset="0"/>
                <a:ea typeface="ＭＳ Ｐゴシック" charset="-128"/>
              </a:endParaRPr>
            </a:p>
          </p:txBody>
        </p:sp>
        <p:sp>
          <p:nvSpPr>
            <p:cNvPr id="13" name="Freeform 257"/>
            <p:cNvSpPr>
              <a:spLocks/>
            </p:cNvSpPr>
            <p:nvPr/>
          </p:nvSpPr>
          <p:spPr bwMode="auto">
            <a:xfrm>
              <a:off x="4580609" y="2288521"/>
              <a:ext cx="1102710" cy="1010598"/>
            </a:xfrm>
            <a:custGeom>
              <a:avLst/>
              <a:gdLst>
                <a:gd name="T0" fmla="*/ 0 w 875"/>
                <a:gd name="T1" fmla="*/ 2147483647 h 801"/>
                <a:gd name="T2" fmla="*/ 2147483647 w 875"/>
                <a:gd name="T3" fmla="*/ 2147483647 h 801"/>
                <a:gd name="T4" fmla="*/ 2147483647 w 875"/>
                <a:gd name="T5" fmla="*/ 2147483647 h 801"/>
                <a:gd name="T6" fmla="*/ 2147483647 w 875"/>
                <a:gd name="T7" fmla="*/ 2147483647 h 801"/>
                <a:gd name="T8" fmla="*/ 2147483647 w 875"/>
                <a:gd name="T9" fmla="*/ 2147483647 h 801"/>
                <a:gd name="T10" fmla="*/ 2147483647 w 875"/>
                <a:gd name="T11" fmla="*/ 2147483647 h 801"/>
                <a:gd name="T12" fmla="*/ 2147483647 w 875"/>
                <a:gd name="T13" fmla="*/ 2147483647 h 801"/>
                <a:gd name="T14" fmla="*/ 2147483647 w 875"/>
                <a:gd name="T15" fmla="*/ 2147483647 h 801"/>
                <a:gd name="T16" fmla="*/ 2147483647 w 875"/>
                <a:gd name="T17" fmla="*/ 2147483647 h 801"/>
                <a:gd name="T18" fmla="*/ 2147483647 w 875"/>
                <a:gd name="T19" fmla="*/ 2147483647 h 801"/>
                <a:gd name="T20" fmla="*/ 2147483647 w 875"/>
                <a:gd name="T21" fmla="*/ 2147483647 h 801"/>
                <a:gd name="T22" fmla="*/ 2147483647 w 875"/>
                <a:gd name="T23" fmla="*/ 2147483647 h 801"/>
                <a:gd name="T24" fmla="*/ 2147483647 w 875"/>
                <a:gd name="T25" fmla="*/ 2147483647 h 801"/>
                <a:gd name="T26" fmla="*/ 2147483647 w 875"/>
                <a:gd name="T27" fmla="*/ 2147483647 h 801"/>
                <a:gd name="T28" fmla="*/ 2147483647 w 875"/>
                <a:gd name="T29" fmla="*/ 2147483647 h 801"/>
                <a:gd name="T30" fmla="*/ 2147483647 w 875"/>
                <a:gd name="T31" fmla="*/ 2147483647 h 801"/>
                <a:gd name="T32" fmla="*/ 2147483647 w 875"/>
                <a:gd name="T33" fmla="*/ 2147483647 h 801"/>
                <a:gd name="T34" fmla="*/ 2147483647 w 875"/>
                <a:gd name="T35" fmla="*/ 2147483647 h 801"/>
                <a:gd name="T36" fmla="*/ 2147483647 w 875"/>
                <a:gd name="T37" fmla="*/ 2147483647 h 801"/>
                <a:gd name="T38" fmla="*/ 2147483647 w 875"/>
                <a:gd name="T39" fmla="*/ 2147483647 h 801"/>
                <a:gd name="T40" fmla="*/ 2147483647 w 875"/>
                <a:gd name="T41" fmla="*/ 2147483647 h 801"/>
                <a:gd name="T42" fmla="*/ 2147483647 w 875"/>
                <a:gd name="T43" fmla="*/ 2147483647 h 801"/>
                <a:gd name="T44" fmla="*/ 2147483647 w 875"/>
                <a:gd name="T45" fmla="*/ 2147483647 h 801"/>
                <a:gd name="T46" fmla="*/ 2147483647 w 875"/>
                <a:gd name="T47" fmla="*/ 2147483647 h 801"/>
                <a:gd name="T48" fmla="*/ 2147483647 w 875"/>
                <a:gd name="T49" fmla="*/ 2147483647 h 801"/>
                <a:gd name="T50" fmla="*/ 2147483647 w 875"/>
                <a:gd name="T51" fmla="*/ 2147483647 h 801"/>
                <a:gd name="T52" fmla="*/ 2147483647 w 875"/>
                <a:gd name="T53" fmla="*/ 2147483647 h 801"/>
                <a:gd name="T54" fmla="*/ 2147483647 w 875"/>
                <a:gd name="T55" fmla="*/ 2147483647 h 801"/>
                <a:gd name="T56" fmla="*/ 2147483647 w 875"/>
                <a:gd name="T57" fmla="*/ 2147483647 h 801"/>
                <a:gd name="T58" fmla="*/ 2147483647 w 875"/>
                <a:gd name="T59" fmla="*/ 2147483647 h 801"/>
                <a:gd name="T60" fmla="*/ 2147483647 w 875"/>
                <a:gd name="T61" fmla="*/ 2147483647 h 801"/>
                <a:gd name="T62" fmla="*/ 2147483647 w 875"/>
                <a:gd name="T63" fmla="*/ 2147483647 h 801"/>
                <a:gd name="T64" fmla="*/ 2147483647 w 875"/>
                <a:gd name="T65" fmla="*/ 2147483647 h 801"/>
                <a:gd name="T66" fmla="*/ 2147483647 w 875"/>
                <a:gd name="T67" fmla="*/ 2147483647 h 801"/>
                <a:gd name="T68" fmla="*/ 2147483647 w 875"/>
                <a:gd name="T69" fmla="*/ 2147483647 h 8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5"/>
                <a:gd name="T106" fmla="*/ 0 h 801"/>
                <a:gd name="T107" fmla="*/ 875 w 875"/>
                <a:gd name="T108" fmla="*/ 801 h 8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5" h="801">
                  <a:moveTo>
                    <a:pt x="0" y="249"/>
                  </a:moveTo>
                  <a:lnTo>
                    <a:pt x="0" y="249"/>
                  </a:lnTo>
                  <a:lnTo>
                    <a:pt x="26" y="249"/>
                  </a:lnTo>
                  <a:lnTo>
                    <a:pt x="53" y="251"/>
                  </a:lnTo>
                  <a:lnTo>
                    <a:pt x="79" y="254"/>
                  </a:lnTo>
                  <a:lnTo>
                    <a:pt x="105" y="258"/>
                  </a:lnTo>
                  <a:lnTo>
                    <a:pt x="131" y="262"/>
                  </a:lnTo>
                  <a:lnTo>
                    <a:pt x="156" y="268"/>
                  </a:lnTo>
                  <a:lnTo>
                    <a:pt x="180" y="275"/>
                  </a:lnTo>
                  <a:lnTo>
                    <a:pt x="205" y="282"/>
                  </a:lnTo>
                  <a:lnTo>
                    <a:pt x="228" y="290"/>
                  </a:lnTo>
                  <a:lnTo>
                    <a:pt x="253" y="299"/>
                  </a:lnTo>
                  <a:lnTo>
                    <a:pt x="275" y="310"/>
                  </a:lnTo>
                  <a:lnTo>
                    <a:pt x="298" y="320"/>
                  </a:lnTo>
                  <a:lnTo>
                    <a:pt x="320" y="333"/>
                  </a:lnTo>
                  <a:lnTo>
                    <a:pt x="341" y="345"/>
                  </a:lnTo>
                  <a:lnTo>
                    <a:pt x="363" y="359"/>
                  </a:lnTo>
                  <a:lnTo>
                    <a:pt x="384" y="372"/>
                  </a:lnTo>
                  <a:lnTo>
                    <a:pt x="403" y="387"/>
                  </a:lnTo>
                  <a:lnTo>
                    <a:pt x="423" y="403"/>
                  </a:lnTo>
                  <a:lnTo>
                    <a:pt x="441" y="419"/>
                  </a:lnTo>
                  <a:lnTo>
                    <a:pt x="459" y="435"/>
                  </a:lnTo>
                  <a:lnTo>
                    <a:pt x="477" y="454"/>
                  </a:lnTo>
                  <a:lnTo>
                    <a:pt x="494" y="472"/>
                  </a:lnTo>
                  <a:lnTo>
                    <a:pt x="510" y="491"/>
                  </a:lnTo>
                  <a:lnTo>
                    <a:pt x="525" y="511"/>
                  </a:lnTo>
                  <a:lnTo>
                    <a:pt x="540" y="530"/>
                  </a:lnTo>
                  <a:lnTo>
                    <a:pt x="554" y="551"/>
                  </a:lnTo>
                  <a:lnTo>
                    <a:pt x="567" y="572"/>
                  </a:lnTo>
                  <a:lnTo>
                    <a:pt x="580" y="594"/>
                  </a:lnTo>
                  <a:lnTo>
                    <a:pt x="591" y="616"/>
                  </a:lnTo>
                  <a:lnTo>
                    <a:pt x="602" y="638"/>
                  </a:lnTo>
                  <a:lnTo>
                    <a:pt x="611" y="661"/>
                  </a:lnTo>
                  <a:lnTo>
                    <a:pt x="620" y="684"/>
                  </a:lnTo>
                  <a:lnTo>
                    <a:pt x="778" y="801"/>
                  </a:lnTo>
                  <a:lnTo>
                    <a:pt x="875" y="652"/>
                  </a:lnTo>
                  <a:lnTo>
                    <a:pt x="864" y="618"/>
                  </a:lnTo>
                  <a:lnTo>
                    <a:pt x="852" y="584"/>
                  </a:lnTo>
                  <a:lnTo>
                    <a:pt x="839" y="552"/>
                  </a:lnTo>
                  <a:lnTo>
                    <a:pt x="823" y="520"/>
                  </a:lnTo>
                  <a:lnTo>
                    <a:pt x="808" y="487"/>
                  </a:lnTo>
                  <a:lnTo>
                    <a:pt x="791" y="457"/>
                  </a:lnTo>
                  <a:lnTo>
                    <a:pt x="773" y="426"/>
                  </a:lnTo>
                  <a:lnTo>
                    <a:pt x="753" y="398"/>
                  </a:lnTo>
                  <a:lnTo>
                    <a:pt x="733" y="369"/>
                  </a:lnTo>
                  <a:lnTo>
                    <a:pt x="712" y="341"/>
                  </a:lnTo>
                  <a:lnTo>
                    <a:pt x="689" y="314"/>
                  </a:lnTo>
                  <a:lnTo>
                    <a:pt x="665" y="288"/>
                  </a:lnTo>
                  <a:lnTo>
                    <a:pt x="641" y="263"/>
                  </a:lnTo>
                  <a:lnTo>
                    <a:pt x="616" y="238"/>
                  </a:lnTo>
                  <a:lnTo>
                    <a:pt x="589" y="215"/>
                  </a:lnTo>
                  <a:lnTo>
                    <a:pt x="562" y="193"/>
                  </a:lnTo>
                  <a:lnTo>
                    <a:pt x="534" y="172"/>
                  </a:lnTo>
                  <a:lnTo>
                    <a:pt x="505" y="153"/>
                  </a:lnTo>
                  <a:lnTo>
                    <a:pt x="475" y="133"/>
                  </a:lnTo>
                  <a:lnTo>
                    <a:pt x="445" y="115"/>
                  </a:lnTo>
                  <a:lnTo>
                    <a:pt x="412" y="98"/>
                  </a:lnTo>
                  <a:lnTo>
                    <a:pt x="381" y="83"/>
                  </a:lnTo>
                  <a:lnTo>
                    <a:pt x="348" y="69"/>
                  </a:lnTo>
                  <a:lnTo>
                    <a:pt x="315" y="56"/>
                  </a:lnTo>
                  <a:lnTo>
                    <a:pt x="280" y="44"/>
                  </a:lnTo>
                  <a:lnTo>
                    <a:pt x="247" y="33"/>
                  </a:lnTo>
                  <a:lnTo>
                    <a:pt x="212" y="24"/>
                  </a:lnTo>
                  <a:lnTo>
                    <a:pt x="175" y="17"/>
                  </a:lnTo>
                  <a:lnTo>
                    <a:pt x="139" y="10"/>
                  </a:lnTo>
                  <a:lnTo>
                    <a:pt x="103" y="5"/>
                  </a:lnTo>
                  <a:lnTo>
                    <a:pt x="65" y="1"/>
                  </a:lnTo>
                  <a:lnTo>
                    <a:pt x="27" y="0"/>
                  </a:lnTo>
                  <a:lnTo>
                    <a:pt x="149" y="128"/>
                  </a:lnTo>
                  <a:lnTo>
                    <a:pt x="0" y="249"/>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buFont typeface="Calibri" pitchFamily="34" charset="0"/>
                <a:buAutoNum type="arabicPeriod"/>
                <a:defRPr/>
              </a:pPr>
              <a:endParaRPr lang="en-US" noProof="1">
                <a:solidFill>
                  <a:srgbClr val="FF0000"/>
                </a:solidFill>
                <a:latin typeface="Calibri" pitchFamily="34" charset="0"/>
                <a:ea typeface="ＭＳ Ｐゴシック" charset="-128"/>
              </a:endParaRPr>
            </a:p>
          </p:txBody>
        </p:sp>
        <p:sp>
          <p:nvSpPr>
            <p:cNvPr id="14" name="Freeform 258"/>
            <p:cNvSpPr>
              <a:spLocks/>
            </p:cNvSpPr>
            <p:nvPr/>
          </p:nvSpPr>
          <p:spPr bwMode="auto">
            <a:xfrm>
              <a:off x="5076941" y="3150898"/>
              <a:ext cx="651295" cy="1163311"/>
            </a:xfrm>
            <a:custGeom>
              <a:avLst/>
              <a:gdLst>
                <a:gd name="T0" fmla="*/ 2147483647 w 516"/>
                <a:gd name="T1" fmla="*/ 2147483647 h 922"/>
                <a:gd name="T2" fmla="*/ 2147483647 w 516"/>
                <a:gd name="T3" fmla="*/ 2147483647 h 922"/>
                <a:gd name="T4" fmla="*/ 2147483647 w 516"/>
                <a:gd name="T5" fmla="*/ 2147483647 h 922"/>
                <a:gd name="T6" fmla="*/ 2147483647 w 516"/>
                <a:gd name="T7" fmla="*/ 2147483647 h 922"/>
                <a:gd name="T8" fmla="*/ 2147483647 w 516"/>
                <a:gd name="T9" fmla="*/ 2147483647 h 922"/>
                <a:gd name="T10" fmla="*/ 2147483647 w 516"/>
                <a:gd name="T11" fmla="*/ 2147483647 h 922"/>
                <a:gd name="T12" fmla="*/ 2147483647 w 516"/>
                <a:gd name="T13" fmla="*/ 2147483647 h 922"/>
                <a:gd name="T14" fmla="*/ 2147483647 w 516"/>
                <a:gd name="T15" fmla="*/ 2147483647 h 922"/>
                <a:gd name="T16" fmla="*/ 2147483647 w 516"/>
                <a:gd name="T17" fmla="*/ 2147483647 h 922"/>
                <a:gd name="T18" fmla="*/ 2147483647 w 516"/>
                <a:gd name="T19" fmla="*/ 0 h 922"/>
                <a:gd name="T20" fmla="*/ 2147483647 w 516"/>
                <a:gd name="T21" fmla="*/ 2147483647 h 922"/>
                <a:gd name="T22" fmla="*/ 2147483647 w 516"/>
                <a:gd name="T23" fmla="*/ 2147483647 h 922"/>
                <a:gd name="T24" fmla="*/ 2147483647 w 516"/>
                <a:gd name="T25" fmla="*/ 2147483647 h 922"/>
                <a:gd name="T26" fmla="*/ 2147483647 w 516"/>
                <a:gd name="T27" fmla="*/ 2147483647 h 922"/>
                <a:gd name="T28" fmla="*/ 2147483647 w 516"/>
                <a:gd name="T29" fmla="*/ 2147483647 h 922"/>
                <a:gd name="T30" fmla="*/ 2147483647 w 516"/>
                <a:gd name="T31" fmla="*/ 2147483647 h 922"/>
                <a:gd name="T32" fmla="*/ 2147483647 w 516"/>
                <a:gd name="T33" fmla="*/ 2147483647 h 922"/>
                <a:gd name="T34" fmla="*/ 2147483647 w 516"/>
                <a:gd name="T35" fmla="*/ 2147483647 h 922"/>
                <a:gd name="T36" fmla="*/ 2147483647 w 516"/>
                <a:gd name="T37" fmla="*/ 2147483647 h 922"/>
                <a:gd name="T38" fmla="*/ 2147483647 w 516"/>
                <a:gd name="T39" fmla="*/ 2147483647 h 922"/>
                <a:gd name="T40" fmla="*/ 2147483647 w 516"/>
                <a:gd name="T41" fmla="*/ 2147483647 h 922"/>
                <a:gd name="T42" fmla="*/ 2147483647 w 516"/>
                <a:gd name="T43" fmla="*/ 2147483647 h 922"/>
                <a:gd name="T44" fmla="*/ 2147483647 w 516"/>
                <a:gd name="T45" fmla="*/ 2147483647 h 922"/>
                <a:gd name="T46" fmla="*/ 2147483647 w 516"/>
                <a:gd name="T47" fmla="*/ 2147483647 h 922"/>
                <a:gd name="T48" fmla="*/ 2147483647 w 516"/>
                <a:gd name="T49" fmla="*/ 2147483647 h 922"/>
                <a:gd name="T50" fmla="*/ 2147483647 w 516"/>
                <a:gd name="T51" fmla="*/ 2147483647 h 922"/>
                <a:gd name="T52" fmla="*/ 2147483647 w 516"/>
                <a:gd name="T53" fmla="*/ 2147483647 h 922"/>
                <a:gd name="T54" fmla="*/ 2147483647 w 516"/>
                <a:gd name="T55" fmla="*/ 2147483647 h 922"/>
                <a:gd name="T56" fmla="*/ 2147483647 w 516"/>
                <a:gd name="T57" fmla="*/ 2147483647 h 922"/>
                <a:gd name="T58" fmla="*/ 2147483647 w 516"/>
                <a:gd name="T59" fmla="*/ 2147483647 h 922"/>
                <a:gd name="T60" fmla="*/ 2147483647 w 516"/>
                <a:gd name="T61" fmla="*/ 2147483647 h 922"/>
                <a:gd name="T62" fmla="*/ 2147483647 w 516"/>
                <a:gd name="T63" fmla="*/ 2147483647 h 922"/>
                <a:gd name="T64" fmla="*/ 2147483647 w 516"/>
                <a:gd name="T65" fmla="*/ 2147483647 h 922"/>
                <a:gd name="T66" fmla="*/ 2147483647 w 516"/>
                <a:gd name="T67" fmla="*/ 2147483647 h 922"/>
                <a:gd name="T68" fmla="*/ 2147483647 w 516"/>
                <a:gd name="T69" fmla="*/ 2147483647 h 922"/>
                <a:gd name="T70" fmla="*/ 2147483647 w 516"/>
                <a:gd name="T71" fmla="*/ 2147483647 h 922"/>
                <a:gd name="T72" fmla="*/ 2147483647 w 516"/>
                <a:gd name="T73" fmla="*/ 2147483647 h 922"/>
                <a:gd name="T74" fmla="*/ 2147483647 w 516"/>
                <a:gd name="T75" fmla="*/ 2147483647 h 922"/>
                <a:gd name="T76" fmla="*/ 0 w 516"/>
                <a:gd name="T77" fmla="*/ 2147483647 h 922"/>
                <a:gd name="T78" fmla="*/ 2147483647 w 516"/>
                <a:gd name="T79" fmla="*/ 2147483647 h 922"/>
                <a:gd name="T80" fmla="*/ 2147483647 w 516"/>
                <a:gd name="T81" fmla="*/ 2147483647 h 922"/>
                <a:gd name="T82" fmla="*/ 2147483647 w 516"/>
                <a:gd name="T83" fmla="*/ 2147483647 h 922"/>
                <a:gd name="T84" fmla="*/ 2147483647 w 516"/>
                <a:gd name="T85" fmla="*/ 2147483647 h 922"/>
                <a:gd name="T86" fmla="*/ 2147483647 w 516"/>
                <a:gd name="T87" fmla="*/ 2147483647 h 922"/>
                <a:gd name="T88" fmla="*/ 2147483647 w 516"/>
                <a:gd name="T89" fmla="*/ 2147483647 h 922"/>
                <a:gd name="T90" fmla="*/ 2147483647 w 516"/>
                <a:gd name="T91" fmla="*/ 2147483647 h 922"/>
                <a:gd name="T92" fmla="*/ 2147483647 w 516"/>
                <a:gd name="T93" fmla="*/ 2147483647 h 922"/>
                <a:gd name="T94" fmla="*/ 2147483647 w 516"/>
                <a:gd name="T95" fmla="*/ 2147483647 h 922"/>
                <a:gd name="T96" fmla="*/ 2147483647 w 516"/>
                <a:gd name="T97" fmla="*/ 2147483647 h 922"/>
                <a:gd name="T98" fmla="*/ 2147483647 w 516"/>
                <a:gd name="T99" fmla="*/ 2147483647 h 922"/>
                <a:gd name="T100" fmla="*/ 2147483647 w 516"/>
                <a:gd name="T101" fmla="*/ 2147483647 h 922"/>
                <a:gd name="T102" fmla="*/ 2147483647 w 516"/>
                <a:gd name="T103" fmla="*/ 2147483647 h 922"/>
                <a:gd name="T104" fmla="*/ 2147483647 w 516"/>
                <a:gd name="T105" fmla="*/ 2147483647 h 922"/>
                <a:gd name="T106" fmla="*/ 2147483647 w 516"/>
                <a:gd name="T107" fmla="*/ 2147483647 h 922"/>
                <a:gd name="T108" fmla="*/ 2147483647 w 516"/>
                <a:gd name="T109" fmla="*/ 2147483647 h 922"/>
                <a:gd name="T110" fmla="*/ 2147483647 w 516"/>
                <a:gd name="T111" fmla="*/ 2147483647 h 922"/>
                <a:gd name="T112" fmla="*/ 2147483647 w 516"/>
                <a:gd name="T113" fmla="*/ 2147483647 h 922"/>
                <a:gd name="T114" fmla="*/ 2147483647 w 516"/>
                <a:gd name="T115" fmla="*/ 2147483647 h 9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6"/>
                <a:gd name="T175" fmla="*/ 0 h 922"/>
                <a:gd name="T176" fmla="*/ 516 w 516"/>
                <a:gd name="T177" fmla="*/ 922 h 9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6" h="922">
                  <a:moveTo>
                    <a:pt x="516" y="221"/>
                  </a:moveTo>
                  <a:lnTo>
                    <a:pt x="516" y="221"/>
                  </a:lnTo>
                  <a:lnTo>
                    <a:pt x="516" y="192"/>
                  </a:lnTo>
                  <a:lnTo>
                    <a:pt x="515" y="164"/>
                  </a:lnTo>
                  <a:lnTo>
                    <a:pt x="512" y="136"/>
                  </a:lnTo>
                  <a:lnTo>
                    <a:pt x="510" y="108"/>
                  </a:lnTo>
                  <a:lnTo>
                    <a:pt x="506" y="81"/>
                  </a:lnTo>
                  <a:lnTo>
                    <a:pt x="501" y="53"/>
                  </a:lnTo>
                  <a:lnTo>
                    <a:pt x="496" y="26"/>
                  </a:lnTo>
                  <a:lnTo>
                    <a:pt x="489" y="0"/>
                  </a:lnTo>
                  <a:lnTo>
                    <a:pt x="391" y="152"/>
                  </a:lnTo>
                  <a:lnTo>
                    <a:pt x="239" y="39"/>
                  </a:lnTo>
                  <a:lnTo>
                    <a:pt x="245" y="61"/>
                  </a:lnTo>
                  <a:lnTo>
                    <a:pt x="251" y="83"/>
                  </a:lnTo>
                  <a:lnTo>
                    <a:pt x="254" y="105"/>
                  </a:lnTo>
                  <a:lnTo>
                    <a:pt x="258" y="129"/>
                  </a:lnTo>
                  <a:lnTo>
                    <a:pt x="261" y="151"/>
                  </a:lnTo>
                  <a:lnTo>
                    <a:pt x="264" y="174"/>
                  </a:lnTo>
                  <a:lnTo>
                    <a:pt x="265" y="197"/>
                  </a:lnTo>
                  <a:lnTo>
                    <a:pt x="265" y="221"/>
                  </a:lnTo>
                  <a:lnTo>
                    <a:pt x="264" y="258"/>
                  </a:lnTo>
                  <a:lnTo>
                    <a:pt x="261" y="295"/>
                  </a:lnTo>
                  <a:lnTo>
                    <a:pt x="256" y="331"/>
                  </a:lnTo>
                  <a:lnTo>
                    <a:pt x="249" y="366"/>
                  </a:lnTo>
                  <a:lnTo>
                    <a:pt x="240" y="400"/>
                  </a:lnTo>
                  <a:lnTo>
                    <a:pt x="228" y="433"/>
                  </a:lnTo>
                  <a:lnTo>
                    <a:pt x="217" y="467"/>
                  </a:lnTo>
                  <a:lnTo>
                    <a:pt x="203" y="499"/>
                  </a:lnTo>
                  <a:lnTo>
                    <a:pt x="187" y="531"/>
                  </a:lnTo>
                  <a:lnTo>
                    <a:pt x="169" y="560"/>
                  </a:lnTo>
                  <a:lnTo>
                    <a:pt x="151" y="590"/>
                  </a:lnTo>
                  <a:lnTo>
                    <a:pt x="130" y="617"/>
                  </a:lnTo>
                  <a:lnTo>
                    <a:pt x="108" y="645"/>
                  </a:lnTo>
                  <a:lnTo>
                    <a:pt x="85" y="671"/>
                  </a:lnTo>
                  <a:lnTo>
                    <a:pt x="60" y="695"/>
                  </a:lnTo>
                  <a:lnTo>
                    <a:pt x="34" y="719"/>
                  </a:lnTo>
                  <a:lnTo>
                    <a:pt x="0" y="899"/>
                  </a:lnTo>
                  <a:lnTo>
                    <a:pt x="181" y="922"/>
                  </a:lnTo>
                  <a:lnTo>
                    <a:pt x="218" y="890"/>
                  </a:lnTo>
                  <a:lnTo>
                    <a:pt x="254" y="856"/>
                  </a:lnTo>
                  <a:lnTo>
                    <a:pt x="288" y="820"/>
                  </a:lnTo>
                  <a:lnTo>
                    <a:pt x="319" y="782"/>
                  </a:lnTo>
                  <a:lnTo>
                    <a:pt x="349" y="743"/>
                  </a:lnTo>
                  <a:lnTo>
                    <a:pt x="378" y="702"/>
                  </a:lnTo>
                  <a:lnTo>
                    <a:pt x="402" y="659"/>
                  </a:lnTo>
                  <a:lnTo>
                    <a:pt x="426" y="615"/>
                  </a:lnTo>
                  <a:lnTo>
                    <a:pt x="446" y="569"/>
                  </a:lnTo>
                  <a:lnTo>
                    <a:pt x="464" y="523"/>
                  </a:lnTo>
                  <a:lnTo>
                    <a:pt x="480" y="475"/>
                  </a:lnTo>
                  <a:lnTo>
                    <a:pt x="493" y="427"/>
                  </a:lnTo>
                  <a:lnTo>
                    <a:pt x="503" y="376"/>
                  </a:lnTo>
                  <a:lnTo>
                    <a:pt x="511" y="326"/>
                  </a:lnTo>
                  <a:lnTo>
                    <a:pt x="515" y="274"/>
                  </a:lnTo>
                  <a:lnTo>
                    <a:pt x="516" y="221"/>
                  </a:lnTo>
                  <a:close/>
                </a:path>
              </a:pathLst>
            </a:custGeom>
            <a:solidFill>
              <a:srgbClr val="800000"/>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indent="-342900" algn="ctr">
                <a:buFont typeface="Calibri" pitchFamily="34" charset="0"/>
                <a:buAutoNum type="arabicPeriod"/>
                <a:defRPr/>
              </a:pPr>
              <a:endParaRPr lang="en-US" noProof="1">
                <a:solidFill>
                  <a:srgbClr val="FFFFFF"/>
                </a:solidFill>
                <a:latin typeface="Calibri" pitchFamily="34" charset="0"/>
                <a:ea typeface="ＭＳ Ｐゴシック" charset="-128"/>
              </a:endParaRPr>
            </a:p>
          </p:txBody>
        </p:sp>
        <p:sp>
          <p:nvSpPr>
            <p:cNvPr id="15" name="Freeform 259"/>
            <p:cNvSpPr>
              <a:spLocks/>
            </p:cNvSpPr>
            <p:nvPr/>
          </p:nvSpPr>
          <p:spPr bwMode="auto">
            <a:xfrm>
              <a:off x="3828251" y="4086637"/>
              <a:ext cx="1441833" cy="485836"/>
            </a:xfrm>
            <a:custGeom>
              <a:avLst/>
              <a:gdLst>
                <a:gd name="T0" fmla="*/ 2147483647 w 1143"/>
                <a:gd name="T1" fmla="*/ 0 h 385"/>
                <a:gd name="T2" fmla="*/ 2147483647 w 1143"/>
                <a:gd name="T3" fmla="*/ 2147483647 h 385"/>
                <a:gd name="T4" fmla="*/ 2147483647 w 1143"/>
                <a:gd name="T5" fmla="*/ 2147483647 h 385"/>
                <a:gd name="T6" fmla="*/ 2147483647 w 1143"/>
                <a:gd name="T7" fmla="*/ 2147483647 h 385"/>
                <a:gd name="T8" fmla="*/ 2147483647 w 1143"/>
                <a:gd name="T9" fmla="*/ 2147483647 h 385"/>
                <a:gd name="T10" fmla="*/ 2147483647 w 1143"/>
                <a:gd name="T11" fmla="*/ 2147483647 h 385"/>
                <a:gd name="T12" fmla="*/ 2147483647 w 1143"/>
                <a:gd name="T13" fmla="*/ 2147483647 h 385"/>
                <a:gd name="T14" fmla="*/ 2147483647 w 1143"/>
                <a:gd name="T15" fmla="*/ 2147483647 h 385"/>
                <a:gd name="T16" fmla="*/ 2147483647 w 1143"/>
                <a:gd name="T17" fmla="*/ 2147483647 h 385"/>
                <a:gd name="T18" fmla="*/ 2147483647 w 1143"/>
                <a:gd name="T19" fmla="*/ 2147483647 h 385"/>
                <a:gd name="T20" fmla="*/ 2147483647 w 1143"/>
                <a:gd name="T21" fmla="*/ 2147483647 h 385"/>
                <a:gd name="T22" fmla="*/ 2147483647 w 1143"/>
                <a:gd name="T23" fmla="*/ 2147483647 h 385"/>
                <a:gd name="T24" fmla="*/ 2147483647 w 1143"/>
                <a:gd name="T25" fmla="*/ 2147483647 h 385"/>
                <a:gd name="T26" fmla="*/ 2147483647 w 1143"/>
                <a:gd name="T27" fmla="*/ 2147483647 h 385"/>
                <a:gd name="T28" fmla="*/ 2147483647 w 1143"/>
                <a:gd name="T29" fmla="*/ 2147483647 h 385"/>
                <a:gd name="T30" fmla="*/ 2147483647 w 1143"/>
                <a:gd name="T31" fmla="*/ 2147483647 h 385"/>
                <a:gd name="T32" fmla="*/ 2147483647 w 1143"/>
                <a:gd name="T33" fmla="*/ 2147483647 h 385"/>
                <a:gd name="T34" fmla="*/ 0 w 1143"/>
                <a:gd name="T35" fmla="*/ 2147483647 h 385"/>
                <a:gd name="T36" fmla="*/ 2147483647 w 1143"/>
                <a:gd name="T37" fmla="*/ 2147483647 h 385"/>
                <a:gd name="T38" fmla="*/ 2147483647 w 1143"/>
                <a:gd name="T39" fmla="*/ 2147483647 h 385"/>
                <a:gd name="T40" fmla="*/ 2147483647 w 1143"/>
                <a:gd name="T41" fmla="*/ 2147483647 h 385"/>
                <a:gd name="T42" fmla="*/ 2147483647 w 1143"/>
                <a:gd name="T43" fmla="*/ 2147483647 h 385"/>
                <a:gd name="T44" fmla="*/ 2147483647 w 1143"/>
                <a:gd name="T45" fmla="*/ 2147483647 h 385"/>
                <a:gd name="T46" fmla="*/ 2147483647 w 1143"/>
                <a:gd name="T47" fmla="*/ 2147483647 h 385"/>
                <a:gd name="T48" fmla="*/ 2147483647 w 1143"/>
                <a:gd name="T49" fmla="*/ 2147483647 h 385"/>
                <a:gd name="T50" fmla="*/ 2147483647 w 1143"/>
                <a:gd name="T51" fmla="*/ 2147483647 h 385"/>
                <a:gd name="T52" fmla="*/ 2147483647 w 1143"/>
                <a:gd name="T53" fmla="*/ 2147483647 h 385"/>
                <a:gd name="T54" fmla="*/ 2147483647 w 1143"/>
                <a:gd name="T55" fmla="*/ 2147483647 h 385"/>
                <a:gd name="T56" fmla="*/ 2147483647 w 1143"/>
                <a:gd name="T57" fmla="*/ 2147483647 h 385"/>
                <a:gd name="T58" fmla="*/ 2147483647 w 1143"/>
                <a:gd name="T59" fmla="*/ 2147483647 h 385"/>
                <a:gd name="T60" fmla="*/ 2147483647 w 1143"/>
                <a:gd name="T61" fmla="*/ 2147483647 h 385"/>
                <a:gd name="T62" fmla="*/ 2147483647 w 1143"/>
                <a:gd name="T63" fmla="*/ 2147483647 h 385"/>
                <a:gd name="T64" fmla="*/ 2147483647 w 1143"/>
                <a:gd name="T65" fmla="*/ 2147483647 h 385"/>
                <a:gd name="T66" fmla="*/ 2147483647 w 1143"/>
                <a:gd name="T67" fmla="*/ 2147483647 h 385"/>
                <a:gd name="T68" fmla="*/ 2147483647 w 1143"/>
                <a:gd name="T69" fmla="*/ 2147483647 h 385"/>
                <a:gd name="T70" fmla="*/ 2147483647 w 1143"/>
                <a:gd name="T71" fmla="*/ 2147483647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3"/>
                <a:gd name="T109" fmla="*/ 0 h 385"/>
                <a:gd name="T110" fmla="*/ 1143 w 1143"/>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3" h="385">
                  <a:moveTo>
                    <a:pt x="996" y="0"/>
                  </a:moveTo>
                  <a:lnTo>
                    <a:pt x="996" y="0"/>
                  </a:lnTo>
                  <a:lnTo>
                    <a:pt x="975" y="15"/>
                  </a:lnTo>
                  <a:lnTo>
                    <a:pt x="953" y="30"/>
                  </a:lnTo>
                  <a:lnTo>
                    <a:pt x="929" y="44"/>
                  </a:lnTo>
                  <a:lnTo>
                    <a:pt x="906" y="57"/>
                  </a:lnTo>
                  <a:lnTo>
                    <a:pt x="883" y="69"/>
                  </a:lnTo>
                  <a:lnTo>
                    <a:pt x="858" y="80"/>
                  </a:lnTo>
                  <a:lnTo>
                    <a:pt x="833" y="91"/>
                  </a:lnTo>
                  <a:lnTo>
                    <a:pt x="808" y="100"/>
                  </a:lnTo>
                  <a:lnTo>
                    <a:pt x="783" y="108"/>
                  </a:lnTo>
                  <a:lnTo>
                    <a:pt x="756" y="115"/>
                  </a:lnTo>
                  <a:lnTo>
                    <a:pt x="730" y="122"/>
                  </a:lnTo>
                  <a:lnTo>
                    <a:pt x="702" y="127"/>
                  </a:lnTo>
                  <a:lnTo>
                    <a:pt x="675" y="131"/>
                  </a:lnTo>
                  <a:lnTo>
                    <a:pt x="647" y="133"/>
                  </a:lnTo>
                  <a:lnTo>
                    <a:pt x="618" y="136"/>
                  </a:lnTo>
                  <a:lnTo>
                    <a:pt x="590" y="136"/>
                  </a:lnTo>
                  <a:lnTo>
                    <a:pt x="562" y="136"/>
                  </a:lnTo>
                  <a:lnTo>
                    <a:pt x="534" y="133"/>
                  </a:lnTo>
                  <a:lnTo>
                    <a:pt x="507" y="131"/>
                  </a:lnTo>
                  <a:lnTo>
                    <a:pt x="480" y="127"/>
                  </a:lnTo>
                  <a:lnTo>
                    <a:pt x="454" y="122"/>
                  </a:lnTo>
                  <a:lnTo>
                    <a:pt x="426" y="115"/>
                  </a:lnTo>
                  <a:lnTo>
                    <a:pt x="400" y="109"/>
                  </a:lnTo>
                  <a:lnTo>
                    <a:pt x="374" y="101"/>
                  </a:lnTo>
                  <a:lnTo>
                    <a:pt x="350" y="92"/>
                  </a:lnTo>
                  <a:lnTo>
                    <a:pt x="325" y="82"/>
                  </a:lnTo>
                  <a:lnTo>
                    <a:pt x="302" y="71"/>
                  </a:lnTo>
                  <a:lnTo>
                    <a:pt x="277" y="58"/>
                  </a:lnTo>
                  <a:lnTo>
                    <a:pt x="255" y="47"/>
                  </a:lnTo>
                  <a:lnTo>
                    <a:pt x="232" y="32"/>
                  </a:lnTo>
                  <a:lnTo>
                    <a:pt x="211" y="18"/>
                  </a:lnTo>
                  <a:lnTo>
                    <a:pt x="189" y="3"/>
                  </a:lnTo>
                  <a:lnTo>
                    <a:pt x="0" y="26"/>
                  </a:lnTo>
                  <a:lnTo>
                    <a:pt x="27" y="193"/>
                  </a:lnTo>
                  <a:lnTo>
                    <a:pt x="56" y="215"/>
                  </a:lnTo>
                  <a:lnTo>
                    <a:pt x="87" y="236"/>
                  </a:lnTo>
                  <a:lnTo>
                    <a:pt x="118" y="255"/>
                  </a:lnTo>
                  <a:lnTo>
                    <a:pt x="150" y="273"/>
                  </a:lnTo>
                  <a:lnTo>
                    <a:pt x="184" y="292"/>
                  </a:lnTo>
                  <a:lnTo>
                    <a:pt x="218" y="307"/>
                  </a:lnTo>
                  <a:lnTo>
                    <a:pt x="251" y="321"/>
                  </a:lnTo>
                  <a:lnTo>
                    <a:pt x="286" y="334"/>
                  </a:lnTo>
                  <a:lnTo>
                    <a:pt x="323" y="346"/>
                  </a:lnTo>
                  <a:lnTo>
                    <a:pt x="359" y="356"/>
                  </a:lnTo>
                  <a:lnTo>
                    <a:pt x="397" y="366"/>
                  </a:lnTo>
                  <a:lnTo>
                    <a:pt x="434" y="372"/>
                  </a:lnTo>
                  <a:lnTo>
                    <a:pt x="473" y="377"/>
                  </a:lnTo>
                  <a:lnTo>
                    <a:pt x="512" y="382"/>
                  </a:lnTo>
                  <a:lnTo>
                    <a:pt x="551" y="385"/>
                  </a:lnTo>
                  <a:lnTo>
                    <a:pt x="590" y="385"/>
                  </a:lnTo>
                  <a:lnTo>
                    <a:pt x="629" y="385"/>
                  </a:lnTo>
                  <a:lnTo>
                    <a:pt x="667" y="382"/>
                  </a:lnTo>
                  <a:lnTo>
                    <a:pt x="705" y="378"/>
                  </a:lnTo>
                  <a:lnTo>
                    <a:pt x="743" y="373"/>
                  </a:lnTo>
                  <a:lnTo>
                    <a:pt x="780" y="366"/>
                  </a:lnTo>
                  <a:lnTo>
                    <a:pt x="817" y="358"/>
                  </a:lnTo>
                  <a:lnTo>
                    <a:pt x="852" y="347"/>
                  </a:lnTo>
                  <a:lnTo>
                    <a:pt x="887" y="337"/>
                  </a:lnTo>
                  <a:lnTo>
                    <a:pt x="922" y="324"/>
                  </a:lnTo>
                  <a:lnTo>
                    <a:pt x="955" y="310"/>
                  </a:lnTo>
                  <a:lnTo>
                    <a:pt x="989" y="296"/>
                  </a:lnTo>
                  <a:lnTo>
                    <a:pt x="1021" y="279"/>
                  </a:lnTo>
                  <a:lnTo>
                    <a:pt x="1054" y="262"/>
                  </a:lnTo>
                  <a:lnTo>
                    <a:pt x="1084" y="242"/>
                  </a:lnTo>
                  <a:lnTo>
                    <a:pt x="1115" y="223"/>
                  </a:lnTo>
                  <a:lnTo>
                    <a:pt x="1143" y="201"/>
                  </a:lnTo>
                  <a:lnTo>
                    <a:pt x="962" y="178"/>
                  </a:lnTo>
                  <a:lnTo>
                    <a:pt x="996" y="0"/>
                  </a:lnTo>
                  <a:close/>
                </a:path>
              </a:pathLst>
            </a:custGeom>
            <a:solidFill>
              <a:srgbClr val="669900"/>
            </a:solidFill>
            <a:ln>
              <a:solidFill>
                <a:srgbClr val="669900"/>
              </a:solidFill>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indent="-342900" algn="ctr">
                <a:buFont typeface="Calibri" pitchFamily="34" charset="0"/>
                <a:buAutoNum type="arabicPeriod"/>
                <a:defRPr/>
              </a:pPr>
              <a:endParaRPr lang="en-US" noProof="1">
                <a:solidFill>
                  <a:srgbClr val="FFFFFF"/>
                </a:solidFill>
                <a:latin typeface="Calibri" pitchFamily="34" charset="0"/>
                <a:ea typeface="ＭＳ Ｐゴシック" charset="-128"/>
              </a:endParaRPr>
            </a:p>
          </p:txBody>
        </p:sp>
        <p:sp>
          <p:nvSpPr>
            <p:cNvPr id="16" name="Freeform 260"/>
            <p:cNvSpPr>
              <a:spLocks/>
            </p:cNvSpPr>
            <p:nvPr/>
          </p:nvSpPr>
          <p:spPr bwMode="auto">
            <a:xfrm>
              <a:off x="3430137" y="2941742"/>
              <a:ext cx="617607" cy="1354950"/>
            </a:xfrm>
            <a:custGeom>
              <a:avLst/>
              <a:gdLst>
                <a:gd name="T0" fmla="*/ 2147483647 w 490"/>
                <a:gd name="T1" fmla="*/ 2147483647 h 1074"/>
                <a:gd name="T2" fmla="*/ 2147483647 w 490"/>
                <a:gd name="T3" fmla="*/ 2147483647 h 1074"/>
                <a:gd name="T4" fmla="*/ 2147483647 w 490"/>
                <a:gd name="T5" fmla="*/ 2147483647 h 1074"/>
                <a:gd name="T6" fmla="*/ 2147483647 w 490"/>
                <a:gd name="T7" fmla="*/ 2147483647 h 1074"/>
                <a:gd name="T8" fmla="*/ 2147483647 w 490"/>
                <a:gd name="T9" fmla="*/ 2147483647 h 1074"/>
                <a:gd name="T10" fmla="*/ 2147483647 w 490"/>
                <a:gd name="T11" fmla="*/ 2147483647 h 1074"/>
                <a:gd name="T12" fmla="*/ 2147483647 w 490"/>
                <a:gd name="T13" fmla="*/ 2147483647 h 1074"/>
                <a:gd name="T14" fmla="*/ 2147483647 w 490"/>
                <a:gd name="T15" fmla="*/ 2147483647 h 1074"/>
                <a:gd name="T16" fmla="*/ 2147483647 w 490"/>
                <a:gd name="T17" fmla="*/ 2147483647 h 1074"/>
                <a:gd name="T18" fmla="*/ 2147483647 w 490"/>
                <a:gd name="T19" fmla="*/ 2147483647 h 1074"/>
                <a:gd name="T20" fmla="*/ 2147483647 w 490"/>
                <a:gd name="T21" fmla="*/ 2147483647 h 1074"/>
                <a:gd name="T22" fmla="*/ 2147483647 w 490"/>
                <a:gd name="T23" fmla="*/ 2147483647 h 1074"/>
                <a:gd name="T24" fmla="*/ 2147483647 w 490"/>
                <a:gd name="T25" fmla="*/ 2147483647 h 1074"/>
                <a:gd name="T26" fmla="*/ 2147483647 w 490"/>
                <a:gd name="T27" fmla="*/ 2147483647 h 1074"/>
                <a:gd name="T28" fmla="*/ 2147483647 w 490"/>
                <a:gd name="T29" fmla="*/ 2147483647 h 1074"/>
                <a:gd name="T30" fmla="*/ 2147483647 w 490"/>
                <a:gd name="T31" fmla="*/ 2147483647 h 1074"/>
                <a:gd name="T32" fmla="*/ 2147483647 w 490"/>
                <a:gd name="T33" fmla="*/ 2147483647 h 1074"/>
                <a:gd name="T34" fmla="*/ 2147483647 w 490"/>
                <a:gd name="T35" fmla="*/ 2147483647 h 1074"/>
                <a:gd name="T36" fmla="*/ 2147483647 w 490"/>
                <a:gd name="T37" fmla="*/ 2147483647 h 1074"/>
                <a:gd name="T38" fmla="*/ 2147483647 w 490"/>
                <a:gd name="T39" fmla="*/ 2147483647 h 1074"/>
                <a:gd name="T40" fmla="*/ 2147483647 w 490"/>
                <a:gd name="T41" fmla="*/ 2147483647 h 1074"/>
                <a:gd name="T42" fmla="*/ 2147483647 w 490"/>
                <a:gd name="T43" fmla="*/ 2147483647 h 1074"/>
                <a:gd name="T44" fmla="*/ 2147483647 w 490"/>
                <a:gd name="T45" fmla="*/ 2147483647 h 1074"/>
                <a:gd name="T46" fmla="*/ 2147483647 w 490"/>
                <a:gd name="T47" fmla="*/ 2147483647 h 1074"/>
                <a:gd name="T48" fmla="*/ 2147483647 w 490"/>
                <a:gd name="T49" fmla="*/ 2147483647 h 1074"/>
                <a:gd name="T50" fmla="*/ 2147483647 w 490"/>
                <a:gd name="T51" fmla="*/ 2147483647 h 1074"/>
                <a:gd name="T52" fmla="*/ 2147483647 w 490"/>
                <a:gd name="T53" fmla="*/ 2147483647 h 1074"/>
                <a:gd name="T54" fmla="*/ 2147483647 w 490"/>
                <a:gd name="T55" fmla="*/ 0 h 1074"/>
                <a:gd name="T56" fmla="*/ 2147483647 w 490"/>
                <a:gd name="T57" fmla="*/ 2147483647 h 1074"/>
                <a:gd name="T58" fmla="*/ 2147483647 w 490"/>
                <a:gd name="T59" fmla="*/ 2147483647 h 1074"/>
                <a:gd name="T60" fmla="*/ 2147483647 w 490"/>
                <a:gd name="T61" fmla="*/ 2147483647 h 1074"/>
                <a:gd name="T62" fmla="*/ 2147483647 w 490"/>
                <a:gd name="T63" fmla="*/ 2147483647 h 1074"/>
                <a:gd name="T64" fmla="*/ 2147483647 w 490"/>
                <a:gd name="T65" fmla="*/ 2147483647 h 1074"/>
                <a:gd name="T66" fmla="*/ 2147483647 w 490"/>
                <a:gd name="T67" fmla="*/ 2147483647 h 1074"/>
                <a:gd name="T68" fmla="*/ 2147483647 w 490"/>
                <a:gd name="T69" fmla="*/ 2147483647 h 1074"/>
                <a:gd name="T70" fmla="*/ 2147483647 w 490"/>
                <a:gd name="T71" fmla="*/ 2147483647 h 1074"/>
                <a:gd name="T72" fmla="*/ 2147483647 w 490"/>
                <a:gd name="T73" fmla="*/ 2147483647 h 1074"/>
                <a:gd name="T74" fmla="*/ 0 w 490"/>
                <a:gd name="T75" fmla="*/ 2147483647 h 1074"/>
                <a:gd name="T76" fmla="*/ 0 w 490"/>
                <a:gd name="T77" fmla="*/ 2147483647 h 1074"/>
                <a:gd name="T78" fmla="*/ 2147483647 w 490"/>
                <a:gd name="T79" fmla="*/ 2147483647 h 1074"/>
                <a:gd name="T80" fmla="*/ 2147483647 w 490"/>
                <a:gd name="T81" fmla="*/ 2147483647 h 1074"/>
                <a:gd name="T82" fmla="*/ 2147483647 w 490"/>
                <a:gd name="T83" fmla="*/ 2147483647 h 1074"/>
                <a:gd name="T84" fmla="*/ 2147483647 w 490"/>
                <a:gd name="T85" fmla="*/ 2147483647 h 1074"/>
                <a:gd name="T86" fmla="*/ 2147483647 w 490"/>
                <a:gd name="T87" fmla="*/ 2147483647 h 1074"/>
                <a:gd name="T88" fmla="*/ 2147483647 w 490"/>
                <a:gd name="T89" fmla="*/ 2147483647 h 1074"/>
                <a:gd name="T90" fmla="*/ 2147483647 w 490"/>
                <a:gd name="T91" fmla="*/ 2147483647 h 1074"/>
                <a:gd name="T92" fmla="*/ 2147483647 w 490"/>
                <a:gd name="T93" fmla="*/ 2147483647 h 1074"/>
                <a:gd name="T94" fmla="*/ 2147483647 w 490"/>
                <a:gd name="T95" fmla="*/ 2147483647 h 1074"/>
                <a:gd name="T96" fmla="*/ 2147483647 w 490"/>
                <a:gd name="T97" fmla="*/ 2147483647 h 1074"/>
                <a:gd name="T98" fmla="*/ 2147483647 w 490"/>
                <a:gd name="T99" fmla="*/ 2147483647 h 1074"/>
                <a:gd name="T100" fmla="*/ 2147483647 w 490"/>
                <a:gd name="T101" fmla="*/ 2147483647 h 1074"/>
                <a:gd name="T102" fmla="*/ 2147483647 w 490"/>
                <a:gd name="T103" fmla="*/ 2147483647 h 1074"/>
                <a:gd name="T104" fmla="*/ 2147483647 w 490"/>
                <a:gd name="T105" fmla="*/ 2147483647 h 1074"/>
                <a:gd name="T106" fmla="*/ 2147483647 w 490"/>
                <a:gd name="T107" fmla="*/ 2147483647 h 1074"/>
                <a:gd name="T108" fmla="*/ 2147483647 w 490"/>
                <a:gd name="T109" fmla="*/ 2147483647 h 1074"/>
                <a:gd name="T110" fmla="*/ 2147483647 w 490"/>
                <a:gd name="T111" fmla="*/ 2147483647 h 1074"/>
                <a:gd name="T112" fmla="*/ 2147483647 w 490"/>
                <a:gd name="T113" fmla="*/ 2147483647 h 10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1074"/>
                <a:gd name="T173" fmla="*/ 490 w 490"/>
                <a:gd name="T174" fmla="*/ 1074 h 10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1074">
                  <a:moveTo>
                    <a:pt x="490" y="886"/>
                  </a:moveTo>
                  <a:lnTo>
                    <a:pt x="490" y="886"/>
                  </a:lnTo>
                  <a:lnTo>
                    <a:pt x="463" y="862"/>
                  </a:lnTo>
                  <a:lnTo>
                    <a:pt x="438" y="838"/>
                  </a:lnTo>
                  <a:lnTo>
                    <a:pt x="414" y="812"/>
                  </a:lnTo>
                  <a:lnTo>
                    <a:pt x="392" y="785"/>
                  </a:lnTo>
                  <a:lnTo>
                    <a:pt x="371" y="756"/>
                  </a:lnTo>
                  <a:lnTo>
                    <a:pt x="351" y="726"/>
                  </a:lnTo>
                  <a:lnTo>
                    <a:pt x="333" y="696"/>
                  </a:lnTo>
                  <a:lnTo>
                    <a:pt x="316" y="665"/>
                  </a:lnTo>
                  <a:lnTo>
                    <a:pt x="302" y="632"/>
                  </a:lnTo>
                  <a:lnTo>
                    <a:pt x="289" y="599"/>
                  </a:lnTo>
                  <a:lnTo>
                    <a:pt x="279" y="564"/>
                  </a:lnTo>
                  <a:lnTo>
                    <a:pt x="270" y="529"/>
                  </a:lnTo>
                  <a:lnTo>
                    <a:pt x="262" y="494"/>
                  </a:lnTo>
                  <a:lnTo>
                    <a:pt x="257" y="458"/>
                  </a:lnTo>
                  <a:lnTo>
                    <a:pt x="254" y="420"/>
                  </a:lnTo>
                  <a:lnTo>
                    <a:pt x="253" y="383"/>
                  </a:lnTo>
                  <a:lnTo>
                    <a:pt x="253" y="356"/>
                  </a:lnTo>
                  <a:lnTo>
                    <a:pt x="255" y="328"/>
                  </a:lnTo>
                  <a:lnTo>
                    <a:pt x="258" y="302"/>
                  </a:lnTo>
                  <a:lnTo>
                    <a:pt x="262" y="275"/>
                  </a:lnTo>
                  <a:lnTo>
                    <a:pt x="267" y="249"/>
                  </a:lnTo>
                  <a:lnTo>
                    <a:pt x="272" y="223"/>
                  </a:lnTo>
                  <a:lnTo>
                    <a:pt x="280" y="199"/>
                  </a:lnTo>
                  <a:lnTo>
                    <a:pt x="288" y="174"/>
                  </a:lnTo>
                  <a:lnTo>
                    <a:pt x="211" y="0"/>
                  </a:lnTo>
                  <a:lnTo>
                    <a:pt x="55" y="77"/>
                  </a:lnTo>
                  <a:lnTo>
                    <a:pt x="42" y="113"/>
                  </a:lnTo>
                  <a:lnTo>
                    <a:pt x="31" y="149"/>
                  </a:lnTo>
                  <a:lnTo>
                    <a:pt x="22" y="187"/>
                  </a:lnTo>
                  <a:lnTo>
                    <a:pt x="14" y="226"/>
                  </a:lnTo>
                  <a:lnTo>
                    <a:pt x="8" y="263"/>
                  </a:lnTo>
                  <a:lnTo>
                    <a:pt x="4" y="304"/>
                  </a:lnTo>
                  <a:lnTo>
                    <a:pt x="1" y="343"/>
                  </a:lnTo>
                  <a:lnTo>
                    <a:pt x="0" y="383"/>
                  </a:lnTo>
                  <a:lnTo>
                    <a:pt x="3" y="435"/>
                  </a:lnTo>
                  <a:lnTo>
                    <a:pt x="7" y="485"/>
                  </a:lnTo>
                  <a:lnTo>
                    <a:pt x="13" y="536"/>
                  </a:lnTo>
                  <a:lnTo>
                    <a:pt x="23" y="585"/>
                  </a:lnTo>
                  <a:lnTo>
                    <a:pt x="36" y="633"/>
                  </a:lnTo>
                  <a:lnTo>
                    <a:pt x="51" y="680"/>
                  </a:lnTo>
                  <a:lnTo>
                    <a:pt x="69" y="725"/>
                  </a:lnTo>
                  <a:lnTo>
                    <a:pt x="88" y="770"/>
                  </a:lnTo>
                  <a:lnTo>
                    <a:pt x="110" y="813"/>
                  </a:lnTo>
                  <a:lnTo>
                    <a:pt x="135" y="856"/>
                  </a:lnTo>
                  <a:lnTo>
                    <a:pt x="162" y="896"/>
                  </a:lnTo>
                  <a:lnTo>
                    <a:pt x="191" y="935"/>
                  </a:lnTo>
                  <a:lnTo>
                    <a:pt x="222" y="973"/>
                  </a:lnTo>
                  <a:lnTo>
                    <a:pt x="254" y="1008"/>
                  </a:lnTo>
                  <a:lnTo>
                    <a:pt x="288" y="1043"/>
                  </a:lnTo>
                  <a:lnTo>
                    <a:pt x="324" y="1074"/>
                  </a:lnTo>
                  <a:lnTo>
                    <a:pt x="298" y="909"/>
                  </a:lnTo>
                  <a:lnTo>
                    <a:pt x="490" y="886"/>
                  </a:lnTo>
                  <a:close/>
                </a:path>
              </a:pathLst>
            </a:custGeom>
            <a:solidFill>
              <a:schemeClr val="accent1">
                <a:lumMod val="60000"/>
                <a:lumOff val="40000"/>
              </a:schemeClr>
            </a:solidFill>
            <a:ln>
              <a:solidFill>
                <a:schemeClr val="accent1">
                  <a:lumMod val="40000"/>
                  <a:lumOff val="6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indent="-342900" algn="ctr">
                <a:buFont typeface="Calibri" pitchFamily="34" charset="0"/>
                <a:buAutoNum type="arabicPeriod"/>
                <a:defRPr/>
              </a:pPr>
              <a:endParaRPr lang="en-US" noProof="1">
                <a:solidFill>
                  <a:srgbClr val="FFFFFF"/>
                </a:solidFill>
                <a:latin typeface="Calibri" pitchFamily="34" charset="0"/>
                <a:ea typeface="ＭＳ Ｐゴシック" charset="-128"/>
              </a:endParaRPr>
            </a:p>
          </p:txBody>
        </p:sp>
      </p:grpSp>
      <p:sp>
        <p:nvSpPr>
          <p:cNvPr id="3" name="Title 2"/>
          <p:cNvSpPr>
            <a:spLocks noGrp="1"/>
          </p:cNvSpPr>
          <p:nvPr>
            <p:ph type="title"/>
          </p:nvPr>
        </p:nvSpPr>
        <p:spPr>
          <a:xfrm>
            <a:off x="1009651" y="253368"/>
            <a:ext cx="6133657" cy="6858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ctr" anchorCtr="0" compatLnSpc="1">
            <a:prstTxWarp prst="textNoShape">
              <a:avLst/>
            </a:prstTxWarp>
          </a:bodyPr>
          <a:lstStyle/>
          <a:p>
            <a:r>
              <a:rPr lang="en-US" sz="2200" b="1" dirty="0">
                <a:solidFill>
                  <a:schemeClr val="accent1">
                    <a:lumMod val="60000"/>
                    <a:lumOff val="40000"/>
                  </a:schemeClr>
                </a:solidFill>
                <a:latin typeface="Gill Sans SemiBold" pitchFamily="1" charset="0"/>
                <a:cs typeface="Gill Sans SemiBold" pitchFamily="1" charset="0"/>
              </a:rPr>
              <a:t>GECF &amp; Climate Change Issues</a:t>
            </a:r>
          </a:p>
        </p:txBody>
      </p:sp>
      <p:sp>
        <p:nvSpPr>
          <p:cNvPr id="4" name="Oval 3"/>
          <p:cNvSpPr/>
          <p:nvPr/>
        </p:nvSpPr>
        <p:spPr>
          <a:xfrm>
            <a:off x="2944813" y="5955348"/>
            <a:ext cx="3949700" cy="400050"/>
          </a:xfrm>
          <a:prstGeom prst="ellipse">
            <a:avLst/>
          </a:prstGeom>
          <a:gradFill flip="none" rotWithShape="1">
            <a:gsLst>
              <a:gs pos="0">
                <a:schemeClr val="bg1">
                  <a:lumMod val="65000"/>
                  <a:alpha val="50000"/>
                </a:schemeClr>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US"/>
          </a:p>
        </p:txBody>
      </p:sp>
      <p:sp>
        <p:nvSpPr>
          <p:cNvPr id="5" name="Line 33"/>
          <p:cNvSpPr>
            <a:spLocks noChangeShapeType="1"/>
          </p:cNvSpPr>
          <p:nvPr/>
        </p:nvSpPr>
        <p:spPr bwMode="auto">
          <a:xfrm rot="5400000" flipV="1">
            <a:off x="7810501" y="4055112"/>
            <a:ext cx="0" cy="1800225"/>
          </a:xfrm>
          <a:prstGeom prst="line">
            <a:avLst/>
          </a:prstGeom>
          <a:noFill/>
          <a:ln w="19050">
            <a:solidFill>
              <a:srgbClr val="D7D8D9">
                <a:lumMod val="25000"/>
              </a:srgbClr>
            </a:solidFill>
            <a:prstDash val="sysDot"/>
            <a:round/>
            <a:headEnd/>
            <a:tailEnd/>
          </a:ln>
          <a:effectLst/>
        </p:spPr>
        <p:txBody>
          <a:bodyPr lIns="91440" tIns="45720" rIns="91440" bIns="45720"/>
          <a:lstStyle/>
          <a:p>
            <a:pPr>
              <a:defRPr/>
            </a:pPr>
            <a:endParaRPr lang="da-DK" kern="0">
              <a:solidFill>
                <a:sysClr val="windowText" lastClr="000000"/>
              </a:solidFill>
              <a:ea typeface="ＭＳ Ｐゴシック" pitchFamily="-65" charset="-128"/>
              <a:cs typeface="ＭＳ Ｐゴシック" pitchFamily="-65" charset="-128"/>
            </a:endParaRPr>
          </a:p>
        </p:txBody>
      </p:sp>
      <p:sp>
        <p:nvSpPr>
          <p:cNvPr id="6" name="Line 33"/>
          <p:cNvSpPr>
            <a:spLocks noChangeShapeType="1"/>
          </p:cNvSpPr>
          <p:nvPr/>
        </p:nvSpPr>
        <p:spPr bwMode="auto">
          <a:xfrm rot="5400000" flipV="1">
            <a:off x="7416801" y="1126174"/>
            <a:ext cx="0" cy="1800225"/>
          </a:xfrm>
          <a:prstGeom prst="line">
            <a:avLst/>
          </a:prstGeom>
          <a:noFill/>
          <a:ln w="19050">
            <a:solidFill>
              <a:srgbClr val="D7D8D9">
                <a:lumMod val="25000"/>
              </a:srgbClr>
            </a:solidFill>
            <a:prstDash val="sysDot"/>
            <a:round/>
            <a:headEnd/>
            <a:tailEnd/>
          </a:ln>
          <a:effectLst/>
        </p:spPr>
        <p:txBody>
          <a:bodyPr lIns="91440" tIns="45720" rIns="91440" bIns="45720"/>
          <a:lstStyle/>
          <a:p>
            <a:pPr>
              <a:defRPr/>
            </a:pPr>
            <a:endParaRPr lang="da-DK" kern="0">
              <a:solidFill>
                <a:sysClr val="windowText" lastClr="000000"/>
              </a:solidFill>
              <a:ea typeface="ＭＳ Ｐゴシック" pitchFamily="-65" charset="-128"/>
              <a:cs typeface="ＭＳ Ｐゴシック" pitchFamily="-65" charset="-128"/>
            </a:endParaRPr>
          </a:p>
        </p:txBody>
      </p:sp>
      <p:sp>
        <p:nvSpPr>
          <p:cNvPr id="7" name="Line 33"/>
          <p:cNvSpPr>
            <a:spLocks noChangeShapeType="1"/>
          </p:cNvSpPr>
          <p:nvPr/>
        </p:nvSpPr>
        <p:spPr bwMode="auto">
          <a:xfrm rot="5400000" flipV="1">
            <a:off x="3154363" y="4583748"/>
            <a:ext cx="0" cy="2743200"/>
          </a:xfrm>
          <a:prstGeom prst="line">
            <a:avLst/>
          </a:prstGeom>
          <a:noFill/>
          <a:ln w="19050">
            <a:solidFill>
              <a:srgbClr val="D7D8D9">
                <a:lumMod val="25000"/>
              </a:srgbClr>
            </a:solidFill>
            <a:prstDash val="sysDot"/>
            <a:round/>
            <a:headEnd/>
            <a:tailEnd/>
          </a:ln>
          <a:effectLst/>
        </p:spPr>
        <p:txBody>
          <a:bodyPr lIns="91440" tIns="45720" rIns="91440" bIns="45720"/>
          <a:lstStyle/>
          <a:p>
            <a:pPr>
              <a:defRPr/>
            </a:pPr>
            <a:endParaRPr lang="da-DK" kern="0">
              <a:solidFill>
                <a:sysClr val="windowText" lastClr="000000"/>
              </a:solidFill>
              <a:ea typeface="ＭＳ Ｐゴシック" pitchFamily="-65" charset="-128"/>
              <a:cs typeface="ＭＳ Ｐゴシック" pitchFamily="-65" charset="-128"/>
            </a:endParaRPr>
          </a:p>
        </p:txBody>
      </p:sp>
      <p:sp>
        <p:nvSpPr>
          <p:cNvPr id="8" name="Line 33"/>
          <p:cNvSpPr>
            <a:spLocks noChangeShapeType="1"/>
          </p:cNvSpPr>
          <p:nvPr/>
        </p:nvSpPr>
        <p:spPr bwMode="auto">
          <a:xfrm rot="5400000" flipV="1">
            <a:off x="2495551" y="1126174"/>
            <a:ext cx="0" cy="1800225"/>
          </a:xfrm>
          <a:prstGeom prst="line">
            <a:avLst/>
          </a:prstGeom>
          <a:noFill/>
          <a:ln w="19050">
            <a:solidFill>
              <a:srgbClr val="D7D8D9">
                <a:lumMod val="25000"/>
              </a:srgbClr>
            </a:solidFill>
            <a:prstDash val="sysDot"/>
            <a:round/>
            <a:headEnd/>
            <a:tailEnd/>
          </a:ln>
          <a:effectLst/>
        </p:spPr>
        <p:txBody>
          <a:bodyPr lIns="91440" tIns="45720" rIns="91440" bIns="45720"/>
          <a:lstStyle/>
          <a:p>
            <a:pPr>
              <a:defRPr/>
            </a:pPr>
            <a:endParaRPr lang="da-DK" kern="0">
              <a:solidFill>
                <a:sysClr val="windowText" lastClr="000000"/>
              </a:solidFill>
              <a:ea typeface="ＭＳ Ｐゴシック" pitchFamily="-65" charset="-128"/>
              <a:cs typeface="ＭＳ Ｐゴシック" pitchFamily="-65" charset="-128"/>
            </a:endParaRPr>
          </a:p>
        </p:txBody>
      </p:sp>
      <p:sp>
        <p:nvSpPr>
          <p:cNvPr id="9" name="Rectangle 8"/>
          <p:cNvSpPr/>
          <p:nvPr/>
        </p:nvSpPr>
        <p:spPr bwMode="auto">
          <a:xfrm>
            <a:off x="381000" y="4531354"/>
            <a:ext cx="9144000" cy="18478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US"/>
          </a:p>
        </p:txBody>
      </p:sp>
      <p:sp>
        <p:nvSpPr>
          <p:cNvPr id="10" name="Oval 9"/>
          <p:cNvSpPr>
            <a:spLocks noChangeArrowheads="1"/>
          </p:cNvSpPr>
          <p:nvPr/>
        </p:nvSpPr>
        <p:spPr bwMode="auto">
          <a:xfrm>
            <a:off x="3317875" y="2023110"/>
            <a:ext cx="3206750" cy="3206750"/>
          </a:xfrm>
          <a:prstGeom prst="ellipse">
            <a:avLst/>
          </a:prstGeom>
          <a:gradFill rotWithShape="1">
            <a:gsLst>
              <a:gs pos="0">
                <a:srgbClr val="BFBFBF"/>
              </a:gs>
              <a:gs pos="100000">
                <a:srgbClr val="F2F2F2"/>
              </a:gs>
            </a:gsLst>
            <a:lin ang="16200000"/>
          </a:gradFill>
          <a:ln w="9525">
            <a:solidFill>
              <a:srgbClr val="7F7F7F">
                <a:alpha val="29019"/>
              </a:srgbClr>
            </a:solidFill>
            <a:miter lim="800000"/>
            <a:headEnd/>
            <a:tailEnd/>
          </a:ln>
          <a:effectLst>
            <a:outerShdw blurRad="63500" dist="23000" dir="5400000" rotWithShape="0">
              <a:srgbClr val="000000">
                <a:alpha val="34998"/>
              </a:srgbClr>
            </a:outerShdw>
          </a:effectLst>
        </p:spPr>
        <p:txBody>
          <a:bodyPr lIns="91440" tIns="45720" rIns="91440" bIns="45720" anchor="ctr"/>
          <a:lstStyle/>
          <a:p>
            <a:pPr indent="-342900" algn="ctr">
              <a:buFont typeface="Calibri" pitchFamily="34" charset="0"/>
              <a:buAutoNum type="arabicPeriod"/>
              <a:defRPr/>
            </a:pPr>
            <a:endParaRPr lang="en-US" noProof="1">
              <a:solidFill>
                <a:srgbClr val="FFFFFF"/>
              </a:solidFill>
              <a:latin typeface="Calibri" pitchFamily="34" charset="0"/>
              <a:ea typeface="ＭＳ Ｐゴシック" charset="-128"/>
            </a:endParaRPr>
          </a:p>
        </p:txBody>
      </p:sp>
      <p:sp>
        <p:nvSpPr>
          <p:cNvPr id="18" name="TextBox 17"/>
          <p:cNvSpPr txBox="1">
            <a:spLocks noChangeArrowheads="1"/>
          </p:cNvSpPr>
          <p:nvPr/>
        </p:nvSpPr>
        <p:spPr bwMode="auto">
          <a:xfrm rot="2063460">
            <a:off x="4840236" y="1958998"/>
            <a:ext cx="281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sz="1200" b="1" dirty="0" smtClean="0">
                <a:solidFill>
                  <a:srgbClr val="FFFFFF"/>
                </a:solidFill>
              </a:rPr>
              <a:t>Summits Declarations (Doha, Moscow, Tehran, Santa Cruz)</a:t>
            </a:r>
            <a:endParaRPr lang="en-US" sz="1200" b="1" dirty="0">
              <a:solidFill>
                <a:srgbClr val="FFFFFF"/>
              </a:solidFill>
            </a:endParaRPr>
          </a:p>
        </p:txBody>
      </p:sp>
      <p:sp>
        <p:nvSpPr>
          <p:cNvPr id="19" name="TextBox 18"/>
          <p:cNvSpPr txBox="1">
            <a:spLocks noChangeArrowheads="1"/>
          </p:cNvSpPr>
          <p:nvPr/>
        </p:nvSpPr>
        <p:spPr bwMode="auto">
          <a:xfrm rot="4487893">
            <a:off x="2209008" y="3931384"/>
            <a:ext cx="1349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sz="1400" b="1" dirty="0">
                <a:solidFill>
                  <a:srgbClr val="FFFFFF"/>
                </a:solidFill>
              </a:rPr>
              <a:t>GECF- LTS</a:t>
            </a:r>
          </a:p>
        </p:txBody>
      </p:sp>
      <p:sp>
        <p:nvSpPr>
          <p:cNvPr id="20" name="TextBox 19"/>
          <p:cNvSpPr txBox="1">
            <a:spLocks noChangeArrowheads="1"/>
          </p:cNvSpPr>
          <p:nvPr/>
        </p:nvSpPr>
        <p:spPr bwMode="auto">
          <a:xfrm rot="17904395">
            <a:off x="6151447" y="4247705"/>
            <a:ext cx="1350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sz="1400" b="1" dirty="0">
                <a:solidFill>
                  <a:srgbClr val="FFFFFF"/>
                </a:solidFill>
              </a:rPr>
              <a:t>Market Dynamics</a:t>
            </a:r>
          </a:p>
        </p:txBody>
      </p:sp>
      <p:sp>
        <p:nvSpPr>
          <p:cNvPr id="21" name="TextBox 20"/>
          <p:cNvSpPr txBox="1">
            <a:spLocks noChangeArrowheads="1"/>
          </p:cNvSpPr>
          <p:nvPr/>
        </p:nvSpPr>
        <p:spPr bwMode="auto">
          <a:xfrm>
            <a:off x="4211639" y="5471160"/>
            <a:ext cx="1350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sz="1600" b="1" dirty="0">
                <a:solidFill>
                  <a:srgbClr val="FFFFFF"/>
                </a:solidFill>
              </a:rPr>
              <a:t>MM</a:t>
            </a:r>
          </a:p>
        </p:txBody>
      </p:sp>
      <p:sp>
        <p:nvSpPr>
          <p:cNvPr id="22" name="Oval 21"/>
          <p:cNvSpPr/>
          <p:nvPr/>
        </p:nvSpPr>
        <p:spPr>
          <a:xfrm>
            <a:off x="3784593" y="2132328"/>
            <a:ext cx="2276490" cy="1404762"/>
          </a:xfrm>
          <a:prstGeom prst="ellipse">
            <a:avLst/>
          </a:prstGeom>
          <a:gradFill rotWithShape="1">
            <a:gsLst>
              <a:gs pos="32000">
                <a:schemeClr val="bg1">
                  <a:lumMod val="75000"/>
                  <a:alpha val="0"/>
                </a:schemeClr>
              </a:gs>
              <a:gs pos="100000">
                <a:schemeClr val="bg1"/>
              </a:gs>
            </a:gsLst>
            <a:lin ang="16200000"/>
          </a:gradFill>
          <a:ln w="9525">
            <a:noFill/>
            <a:miter lim="800000"/>
            <a:headEnd/>
            <a:tailEnd/>
          </a:ln>
          <a:effectLst/>
        </p:spPr>
        <p:txBody>
          <a:bodyPr lIns="91440" tIns="45720" rIns="91440" bIns="45720" anchor="ctr"/>
          <a:lstStyle/>
          <a:p>
            <a:pPr indent="-342900" algn="ctr">
              <a:buFont typeface="Calibri" pitchFamily="34" charset="0"/>
              <a:buAutoNum type="arabicPeriod"/>
              <a:defRPr/>
            </a:pPr>
            <a:endParaRPr lang="en-US" noProof="1">
              <a:solidFill>
                <a:srgbClr val="FFFFFF"/>
              </a:solidFill>
              <a:latin typeface="Calibri" pitchFamily="34" charset="0"/>
              <a:ea typeface="ＭＳ Ｐゴシック" charset="-128"/>
            </a:endParaRPr>
          </a:p>
        </p:txBody>
      </p:sp>
      <p:grpSp>
        <p:nvGrpSpPr>
          <p:cNvPr id="23" name="Group 228"/>
          <p:cNvGrpSpPr>
            <a:grpSpLocks/>
          </p:cNvGrpSpPr>
          <p:nvPr/>
        </p:nvGrpSpPr>
        <p:grpSpPr bwMode="auto">
          <a:xfrm>
            <a:off x="3851277" y="2916884"/>
            <a:ext cx="2219325" cy="2225675"/>
            <a:chOff x="3470020" y="2336329"/>
            <a:chExt cx="2219588" cy="2226652"/>
          </a:xfrm>
        </p:grpSpPr>
        <p:sp>
          <p:nvSpPr>
            <p:cNvPr id="24" name="Freeform 29"/>
            <p:cNvSpPr>
              <a:spLocks/>
            </p:cNvSpPr>
            <p:nvPr/>
          </p:nvSpPr>
          <p:spPr bwMode="auto">
            <a:xfrm>
              <a:off x="3957442" y="3388732"/>
              <a:ext cx="479023" cy="322534"/>
            </a:xfrm>
            <a:custGeom>
              <a:avLst/>
              <a:gdLst>
                <a:gd name="T0" fmla="*/ 4762 w 4764"/>
                <a:gd name="T1" fmla="*/ 722 h 3212"/>
                <a:gd name="T2" fmla="*/ 4726 w 4764"/>
                <a:gd name="T3" fmla="*/ 916 h 3212"/>
                <a:gd name="T4" fmla="*/ 4672 w 4764"/>
                <a:gd name="T5" fmla="*/ 1112 h 3212"/>
                <a:gd name="T6" fmla="*/ 4588 w 4764"/>
                <a:gd name="T7" fmla="*/ 1354 h 3212"/>
                <a:gd name="T8" fmla="*/ 4466 w 4764"/>
                <a:gd name="T9" fmla="*/ 1626 h 3212"/>
                <a:gd name="T10" fmla="*/ 4300 w 4764"/>
                <a:gd name="T11" fmla="*/ 1914 h 3212"/>
                <a:gd name="T12" fmla="*/ 4198 w 4764"/>
                <a:gd name="T13" fmla="*/ 2060 h 3212"/>
                <a:gd name="T14" fmla="*/ 4082 w 4764"/>
                <a:gd name="T15" fmla="*/ 2204 h 3212"/>
                <a:gd name="T16" fmla="*/ 3952 w 4764"/>
                <a:gd name="T17" fmla="*/ 2346 h 3212"/>
                <a:gd name="T18" fmla="*/ 3806 w 4764"/>
                <a:gd name="T19" fmla="*/ 2486 h 3212"/>
                <a:gd name="T20" fmla="*/ 3644 w 4764"/>
                <a:gd name="T21" fmla="*/ 2618 h 3212"/>
                <a:gd name="T22" fmla="*/ 3466 w 4764"/>
                <a:gd name="T23" fmla="*/ 2742 h 3212"/>
                <a:gd name="T24" fmla="*/ 3268 w 4764"/>
                <a:gd name="T25" fmla="*/ 2858 h 3212"/>
                <a:gd name="T26" fmla="*/ 3054 w 4764"/>
                <a:gd name="T27" fmla="*/ 2962 h 3212"/>
                <a:gd name="T28" fmla="*/ 2900 w 4764"/>
                <a:gd name="T29" fmla="*/ 3024 h 3212"/>
                <a:gd name="T30" fmla="*/ 2664 w 4764"/>
                <a:gd name="T31" fmla="*/ 3102 h 3212"/>
                <a:gd name="T32" fmla="*/ 2436 w 4764"/>
                <a:gd name="T33" fmla="*/ 3158 h 3212"/>
                <a:gd name="T34" fmla="*/ 2216 w 4764"/>
                <a:gd name="T35" fmla="*/ 3192 h 3212"/>
                <a:gd name="T36" fmla="*/ 2004 w 4764"/>
                <a:gd name="T37" fmla="*/ 3210 h 3212"/>
                <a:gd name="T38" fmla="*/ 1798 w 4764"/>
                <a:gd name="T39" fmla="*/ 3212 h 3212"/>
                <a:gd name="T40" fmla="*/ 1602 w 4764"/>
                <a:gd name="T41" fmla="*/ 3198 h 3212"/>
                <a:gd name="T42" fmla="*/ 1416 w 4764"/>
                <a:gd name="T43" fmla="*/ 3172 h 3212"/>
                <a:gd name="T44" fmla="*/ 1238 w 4764"/>
                <a:gd name="T45" fmla="*/ 3136 h 3212"/>
                <a:gd name="T46" fmla="*/ 1016 w 4764"/>
                <a:gd name="T47" fmla="*/ 3072 h 3212"/>
                <a:gd name="T48" fmla="*/ 720 w 4764"/>
                <a:gd name="T49" fmla="*/ 2958 h 3212"/>
                <a:gd name="T50" fmla="*/ 470 w 4764"/>
                <a:gd name="T51" fmla="*/ 2832 h 3212"/>
                <a:gd name="T52" fmla="*/ 270 w 4764"/>
                <a:gd name="T53" fmla="*/ 2708 h 3212"/>
                <a:gd name="T54" fmla="*/ 122 w 4764"/>
                <a:gd name="T55" fmla="*/ 2600 h 3212"/>
                <a:gd name="T56" fmla="*/ 0 w 4764"/>
                <a:gd name="T57" fmla="*/ 2498 h 3212"/>
                <a:gd name="T58" fmla="*/ 12 w 4764"/>
                <a:gd name="T59" fmla="*/ 2428 h 3212"/>
                <a:gd name="T60" fmla="*/ 76 w 4764"/>
                <a:gd name="T61" fmla="*/ 2172 h 3212"/>
                <a:gd name="T62" fmla="*/ 148 w 4764"/>
                <a:gd name="T63" fmla="*/ 1954 h 3212"/>
                <a:gd name="T64" fmla="*/ 256 w 4764"/>
                <a:gd name="T65" fmla="*/ 1700 h 3212"/>
                <a:gd name="T66" fmla="*/ 400 w 4764"/>
                <a:gd name="T67" fmla="*/ 1426 h 3212"/>
                <a:gd name="T68" fmla="*/ 590 w 4764"/>
                <a:gd name="T69" fmla="*/ 1142 h 3212"/>
                <a:gd name="T70" fmla="*/ 704 w 4764"/>
                <a:gd name="T71" fmla="*/ 1002 h 3212"/>
                <a:gd name="T72" fmla="*/ 830 w 4764"/>
                <a:gd name="T73" fmla="*/ 864 h 3212"/>
                <a:gd name="T74" fmla="*/ 968 w 4764"/>
                <a:gd name="T75" fmla="*/ 730 h 3212"/>
                <a:gd name="T76" fmla="*/ 1124 w 4764"/>
                <a:gd name="T77" fmla="*/ 600 h 3212"/>
                <a:gd name="T78" fmla="*/ 1292 w 4764"/>
                <a:gd name="T79" fmla="*/ 480 h 3212"/>
                <a:gd name="T80" fmla="*/ 1478 w 4764"/>
                <a:gd name="T81" fmla="*/ 366 h 3212"/>
                <a:gd name="T82" fmla="*/ 1680 w 4764"/>
                <a:gd name="T83" fmla="*/ 264 h 3212"/>
                <a:gd name="T84" fmla="*/ 1822 w 4764"/>
                <a:gd name="T85" fmla="*/ 204 h 3212"/>
                <a:gd name="T86" fmla="*/ 2034 w 4764"/>
                <a:gd name="T87" fmla="*/ 128 h 3212"/>
                <a:gd name="T88" fmla="*/ 2244 w 4764"/>
                <a:gd name="T89" fmla="*/ 72 h 3212"/>
                <a:gd name="T90" fmla="*/ 2450 w 4764"/>
                <a:gd name="T91" fmla="*/ 32 h 3212"/>
                <a:gd name="T92" fmla="*/ 2650 w 4764"/>
                <a:gd name="T93" fmla="*/ 10 h 3212"/>
                <a:gd name="T94" fmla="*/ 2846 w 4764"/>
                <a:gd name="T95" fmla="*/ 0 h 3212"/>
                <a:gd name="T96" fmla="*/ 3034 w 4764"/>
                <a:gd name="T97" fmla="*/ 6 h 3212"/>
                <a:gd name="T98" fmla="*/ 3218 w 4764"/>
                <a:gd name="T99" fmla="*/ 22 h 3212"/>
                <a:gd name="T100" fmla="*/ 3450 w 4764"/>
                <a:gd name="T101" fmla="*/ 60 h 3212"/>
                <a:gd name="T102" fmla="*/ 3772 w 4764"/>
                <a:gd name="T103" fmla="*/ 144 h 3212"/>
                <a:gd name="T104" fmla="*/ 4058 w 4764"/>
                <a:gd name="T105" fmla="*/ 250 h 3212"/>
                <a:gd name="T106" fmla="*/ 4302 w 4764"/>
                <a:gd name="T107" fmla="*/ 368 h 3212"/>
                <a:gd name="T108" fmla="*/ 4502 w 4764"/>
                <a:gd name="T109" fmla="*/ 486 h 3212"/>
                <a:gd name="T110" fmla="*/ 4650 w 4764"/>
                <a:gd name="T111" fmla="*/ 594 h 3212"/>
                <a:gd name="T112" fmla="*/ 4746 w 4764"/>
                <a:gd name="T113" fmla="*/ 680 h 32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64"/>
                <a:gd name="T172" fmla="*/ 0 h 3212"/>
                <a:gd name="T173" fmla="*/ 4764 w 4764"/>
                <a:gd name="T174" fmla="*/ 3212 h 32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64" h="3212">
                  <a:moveTo>
                    <a:pt x="4764" y="702"/>
                  </a:moveTo>
                  <a:lnTo>
                    <a:pt x="4764" y="702"/>
                  </a:lnTo>
                  <a:lnTo>
                    <a:pt x="4762" y="722"/>
                  </a:lnTo>
                  <a:lnTo>
                    <a:pt x="4754" y="776"/>
                  </a:lnTo>
                  <a:lnTo>
                    <a:pt x="4736" y="862"/>
                  </a:lnTo>
                  <a:lnTo>
                    <a:pt x="4726" y="916"/>
                  </a:lnTo>
                  <a:lnTo>
                    <a:pt x="4710" y="976"/>
                  </a:lnTo>
                  <a:lnTo>
                    <a:pt x="4694" y="1042"/>
                  </a:lnTo>
                  <a:lnTo>
                    <a:pt x="4672" y="1112"/>
                  </a:lnTo>
                  <a:lnTo>
                    <a:pt x="4648" y="1188"/>
                  </a:lnTo>
                  <a:lnTo>
                    <a:pt x="4620" y="1270"/>
                  </a:lnTo>
                  <a:lnTo>
                    <a:pt x="4588" y="1354"/>
                  </a:lnTo>
                  <a:lnTo>
                    <a:pt x="4552" y="1442"/>
                  </a:lnTo>
                  <a:lnTo>
                    <a:pt x="4512" y="1532"/>
                  </a:lnTo>
                  <a:lnTo>
                    <a:pt x="4466" y="1626"/>
                  </a:lnTo>
                  <a:lnTo>
                    <a:pt x="4416" y="1720"/>
                  </a:lnTo>
                  <a:lnTo>
                    <a:pt x="4360" y="1816"/>
                  </a:lnTo>
                  <a:lnTo>
                    <a:pt x="4300" y="1914"/>
                  </a:lnTo>
                  <a:lnTo>
                    <a:pt x="4268" y="1962"/>
                  </a:lnTo>
                  <a:lnTo>
                    <a:pt x="4234" y="2010"/>
                  </a:lnTo>
                  <a:lnTo>
                    <a:pt x="4198" y="2060"/>
                  </a:lnTo>
                  <a:lnTo>
                    <a:pt x="4160" y="2108"/>
                  </a:lnTo>
                  <a:lnTo>
                    <a:pt x="4122" y="2156"/>
                  </a:lnTo>
                  <a:lnTo>
                    <a:pt x="4082" y="2204"/>
                  </a:lnTo>
                  <a:lnTo>
                    <a:pt x="4040" y="2252"/>
                  </a:lnTo>
                  <a:lnTo>
                    <a:pt x="3996" y="2300"/>
                  </a:lnTo>
                  <a:lnTo>
                    <a:pt x="3952" y="2346"/>
                  </a:lnTo>
                  <a:lnTo>
                    <a:pt x="3904" y="2394"/>
                  </a:lnTo>
                  <a:lnTo>
                    <a:pt x="3856" y="2440"/>
                  </a:lnTo>
                  <a:lnTo>
                    <a:pt x="3806" y="2486"/>
                  </a:lnTo>
                  <a:lnTo>
                    <a:pt x="3754" y="2530"/>
                  </a:lnTo>
                  <a:lnTo>
                    <a:pt x="3700" y="2574"/>
                  </a:lnTo>
                  <a:lnTo>
                    <a:pt x="3644" y="2618"/>
                  </a:lnTo>
                  <a:lnTo>
                    <a:pt x="3586" y="2660"/>
                  </a:lnTo>
                  <a:lnTo>
                    <a:pt x="3526" y="2702"/>
                  </a:lnTo>
                  <a:lnTo>
                    <a:pt x="3466" y="2742"/>
                  </a:lnTo>
                  <a:lnTo>
                    <a:pt x="3402" y="2782"/>
                  </a:lnTo>
                  <a:lnTo>
                    <a:pt x="3336" y="2820"/>
                  </a:lnTo>
                  <a:lnTo>
                    <a:pt x="3268" y="2858"/>
                  </a:lnTo>
                  <a:lnTo>
                    <a:pt x="3200" y="2894"/>
                  </a:lnTo>
                  <a:lnTo>
                    <a:pt x="3128" y="2928"/>
                  </a:lnTo>
                  <a:lnTo>
                    <a:pt x="3054" y="2962"/>
                  </a:lnTo>
                  <a:lnTo>
                    <a:pt x="2978" y="2994"/>
                  </a:lnTo>
                  <a:lnTo>
                    <a:pt x="2900" y="3024"/>
                  </a:lnTo>
                  <a:lnTo>
                    <a:pt x="2820" y="3052"/>
                  </a:lnTo>
                  <a:lnTo>
                    <a:pt x="2742" y="3078"/>
                  </a:lnTo>
                  <a:lnTo>
                    <a:pt x="2664" y="3102"/>
                  </a:lnTo>
                  <a:lnTo>
                    <a:pt x="2588" y="3122"/>
                  </a:lnTo>
                  <a:lnTo>
                    <a:pt x="2512" y="3140"/>
                  </a:lnTo>
                  <a:lnTo>
                    <a:pt x="2436" y="3158"/>
                  </a:lnTo>
                  <a:lnTo>
                    <a:pt x="2362" y="3172"/>
                  </a:lnTo>
                  <a:lnTo>
                    <a:pt x="2288" y="3182"/>
                  </a:lnTo>
                  <a:lnTo>
                    <a:pt x="2216" y="3192"/>
                  </a:lnTo>
                  <a:lnTo>
                    <a:pt x="2144" y="3200"/>
                  </a:lnTo>
                  <a:lnTo>
                    <a:pt x="2074" y="3206"/>
                  </a:lnTo>
                  <a:lnTo>
                    <a:pt x="2004" y="3210"/>
                  </a:lnTo>
                  <a:lnTo>
                    <a:pt x="1934" y="3212"/>
                  </a:lnTo>
                  <a:lnTo>
                    <a:pt x="1866" y="3212"/>
                  </a:lnTo>
                  <a:lnTo>
                    <a:pt x="1798" y="3212"/>
                  </a:lnTo>
                  <a:lnTo>
                    <a:pt x="1732" y="3208"/>
                  </a:lnTo>
                  <a:lnTo>
                    <a:pt x="1666" y="3204"/>
                  </a:lnTo>
                  <a:lnTo>
                    <a:pt x="1602" y="3198"/>
                  </a:lnTo>
                  <a:lnTo>
                    <a:pt x="1538" y="3192"/>
                  </a:lnTo>
                  <a:lnTo>
                    <a:pt x="1476" y="3182"/>
                  </a:lnTo>
                  <a:lnTo>
                    <a:pt x="1416" y="3172"/>
                  </a:lnTo>
                  <a:lnTo>
                    <a:pt x="1356" y="3162"/>
                  </a:lnTo>
                  <a:lnTo>
                    <a:pt x="1296" y="3150"/>
                  </a:lnTo>
                  <a:lnTo>
                    <a:pt x="1238" y="3136"/>
                  </a:lnTo>
                  <a:lnTo>
                    <a:pt x="1180" y="3122"/>
                  </a:lnTo>
                  <a:lnTo>
                    <a:pt x="1126" y="3106"/>
                  </a:lnTo>
                  <a:lnTo>
                    <a:pt x="1016" y="3072"/>
                  </a:lnTo>
                  <a:lnTo>
                    <a:pt x="914" y="3036"/>
                  </a:lnTo>
                  <a:lnTo>
                    <a:pt x="814" y="2998"/>
                  </a:lnTo>
                  <a:lnTo>
                    <a:pt x="720" y="2958"/>
                  </a:lnTo>
                  <a:lnTo>
                    <a:pt x="632" y="2916"/>
                  </a:lnTo>
                  <a:lnTo>
                    <a:pt x="548" y="2874"/>
                  </a:lnTo>
                  <a:lnTo>
                    <a:pt x="470" y="2832"/>
                  </a:lnTo>
                  <a:lnTo>
                    <a:pt x="398" y="2788"/>
                  </a:lnTo>
                  <a:lnTo>
                    <a:pt x="332" y="2748"/>
                  </a:lnTo>
                  <a:lnTo>
                    <a:pt x="270" y="2708"/>
                  </a:lnTo>
                  <a:lnTo>
                    <a:pt x="214" y="2668"/>
                  </a:lnTo>
                  <a:lnTo>
                    <a:pt x="166" y="2634"/>
                  </a:lnTo>
                  <a:lnTo>
                    <a:pt x="122" y="2600"/>
                  </a:lnTo>
                  <a:lnTo>
                    <a:pt x="54" y="2546"/>
                  </a:lnTo>
                  <a:lnTo>
                    <a:pt x="14" y="2510"/>
                  </a:lnTo>
                  <a:lnTo>
                    <a:pt x="0" y="2498"/>
                  </a:lnTo>
                  <a:lnTo>
                    <a:pt x="2" y="2480"/>
                  </a:lnTo>
                  <a:lnTo>
                    <a:pt x="12" y="2428"/>
                  </a:lnTo>
                  <a:lnTo>
                    <a:pt x="30" y="2344"/>
                  </a:lnTo>
                  <a:lnTo>
                    <a:pt x="58" y="2236"/>
                  </a:lnTo>
                  <a:lnTo>
                    <a:pt x="76" y="2172"/>
                  </a:lnTo>
                  <a:lnTo>
                    <a:pt x="96" y="2104"/>
                  </a:lnTo>
                  <a:lnTo>
                    <a:pt x="120" y="2032"/>
                  </a:lnTo>
                  <a:lnTo>
                    <a:pt x="148" y="1954"/>
                  </a:lnTo>
                  <a:lnTo>
                    <a:pt x="180" y="1872"/>
                  </a:lnTo>
                  <a:lnTo>
                    <a:pt x="216" y="1788"/>
                  </a:lnTo>
                  <a:lnTo>
                    <a:pt x="256" y="1700"/>
                  </a:lnTo>
                  <a:lnTo>
                    <a:pt x="300" y="1612"/>
                  </a:lnTo>
                  <a:lnTo>
                    <a:pt x="348" y="1520"/>
                  </a:lnTo>
                  <a:lnTo>
                    <a:pt x="400" y="1426"/>
                  </a:lnTo>
                  <a:lnTo>
                    <a:pt x="458" y="1332"/>
                  </a:lnTo>
                  <a:lnTo>
                    <a:pt x="522" y="1238"/>
                  </a:lnTo>
                  <a:lnTo>
                    <a:pt x="590" y="1142"/>
                  </a:lnTo>
                  <a:lnTo>
                    <a:pt x="626" y="1096"/>
                  </a:lnTo>
                  <a:lnTo>
                    <a:pt x="664" y="1048"/>
                  </a:lnTo>
                  <a:lnTo>
                    <a:pt x="704" y="1002"/>
                  </a:lnTo>
                  <a:lnTo>
                    <a:pt x="744" y="956"/>
                  </a:lnTo>
                  <a:lnTo>
                    <a:pt x="786" y="910"/>
                  </a:lnTo>
                  <a:lnTo>
                    <a:pt x="830" y="864"/>
                  </a:lnTo>
                  <a:lnTo>
                    <a:pt x="874" y="818"/>
                  </a:lnTo>
                  <a:lnTo>
                    <a:pt x="920" y="774"/>
                  </a:lnTo>
                  <a:lnTo>
                    <a:pt x="968" y="730"/>
                  </a:lnTo>
                  <a:lnTo>
                    <a:pt x="1018" y="686"/>
                  </a:lnTo>
                  <a:lnTo>
                    <a:pt x="1070" y="642"/>
                  </a:lnTo>
                  <a:lnTo>
                    <a:pt x="1124" y="600"/>
                  </a:lnTo>
                  <a:lnTo>
                    <a:pt x="1178" y="560"/>
                  </a:lnTo>
                  <a:lnTo>
                    <a:pt x="1234" y="518"/>
                  </a:lnTo>
                  <a:lnTo>
                    <a:pt x="1292" y="480"/>
                  </a:lnTo>
                  <a:lnTo>
                    <a:pt x="1352" y="440"/>
                  </a:lnTo>
                  <a:lnTo>
                    <a:pt x="1414" y="404"/>
                  </a:lnTo>
                  <a:lnTo>
                    <a:pt x="1478" y="366"/>
                  </a:lnTo>
                  <a:lnTo>
                    <a:pt x="1542" y="332"/>
                  </a:lnTo>
                  <a:lnTo>
                    <a:pt x="1610" y="298"/>
                  </a:lnTo>
                  <a:lnTo>
                    <a:pt x="1680" y="264"/>
                  </a:lnTo>
                  <a:lnTo>
                    <a:pt x="1750" y="234"/>
                  </a:lnTo>
                  <a:lnTo>
                    <a:pt x="1822" y="204"/>
                  </a:lnTo>
                  <a:lnTo>
                    <a:pt x="1894" y="176"/>
                  </a:lnTo>
                  <a:lnTo>
                    <a:pt x="1964" y="152"/>
                  </a:lnTo>
                  <a:lnTo>
                    <a:pt x="2034" y="128"/>
                  </a:lnTo>
                  <a:lnTo>
                    <a:pt x="2106" y="108"/>
                  </a:lnTo>
                  <a:lnTo>
                    <a:pt x="2176" y="88"/>
                  </a:lnTo>
                  <a:lnTo>
                    <a:pt x="2244" y="72"/>
                  </a:lnTo>
                  <a:lnTo>
                    <a:pt x="2314" y="56"/>
                  </a:lnTo>
                  <a:lnTo>
                    <a:pt x="2382" y="44"/>
                  </a:lnTo>
                  <a:lnTo>
                    <a:pt x="2450" y="32"/>
                  </a:lnTo>
                  <a:lnTo>
                    <a:pt x="2518" y="22"/>
                  </a:lnTo>
                  <a:lnTo>
                    <a:pt x="2584" y="16"/>
                  </a:lnTo>
                  <a:lnTo>
                    <a:pt x="2650" y="10"/>
                  </a:lnTo>
                  <a:lnTo>
                    <a:pt x="2716" y="4"/>
                  </a:lnTo>
                  <a:lnTo>
                    <a:pt x="2782" y="2"/>
                  </a:lnTo>
                  <a:lnTo>
                    <a:pt x="2846" y="0"/>
                  </a:lnTo>
                  <a:lnTo>
                    <a:pt x="2910" y="0"/>
                  </a:lnTo>
                  <a:lnTo>
                    <a:pt x="2972" y="2"/>
                  </a:lnTo>
                  <a:lnTo>
                    <a:pt x="3034" y="6"/>
                  </a:lnTo>
                  <a:lnTo>
                    <a:pt x="3096" y="10"/>
                  </a:lnTo>
                  <a:lnTo>
                    <a:pt x="3158" y="14"/>
                  </a:lnTo>
                  <a:lnTo>
                    <a:pt x="3218" y="22"/>
                  </a:lnTo>
                  <a:lnTo>
                    <a:pt x="3276" y="30"/>
                  </a:lnTo>
                  <a:lnTo>
                    <a:pt x="3336" y="38"/>
                  </a:lnTo>
                  <a:lnTo>
                    <a:pt x="3450" y="60"/>
                  </a:lnTo>
                  <a:lnTo>
                    <a:pt x="3560" y="84"/>
                  </a:lnTo>
                  <a:lnTo>
                    <a:pt x="3668" y="112"/>
                  </a:lnTo>
                  <a:lnTo>
                    <a:pt x="3772" y="144"/>
                  </a:lnTo>
                  <a:lnTo>
                    <a:pt x="3872" y="176"/>
                  </a:lnTo>
                  <a:lnTo>
                    <a:pt x="3966" y="212"/>
                  </a:lnTo>
                  <a:lnTo>
                    <a:pt x="4058" y="250"/>
                  </a:lnTo>
                  <a:lnTo>
                    <a:pt x="4144" y="288"/>
                  </a:lnTo>
                  <a:lnTo>
                    <a:pt x="4226" y="328"/>
                  </a:lnTo>
                  <a:lnTo>
                    <a:pt x="4302" y="368"/>
                  </a:lnTo>
                  <a:lnTo>
                    <a:pt x="4374" y="408"/>
                  </a:lnTo>
                  <a:lnTo>
                    <a:pt x="4440" y="448"/>
                  </a:lnTo>
                  <a:lnTo>
                    <a:pt x="4502" y="486"/>
                  </a:lnTo>
                  <a:lnTo>
                    <a:pt x="4558" y="524"/>
                  </a:lnTo>
                  <a:lnTo>
                    <a:pt x="4606" y="560"/>
                  </a:lnTo>
                  <a:lnTo>
                    <a:pt x="4650" y="594"/>
                  </a:lnTo>
                  <a:lnTo>
                    <a:pt x="4688" y="626"/>
                  </a:lnTo>
                  <a:lnTo>
                    <a:pt x="4720" y="654"/>
                  </a:lnTo>
                  <a:lnTo>
                    <a:pt x="4746" y="680"/>
                  </a:lnTo>
                  <a:lnTo>
                    <a:pt x="4764" y="702"/>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grpSp>
          <p:nvGrpSpPr>
            <p:cNvPr id="25" name="Group 214"/>
            <p:cNvGrpSpPr>
              <a:grpSpLocks/>
            </p:cNvGrpSpPr>
            <p:nvPr/>
          </p:nvGrpSpPr>
          <p:grpSpPr bwMode="auto">
            <a:xfrm>
              <a:off x="3470020" y="2336329"/>
              <a:ext cx="2219588" cy="2226652"/>
              <a:chOff x="3666878" y="2432133"/>
              <a:chExt cx="1876672" cy="1882644"/>
            </a:xfrm>
          </p:grpSpPr>
          <p:sp>
            <p:nvSpPr>
              <p:cNvPr id="26" name="Freeform 26"/>
              <p:cNvSpPr>
                <a:spLocks/>
              </p:cNvSpPr>
              <p:nvPr/>
            </p:nvSpPr>
            <p:spPr bwMode="auto">
              <a:xfrm>
                <a:off x="4355549" y="3083174"/>
                <a:ext cx="446770" cy="265195"/>
              </a:xfrm>
              <a:custGeom>
                <a:avLst/>
                <a:gdLst>
                  <a:gd name="T0" fmla="*/ 2147483647 w 5092"/>
                  <a:gd name="T1" fmla="*/ 2147483647 h 3018"/>
                  <a:gd name="T2" fmla="*/ 2147483647 w 5092"/>
                  <a:gd name="T3" fmla="*/ 2147483647 h 3018"/>
                  <a:gd name="T4" fmla="*/ 2147483647 w 5092"/>
                  <a:gd name="T5" fmla="*/ 2147483647 h 3018"/>
                  <a:gd name="T6" fmla="*/ 2147483647 w 5092"/>
                  <a:gd name="T7" fmla="*/ 2147483647 h 3018"/>
                  <a:gd name="T8" fmla="*/ 2147483647 w 5092"/>
                  <a:gd name="T9" fmla="*/ 2147483647 h 3018"/>
                  <a:gd name="T10" fmla="*/ 2147483647 w 5092"/>
                  <a:gd name="T11" fmla="*/ 2147483647 h 3018"/>
                  <a:gd name="T12" fmla="*/ 2147483647 w 5092"/>
                  <a:gd name="T13" fmla="*/ 2147483647 h 3018"/>
                  <a:gd name="T14" fmla="*/ 2147483647 w 5092"/>
                  <a:gd name="T15" fmla="*/ 2147483647 h 3018"/>
                  <a:gd name="T16" fmla="*/ 2147483647 w 5092"/>
                  <a:gd name="T17" fmla="*/ 2147483647 h 3018"/>
                  <a:gd name="T18" fmla="*/ 2147483647 w 5092"/>
                  <a:gd name="T19" fmla="*/ 2147483647 h 3018"/>
                  <a:gd name="T20" fmla="*/ 2147483647 w 5092"/>
                  <a:gd name="T21" fmla="*/ 2147483647 h 3018"/>
                  <a:gd name="T22" fmla="*/ 2147483647 w 5092"/>
                  <a:gd name="T23" fmla="*/ 2147483647 h 3018"/>
                  <a:gd name="T24" fmla="*/ 2147483647 w 5092"/>
                  <a:gd name="T25" fmla="*/ 2147483647 h 3018"/>
                  <a:gd name="T26" fmla="*/ 2147483647 w 5092"/>
                  <a:gd name="T27" fmla="*/ 2147483647 h 3018"/>
                  <a:gd name="T28" fmla="*/ 2147483647 w 5092"/>
                  <a:gd name="T29" fmla="*/ 0 h 3018"/>
                  <a:gd name="T30" fmla="*/ 2147483647 w 5092"/>
                  <a:gd name="T31" fmla="*/ 2147483647 h 3018"/>
                  <a:gd name="T32" fmla="*/ 2147483647 w 5092"/>
                  <a:gd name="T33" fmla="*/ 2147483647 h 3018"/>
                  <a:gd name="T34" fmla="*/ 2147483647 w 5092"/>
                  <a:gd name="T35" fmla="*/ 2147483647 h 3018"/>
                  <a:gd name="T36" fmla="*/ 2147483647 w 5092"/>
                  <a:gd name="T37" fmla="*/ 2147483647 h 3018"/>
                  <a:gd name="T38" fmla="*/ 2147483647 w 5092"/>
                  <a:gd name="T39" fmla="*/ 2147483647 h 3018"/>
                  <a:gd name="T40" fmla="*/ 2147483647 w 5092"/>
                  <a:gd name="T41" fmla="*/ 2147483647 h 3018"/>
                  <a:gd name="T42" fmla="*/ 2147483647 w 5092"/>
                  <a:gd name="T43" fmla="*/ 2147483647 h 3018"/>
                  <a:gd name="T44" fmla="*/ 2147483647 w 5092"/>
                  <a:gd name="T45" fmla="*/ 2147483647 h 3018"/>
                  <a:gd name="T46" fmla="*/ 2147483647 w 5092"/>
                  <a:gd name="T47" fmla="*/ 2147483647 h 3018"/>
                  <a:gd name="T48" fmla="*/ 2147483647 w 5092"/>
                  <a:gd name="T49" fmla="*/ 2147483647 h 3018"/>
                  <a:gd name="T50" fmla="*/ 2147483647 w 5092"/>
                  <a:gd name="T51" fmla="*/ 2147483647 h 3018"/>
                  <a:gd name="T52" fmla="*/ 2147483647 w 5092"/>
                  <a:gd name="T53" fmla="*/ 2147483647 h 3018"/>
                  <a:gd name="T54" fmla="*/ 2147483647 w 5092"/>
                  <a:gd name="T55" fmla="*/ 2147483647 h 3018"/>
                  <a:gd name="T56" fmla="*/ 2147483647 w 5092"/>
                  <a:gd name="T57" fmla="*/ 2147483647 h 3018"/>
                  <a:gd name="T58" fmla="*/ 2147483647 w 5092"/>
                  <a:gd name="T59" fmla="*/ 2147483647 h 3018"/>
                  <a:gd name="T60" fmla="*/ 2147483647 w 5092"/>
                  <a:gd name="T61" fmla="*/ 2147483647 h 3018"/>
                  <a:gd name="T62" fmla="*/ 2147483647 w 5092"/>
                  <a:gd name="T63" fmla="*/ 2147483647 h 3018"/>
                  <a:gd name="T64" fmla="*/ 2147483647 w 5092"/>
                  <a:gd name="T65" fmla="*/ 2147483647 h 3018"/>
                  <a:gd name="T66" fmla="*/ 2147483647 w 5092"/>
                  <a:gd name="T67" fmla="*/ 2147483647 h 3018"/>
                  <a:gd name="T68" fmla="*/ 2147483647 w 5092"/>
                  <a:gd name="T69" fmla="*/ 2147483647 h 3018"/>
                  <a:gd name="T70" fmla="*/ 2147483647 w 5092"/>
                  <a:gd name="T71" fmla="*/ 2147483647 h 3018"/>
                  <a:gd name="T72" fmla="*/ 2147483647 w 5092"/>
                  <a:gd name="T73" fmla="*/ 2147483647 h 3018"/>
                  <a:gd name="T74" fmla="*/ 2147483647 w 5092"/>
                  <a:gd name="T75" fmla="*/ 2147483647 h 3018"/>
                  <a:gd name="T76" fmla="*/ 2147483647 w 5092"/>
                  <a:gd name="T77" fmla="*/ 2147483647 h 3018"/>
                  <a:gd name="T78" fmla="*/ 2147483647 w 5092"/>
                  <a:gd name="T79" fmla="*/ 2147483647 h 3018"/>
                  <a:gd name="T80" fmla="*/ 2147483647 w 5092"/>
                  <a:gd name="T81" fmla="*/ 2147483647 h 3018"/>
                  <a:gd name="T82" fmla="*/ 2147483647 w 5092"/>
                  <a:gd name="T83" fmla="*/ 2147483647 h 3018"/>
                  <a:gd name="T84" fmla="*/ 2147483647 w 5092"/>
                  <a:gd name="T85" fmla="*/ 2147483647 h 3018"/>
                  <a:gd name="T86" fmla="*/ 2147483647 w 5092"/>
                  <a:gd name="T87" fmla="*/ 2147483647 h 3018"/>
                  <a:gd name="T88" fmla="*/ 2147483647 w 5092"/>
                  <a:gd name="T89" fmla="*/ 2147483647 h 3018"/>
                  <a:gd name="T90" fmla="*/ 2147483647 w 5092"/>
                  <a:gd name="T91" fmla="*/ 2147483647 h 3018"/>
                  <a:gd name="T92" fmla="*/ 2147483647 w 5092"/>
                  <a:gd name="T93" fmla="*/ 2147483647 h 3018"/>
                  <a:gd name="T94" fmla="*/ 2147483647 w 5092"/>
                  <a:gd name="T95" fmla="*/ 2147483647 h 3018"/>
                  <a:gd name="T96" fmla="*/ 2147483647 w 5092"/>
                  <a:gd name="T97" fmla="*/ 2147483647 h 3018"/>
                  <a:gd name="T98" fmla="*/ 2147483647 w 5092"/>
                  <a:gd name="T99" fmla="*/ 2147483647 h 3018"/>
                  <a:gd name="T100" fmla="*/ 2147483647 w 5092"/>
                  <a:gd name="T101" fmla="*/ 2147483647 h 3018"/>
                  <a:gd name="T102" fmla="*/ 2147483647 w 5092"/>
                  <a:gd name="T103" fmla="*/ 2147483647 h 3018"/>
                  <a:gd name="T104" fmla="*/ 2147483647 w 5092"/>
                  <a:gd name="T105" fmla="*/ 2147483647 h 3018"/>
                  <a:gd name="T106" fmla="*/ 2147483647 w 5092"/>
                  <a:gd name="T107" fmla="*/ 2147483647 h 3018"/>
                  <a:gd name="T108" fmla="*/ 2147483647 w 5092"/>
                  <a:gd name="T109" fmla="*/ 2147483647 h 3018"/>
                  <a:gd name="T110" fmla="*/ 2147483647 w 5092"/>
                  <a:gd name="T111" fmla="*/ 2147483647 h 3018"/>
                  <a:gd name="T112" fmla="*/ 2147483647 w 5092"/>
                  <a:gd name="T113" fmla="*/ 2147483647 h 30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92"/>
                  <a:gd name="T172" fmla="*/ 0 h 3018"/>
                  <a:gd name="T173" fmla="*/ 5092 w 5092"/>
                  <a:gd name="T174" fmla="*/ 3018 h 30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92" h="3018">
                    <a:moveTo>
                      <a:pt x="0" y="1502"/>
                    </a:moveTo>
                    <a:lnTo>
                      <a:pt x="0" y="1502"/>
                    </a:lnTo>
                    <a:lnTo>
                      <a:pt x="8" y="1484"/>
                    </a:lnTo>
                    <a:lnTo>
                      <a:pt x="36" y="1436"/>
                    </a:lnTo>
                    <a:lnTo>
                      <a:pt x="82" y="1362"/>
                    </a:lnTo>
                    <a:lnTo>
                      <a:pt x="112" y="1316"/>
                    </a:lnTo>
                    <a:lnTo>
                      <a:pt x="148" y="1264"/>
                    </a:lnTo>
                    <a:lnTo>
                      <a:pt x="186" y="1210"/>
                    </a:lnTo>
                    <a:lnTo>
                      <a:pt x="232" y="1150"/>
                    </a:lnTo>
                    <a:lnTo>
                      <a:pt x="282" y="1088"/>
                    </a:lnTo>
                    <a:lnTo>
                      <a:pt x="336" y="1022"/>
                    </a:lnTo>
                    <a:lnTo>
                      <a:pt x="396" y="956"/>
                    </a:lnTo>
                    <a:lnTo>
                      <a:pt x="462" y="886"/>
                    </a:lnTo>
                    <a:lnTo>
                      <a:pt x="532" y="816"/>
                    </a:lnTo>
                    <a:lnTo>
                      <a:pt x="608" y="746"/>
                    </a:lnTo>
                    <a:lnTo>
                      <a:pt x="688" y="676"/>
                    </a:lnTo>
                    <a:lnTo>
                      <a:pt x="774" y="606"/>
                    </a:lnTo>
                    <a:lnTo>
                      <a:pt x="866" y="536"/>
                    </a:lnTo>
                    <a:lnTo>
                      <a:pt x="914" y="502"/>
                    </a:lnTo>
                    <a:lnTo>
                      <a:pt x="962" y="470"/>
                    </a:lnTo>
                    <a:lnTo>
                      <a:pt x="1014" y="436"/>
                    </a:lnTo>
                    <a:lnTo>
                      <a:pt x="1066" y="404"/>
                    </a:lnTo>
                    <a:lnTo>
                      <a:pt x="1118" y="372"/>
                    </a:lnTo>
                    <a:lnTo>
                      <a:pt x="1174" y="342"/>
                    </a:lnTo>
                    <a:lnTo>
                      <a:pt x="1230" y="312"/>
                    </a:lnTo>
                    <a:lnTo>
                      <a:pt x="1288" y="284"/>
                    </a:lnTo>
                    <a:lnTo>
                      <a:pt x="1346" y="256"/>
                    </a:lnTo>
                    <a:lnTo>
                      <a:pt x="1406" y="228"/>
                    </a:lnTo>
                    <a:lnTo>
                      <a:pt x="1468" y="204"/>
                    </a:lnTo>
                    <a:lnTo>
                      <a:pt x="1532" y="178"/>
                    </a:lnTo>
                    <a:lnTo>
                      <a:pt x="1596" y="156"/>
                    </a:lnTo>
                    <a:lnTo>
                      <a:pt x="1662" y="134"/>
                    </a:lnTo>
                    <a:lnTo>
                      <a:pt x="1730" y="112"/>
                    </a:lnTo>
                    <a:lnTo>
                      <a:pt x="1798" y="94"/>
                    </a:lnTo>
                    <a:lnTo>
                      <a:pt x="1870" y="76"/>
                    </a:lnTo>
                    <a:lnTo>
                      <a:pt x="1942" y="60"/>
                    </a:lnTo>
                    <a:lnTo>
                      <a:pt x="2014" y="46"/>
                    </a:lnTo>
                    <a:lnTo>
                      <a:pt x="2090" y="34"/>
                    </a:lnTo>
                    <a:lnTo>
                      <a:pt x="2166" y="22"/>
                    </a:lnTo>
                    <a:lnTo>
                      <a:pt x="2244" y="14"/>
                    </a:lnTo>
                    <a:lnTo>
                      <a:pt x="2324" y="8"/>
                    </a:lnTo>
                    <a:lnTo>
                      <a:pt x="2404" y="2"/>
                    </a:lnTo>
                    <a:lnTo>
                      <a:pt x="2486" y="0"/>
                    </a:lnTo>
                    <a:lnTo>
                      <a:pt x="2570" y="0"/>
                    </a:lnTo>
                    <a:lnTo>
                      <a:pt x="2654" y="2"/>
                    </a:lnTo>
                    <a:lnTo>
                      <a:pt x="2736" y="4"/>
                    </a:lnTo>
                    <a:lnTo>
                      <a:pt x="2818" y="10"/>
                    </a:lnTo>
                    <a:lnTo>
                      <a:pt x="2896" y="18"/>
                    </a:lnTo>
                    <a:lnTo>
                      <a:pt x="2974" y="28"/>
                    </a:lnTo>
                    <a:lnTo>
                      <a:pt x="3050" y="40"/>
                    </a:lnTo>
                    <a:lnTo>
                      <a:pt x="3126" y="54"/>
                    </a:lnTo>
                    <a:lnTo>
                      <a:pt x="3198" y="68"/>
                    </a:lnTo>
                    <a:lnTo>
                      <a:pt x="3270" y="86"/>
                    </a:lnTo>
                    <a:lnTo>
                      <a:pt x="3340" y="104"/>
                    </a:lnTo>
                    <a:lnTo>
                      <a:pt x="3408" y="124"/>
                    </a:lnTo>
                    <a:lnTo>
                      <a:pt x="3474" y="146"/>
                    </a:lnTo>
                    <a:lnTo>
                      <a:pt x="3540" y="168"/>
                    </a:lnTo>
                    <a:lnTo>
                      <a:pt x="3604" y="192"/>
                    </a:lnTo>
                    <a:lnTo>
                      <a:pt x="3666" y="218"/>
                    </a:lnTo>
                    <a:lnTo>
                      <a:pt x="3728" y="244"/>
                    </a:lnTo>
                    <a:lnTo>
                      <a:pt x="3786" y="270"/>
                    </a:lnTo>
                    <a:lnTo>
                      <a:pt x="3844" y="300"/>
                    </a:lnTo>
                    <a:lnTo>
                      <a:pt x="3902" y="328"/>
                    </a:lnTo>
                    <a:lnTo>
                      <a:pt x="3956" y="360"/>
                    </a:lnTo>
                    <a:lnTo>
                      <a:pt x="4010" y="390"/>
                    </a:lnTo>
                    <a:lnTo>
                      <a:pt x="4062" y="422"/>
                    </a:lnTo>
                    <a:lnTo>
                      <a:pt x="4112" y="456"/>
                    </a:lnTo>
                    <a:lnTo>
                      <a:pt x="4162" y="488"/>
                    </a:lnTo>
                    <a:lnTo>
                      <a:pt x="4210" y="522"/>
                    </a:lnTo>
                    <a:lnTo>
                      <a:pt x="4258" y="556"/>
                    </a:lnTo>
                    <a:lnTo>
                      <a:pt x="4346" y="626"/>
                    </a:lnTo>
                    <a:lnTo>
                      <a:pt x="4430" y="696"/>
                    </a:lnTo>
                    <a:lnTo>
                      <a:pt x="4508" y="768"/>
                    </a:lnTo>
                    <a:lnTo>
                      <a:pt x="4582" y="840"/>
                    </a:lnTo>
                    <a:lnTo>
                      <a:pt x="4650" y="910"/>
                    </a:lnTo>
                    <a:lnTo>
                      <a:pt x="4712" y="980"/>
                    </a:lnTo>
                    <a:lnTo>
                      <a:pt x="4770" y="1046"/>
                    </a:lnTo>
                    <a:lnTo>
                      <a:pt x="4822" y="1112"/>
                    </a:lnTo>
                    <a:lnTo>
                      <a:pt x="4870" y="1176"/>
                    </a:lnTo>
                    <a:lnTo>
                      <a:pt x="4914" y="1234"/>
                    </a:lnTo>
                    <a:lnTo>
                      <a:pt x="4952" y="1290"/>
                    </a:lnTo>
                    <a:lnTo>
                      <a:pt x="4984" y="1342"/>
                    </a:lnTo>
                    <a:lnTo>
                      <a:pt x="5014" y="1388"/>
                    </a:lnTo>
                    <a:lnTo>
                      <a:pt x="5056" y="1462"/>
                    </a:lnTo>
                    <a:lnTo>
                      <a:pt x="5082" y="1510"/>
                    </a:lnTo>
                    <a:lnTo>
                      <a:pt x="5092" y="1526"/>
                    </a:lnTo>
                    <a:lnTo>
                      <a:pt x="5082" y="1542"/>
                    </a:lnTo>
                    <a:lnTo>
                      <a:pt x="5054" y="1588"/>
                    </a:lnTo>
                    <a:lnTo>
                      <a:pt x="5008" y="1658"/>
                    </a:lnTo>
                    <a:lnTo>
                      <a:pt x="4944" y="1750"/>
                    </a:lnTo>
                    <a:lnTo>
                      <a:pt x="4904" y="1804"/>
                    </a:lnTo>
                    <a:lnTo>
                      <a:pt x="4860" y="1860"/>
                    </a:lnTo>
                    <a:lnTo>
                      <a:pt x="4812" y="1920"/>
                    </a:lnTo>
                    <a:lnTo>
                      <a:pt x="4758" y="1982"/>
                    </a:lnTo>
                    <a:lnTo>
                      <a:pt x="4698" y="2046"/>
                    </a:lnTo>
                    <a:lnTo>
                      <a:pt x="4636" y="2112"/>
                    </a:lnTo>
                    <a:lnTo>
                      <a:pt x="4568" y="2180"/>
                    </a:lnTo>
                    <a:lnTo>
                      <a:pt x="4494" y="2248"/>
                    </a:lnTo>
                    <a:lnTo>
                      <a:pt x="4416" y="2316"/>
                    </a:lnTo>
                    <a:lnTo>
                      <a:pt x="4334" y="2384"/>
                    </a:lnTo>
                    <a:lnTo>
                      <a:pt x="4246" y="2452"/>
                    </a:lnTo>
                    <a:lnTo>
                      <a:pt x="4154" y="2516"/>
                    </a:lnTo>
                    <a:lnTo>
                      <a:pt x="4056" y="2580"/>
                    </a:lnTo>
                    <a:lnTo>
                      <a:pt x="4004" y="2612"/>
                    </a:lnTo>
                    <a:lnTo>
                      <a:pt x="3952" y="2642"/>
                    </a:lnTo>
                    <a:lnTo>
                      <a:pt x="3900" y="2672"/>
                    </a:lnTo>
                    <a:lnTo>
                      <a:pt x="3846" y="2702"/>
                    </a:lnTo>
                    <a:lnTo>
                      <a:pt x="3790" y="2730"/>
                    </a:lnTo>
                    <a:lnTo>
                      <a:pt x="3732" y="2756"/>
                    </a:lnTo>
                    <a:lnTo>
                      <a:pt x="3674" y="2782"/>
                    </a:lnTo>
                    <a:lnTo>
                      <a:pt x="3614" y="2808"/>
                    </a:lnTo>
                    <a:lnTo>
                      <a:pt x="3554" y="2832"/>
                    </a:lnTo>
                    <a:lnTo>
                      <a:pt x="3492" y="2856"/>
                    </a:lnTo>
                    <a:lnTo>
                      <a:pt x="3428" y="2876"/>
                    </a:lnTo>
                    <a:lnTo>
                      <a:pt x="3364" y="2898"/>
                    </a:lnTo>
                    <a:lnTo>
                      <a:pt x="3298" y="2916"/>
                    </a:lnTo>
                    <a:lnTo>
                      <a:pt x="3230" y="2934"/>
                    </a:lnTo>
                    <a:lnTo>
                      <a:pt x="3162" y="2950"/>
                    </a:lnTo>
                    <a:lnTo>
                      <a:pt x="3092" y="2964"/>
                    </a:lnTo>
                    <a:lnTo>
                      <a:pt x="3022" y="2978"/>
                    </a:lnTo>
                    <a:lnTo>
                      <a:pt x="2950" y="2988"/>
                    </a:lnTo>
                    <a:lnTo>
                      <a:pt x="2876" y="2998"/>
                    </a:lnTo>
                    <a:lnTo>
                      <a:pt x="2800" y="3006"/>
                    </a:lnTo>
                    <a:lnTo>
                      <a:pt x="2724" y="3012"/>
                    </a:lnTo>
                    <a:lnTo>
                      <a:pt x="2648" y="3016"/>
                    </a:lnTo>
                    <a:lnTo>
                      <a:pt x="2570" y="3018"/>
                    </a:lnTo>
                    <a:lnTo>
                      <a:pt x="2494" y="3018"/>
                    </a:lnTo>
                    <a:lnTo>
                      <a:pt x="2418" y="3016"/>
                    </a:lnTo>
                    <a:lnTo>
                      <a:pt x="2344" y="3012"/>
                    </a:lnTo>
                    <a:lnTo>
                      <a:pt x="2270" y="3006"/>
                    </a:lnTo>
                    <a:lnTo>
                      <a:pt x="2198" y="3000"/>
                    </a:lnTo>
                    <a:lnTo>
                      <a:pt x="2128" y="2990"/>
                    </a:lnTo>
                    <a:lnTo>
                      <a:pt x="2058" y="2980"/>
                    </a:lnTo>
                    <a:lnTo>
                      <a:pt x="1990" y="2968"/>
                    </a:lnTo>
                    <a:lnTo>
                      <a:pt x="1922" y="2954"/>
                    </a:lnTo>
                    <a:lnTo>
                      <a:pt x="1856" y="2938"/>
                    </a:lnTo>
                    <a:lnTo>
                      <a:pt x="1790" y="2922"/>
                    </a:lnTo>
                    <a:lnTo>
                      <a:pt x="1726" y="2904"/>
                    </a:lnTo>
                    <a:lnTo>
                      <a:pt x="1664" y="2884"/>
                    </a:lnTo>
                    <a:lnTo>
                      <a:pt x="1602" y="2864"/>
                    </a:lnTo>
                    <a:lnTo>
                      <a:pt x="1540" y="2842"/>
                    </a:lnTo>
                    <a:lnTo>
                      <a:pt x="1482" y="2820"/>
                    </a:lnTo>
                    <a:lnTo>
                      <a:pt x="1422" y="2796"/>
                    </a:lnTo>
                    <a:lnTo>
                      <a:pt x="1366" y="2770"/>
                    </a:lnTo>
                    <a:lnTo>
                      <a:pt x="1310" y="2744"/>
                    </a:lnTo>
                    <a:lnTo>
                      <a:pt x="1254" y="2718"/>
                    </a:lnTo>
                    <a:lnTo>
                      <a:pt x="1200" y="2690"/>
                    </a:lnTo>
                    <a:lnTo>
                      <a:pt x="1148" y="2662"/>
                    </a:lnTo>
                    <a:lnTo>
                      <a:pt x="1096" y="2632"/>
                    </a:lnTo>
                    <a:lnTo>
                      <a:pt x="998" y="2572"/>
                    </a:lnTo>
                    <a:lnTo>
                      <a:pt x="902" y="2508"/>
                    </a:lnTo>
                    <a:lnTo>
                      <a:pt x="812" y="2444"/>
                    </a:lnTo>
                    <a:lnTo>
                      <a:pt x="726" y="2378"/>
                    </a:lnTo>
                    <a:lnTo>
                      <a:pt x="646" y="2312"/>
                    </a:lnTo>
                    <a:lnTo>
                      <a:pt x="570" y="2244"/>
                    </a:lnTo>
                    <a:lnTo>
                      <a:pt x="498" y="2176"/>
                    </a:lnTo>
                    <a:lnTo>
                      <a:pt x="432" y="2110"/>
                    </a:lnTo>
                    <a:lnTo>
                      <a:pt x="368" y="2044"/>
                    </a:lnTo>
                    <a:lnTo>
                      <a:pt x="312" y="1978"/>
                    </a:lnTo>
                    <a:lnTo>
                      <a:pt x="258" y="1916"/>
                    </a:lnTo>
                    <a:lnTo>
                      <a:pt x="210" y="1854"/>
                    </a:lnTo>
                    <a:lnTo>
                      <a:pt x="168" y="1796"/>
                    </a:lnTo>
                    <a:lnTo>
                      <a:pt x="130" y="1742"/>
                    </a:lnTo>
                    <a:lnTo>
                      <a:pt x="96" y="1690"/>
                    </a:lnTo>
                    <a:lnTo>
                      <a:pt x="66" y="1642"/>
                    </a:lnTo>
                    <a:lnTo>
                      <a:pt x="42" y="1600"/>
                    </a:lnTo>
                    <a:lnTo>
                      <a:pt x="24" y="1562"/>
                    </a:lnTo>
                    <a:lnTo>
                      <a:pt x="10" y="1528"/>
                    </a:lnTo>
                    <a:lnTo>
                      <a:pt x="0" y="1502"/>
                    </a:lnTo>
                    <a:close/>
                  </a:path>
                </a:pathLst>
              </a:custGeom>
              <a:gradFill rotWithShape="0">
                <a:gsLst>
                  <a:gs pos="0">
                    <a:srgbClr val="7EC234"/>
                  </a:gs>
                  <a:gs pos="74001">
                    <a:srgbClr val="619527"/>
                  </a:gs>
                  <a:gs pos="100000">
                    <a:srgbClr val="619527"/>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7"/>
              <p:cNvSpPr>
                <a:spLocks/>
              </p:cNvSpPr>
              <p:nvPr/>
            </p:nvSpPr>
            <p:spPr bwMode="auto">
              <a:xfrm>
                <a:off x="4672110" y="2737943"/>
                <a:ext cx="443783" cy="342245"/>
              </a:xfrm>
              <a:custGeom>
                <a:avLst/>
                <a:gdLst>
                  <a:gd name="T0" fmla="*/ 2 w 4410"/>
                  <a:gd name="T1" fmla="*/ 2966 h 3408"/>
                  <a:gd name="T2" fmla="*/ 6 w 4410"/>
                  <a:gd name="T3" fmla="*/ 2768 h 3408"/>
                  <a:gd name="T4" fmla="*/ 26 w 4410"/>
                  <a:gd name="T5" fmla="*/ 2566 h 3408"/>
                  <a:gd name="T6" fmla="*/ 68 w 4410"/>
                  <a:gd name="T7" fmla="*/ 2314 h 3408"/>
                  <a:gd name="T8" fmla="*/ 144 w 4410"/>
                  <a:gd name="T9" fmla="*/ 2026 h 3408"/>
                  <a:gd name="T10" fmla="*/ 262 w 4410"/>
                  <a:gd name="T11" fmla="*/ 1716 h 3408"/>
                  <a:gd name="T12" fmla="*/ 340 w 4410"/>
                  <a:gd name="T13" fmla="*/ 1554 h 3408"/>
                  <a:gd name="T14" fmla="*/ 430 w 4410"/>
                  <a:gd name="T15" fmla="*/ 1392 h 3408"/>
                  <a:gd name="T16" fmla="*/ 534 w 4410"/>
                  <a:gd name="T17" fmla="*/ 1230 h 3408"/>
                  <a:gd name="T18" fmla="*/ 656 w 4410"/>
                  <a:gd name="T19" fmla="*/ 1070 h 3408"/>
                  <a:gd name="T20" fmla="*/ 794 w 4410"/>
                  <a:gd name="T21" fmla="*/ 914 h 3408"/>
                  <a:gd name="T22" fmla="*/ 950 w 4410"/>
                  <a:gd name="T23" fmla="*/ 762 h 3408"/>
                  <a:gd name="T24" fmla="*/ 1124 w 4410"/>
                  <a:gd name="T25" fmla="*/ 616 h 3408"/>
                  <a:gd name="T26" fmla="*/ 1320 w 4410"/>
                  <a:gd name="T27" fmla="*/ 478 h 3408"/>
                  <a:gd name="T28" fmla="*/ 1462 w 4410"/>
                  <a:gd name="T29" fmla="*/ 390 h 3408"/>
                  <a:gd name="T30" fmla="*/ 1682 w 4410"/>
                  <a:gd name="T31" fmla="*/ 276 h 3408"/>
                  <a:gd name="T32" fmla="*/ 1896 w 4410"/>
                  <a:gd name="T33" fmla="*/ 184 h 3408"/>
                  <a:gd name="T34" fmla="*/ 2108 w 4410"/>
                  <a:gd name="T35" fmla="*/ 112 h 3408"/>
                  <a:gd name="T36" fmla="*/ 2316 w 4410"/>
                  <a:gd name="T37" fmla="*/ 60 h 3408"/>
                  <a:gd name="T38" fmla="*/ 2518 w 4410"/>
                  <a:gd name="T39" fmla="*/ 24 h 3408"/>
                  <a:gd name="T40" fmla="*/ 2714 w 4410"/>
                  <a:gd name="T41" fmla="*/ 6 h 3408"/>
                  <a:gd name="T42" fmla="*/ 2902 w 4410"/>
                  <a:gd name="T43" fmla="*/ 0 h 3408"/>
                  <a:gd name="T44" fmla="*/ 3082 w 4410"/>
                  <a:gd name="T45" fmla="*/ 8 h 3408"/>
                  <a:gd name="T46" fmla="*/ 3312 w 4410"/>
                  <a:gd name="T47" fmla="*/ 34 h 3408"/>
                  <a:gd name="T48" fmla="*/ 3622 w 4410"/>
                  <a:gd name="T49" fmla="*/ 100 h 3408"/>
                  <a:gd name="T50" fmla="*/ 3890 w 4410"/>
                  <a:gd name="T51" fmla="*/ 184 h 3408"/>
                  <a:gd name="T52" fmla="*/ 4108 w 4410"/>
                  <a:gd name="T53" fmla="*/ 272 h 3408"/>
                  <a:gd name="T54" fmla="*/ 4272 w 4410"/>
                  <a:gd name="T55" fmla="*/ 354 h 3408"/>
                  <a:gd name="T56" fmla="*/ 4408 w 4410"/>
                  <a:gd name="T57" fmla="*/ 436 h 3408"/>
                  <a:gd name="T58" fmla="*/ 4408 w 4410"/>
                  <a:gd name="T59" fmla="*/ 506 h 3408"/>
                  <a:gd name="T60" fmla="*/ 4388 w 4410"/>
                  <a:gd name="T61" fmla="*/ 768 h 3408"/>
                  <a:gd name="T62" fmla="*/ 4350 w 4410"/>
                  <a:gd name="T63" fmla="*/ 996 h 3408"/>
                  <a:gd name="T64" fmla="*/ 4286 w 4410"/>
                  <a:gd name="T65" fmla="*/ 1264 h 3408"/>
                  <a:gd name="T66" fmla="*/ 4188 w 4410"/>
                  <a:gd name="T67" fmla="*/ 1558 h 3408"/>
                  <a:gd name="T68" fmla="*/ 4048 w 4410"/>
                  <a:gd name="T69" fmla="*/ 1868 h 3408"/>
                  <a:gd name="T70" fmla="*/ 3960 w 4410"/>
                  <a:gd name="T71" fmla="*/ 2026 h 3408"/>
                  <a:gd name="T72" fmla="*/ 3858 w 4410"/>
                  <a:gd name="T73" fmla="*/ 2182 h 3408"/>
                  <a:gd name="T74" fmla="*/ 3742 w 4410"/>
                  <a:gd name="T75" fmla="*/ 2338 h 3408"/>
                  <a:gd name="T76" fmla="*/ 3610 w 4410"/>
                  <a:gd name="T77" fmla="*/ 2490 h 3408"/>
                  <a:gd name="T78" fmla="*/ 3464 w 4410"/>
                  <a:gd name="T79" fmla="*/ 2638 h 3408"/>
                  <a:gd name="T80" fmla="*/ 3300 w 4410"/>
                  <a:gd name="T81" fmla="*/ 2780 h 3408"/>
                  <a:gd name="T82" fmla="*/ 3118 w 4410"/>
                  <a:gd name="T83" fmla="*/ 2912 h 3408"/>
                  <a:gd name="T84" fmla="*/ 2986 w 4410"/>
                  <a:gd name="T85" fmla="*/ 2996 h 3408"/>
                  <a:gd name="T86" fmla="*/ 2788 w 4410"/>
                  <a:gd name="T87" fmla="*/ 3106 h 3408"/>
                  <a:gd name="T88" fmla="*/ 2590 w 4410"/>
                  <a:gd name="T89" fmla="*/ 3196 h 3408"/>
                  <a:gd name="T90" fmla="*/ 2394 w 4410"/>
                  <a:gd name="T91" fmla="*/ 3268 h 3408"/>
                  <a:gd name="T92" fmla="*/ 2200 w 4410"/>
                  <a:gd name="T93" fmla="*/ 3324 h 3408"/>
                  <a:gd name="T94" fmla="*/ 2010 w 4410"/>
                  <a:gd name="T95" fmla="*/ 3364 h 3408"/>
                  <a:gd name="T96" fmla="*/ 1822 w 4410"/>
                  <a:gd name="T97" fmla="*/ 3390 h 3408"/>
                  <a:gd name="T98" fmla="*/ 1640 w 4410"/>
                  <a:gd name="T99" fmla="*/ 3404 h 3408"/>
                  <a:gd name="T100" fmla="*/ 1404 w 4410"/>
                  <a:gd name="T101" fmla="*/ 3406 h 3408"/>
                  <a:gd name="T102" fmla="*/ 1072 w 4410"/>
                  <a:gd name="T103" fmla="*/ 3374 h 3408"/>
                  <a:gd name="T104" fmla="*/ 774 w 4410"/>
                  <a:gd name="T105" fmla="*/ 3316 h 3408"/>
                  <a:gd name="T106" fmla="*/ 512 w 4410"/>
                  <a:gd name="T107" fmla="*/ 3240 h 3408"/>
                  <a:gd name="T108" fmla="*/ 296 w 4410"/>
                  <a:gd name="T109" fmla="*/ 3156 h 3408"/>
                  <a:gd name="T110" fmla="*/ 132 w 4410"/>
                  <a:gd name="T111" fmla="*/ 3074 h 3408"/>
                  <a:gd name="T112" fmla="*/ 24 w 4410"/>
                  <a:gd name="T113" fmla="*/ 3004 h 34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10"/>
                  <a:gd name="T172" fmla="*/ 0 h 3408"/>
                  <a:gd name="T173" fmla="*/ 4410 w 4410"/>
                  <a:gd name="T174" fmla="*/ 3408 h 34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10" h="3408">
                    <a:moveTo>
                      <a:pt x="2" y="2986"/>
                    </a:moveTo>
                    <a:lnTo>
                      <a:pt x="2" y="2986"/>
                    </a:lnTo>
                    <a:lnTo>
                      <a:pt x="2" y="2966"/>
                    </a:lnTo>
                    <a:lnTo>
                      <a:pt x="0" y="2912"/>
                    </a:lnTo>
                    <a:lnTo>
                      <a:pt x="2" y="2824"/>
                    </a:lnTo>
                    <a:lnTo>
                      <a:pt x="6" y="2768"/>
                    </a:lnTo>
                    <a:lnTo>
                      <a:pt x="10" y="2708"/>
                    </a:lnTo>
                    <a:lnTo>
                      <a:pt x="16" y="2640"/>
                    </a:lnTo>
                    <a:lnTo>
                      <a:pt x="26" y="2566"/>
                    </a:lnTo>
                    <a:lnTo>
                      <a:pt x="36" y="2486"/>
                    </a:lnTo>
                    <a:lnTo>
                      <a:pt x="52" y="2402"/>
                    </a:lnTo>
                    <a:lnTo>
                      <a:pt x="68" y="2314"/>
                    </a:lnTo>
                    <a:lnTo>
                      <a:pt x="90" y="2222"/>
                    </a:lnTo>
                    <a:lnTo>
                      <a:pt x="116" y="2126"/>
                    </a:lnTo>
                    <a:lnTo>
                      <a:pt x="144" y="2026"/>
                    </a:lnTo>
                    <a:lnTo>
                      <a:pt x="178" y="1924"/>
                    </a:lnTo>
                    <a:lnTo>
                      <a:pt x="218" y="1820"/>
                    </a:lnTo>
                    <a:lnTo>
                      <a:pt x="262" y="1716"/>
                    </a:lnTo>
                    <a:lnTo>
                      <a:pt x="286" y="1662"/>
                    </a:lnTo>
                    <a:lnTo>
                      <a:pt x="312" y="1608"/>
                    </a:lnTo>
                    <a:lnTo>
                      <a:pt x="340" y="1554"/>
                    </a:lnTo>
                    <a:lnTo>
                      <a:pt x="368" y="1500"/>
                    </a:lnTo>
                    <a:lnTo>
                      <a:pt x="398" y="1446"/>
                    </a:lnTo>
                    <a:lnTo>
                      <a:pt x="430" y="1392"/>
                    </a:lnTo>
                    <a:lnTo>
                      <a:pt x="462" y="1338"/>
                    </a:lnTo>
                    <a:lnTo>
                      <a:pt x="498" y="1284"/>
                    </a:lnTo>
                    <a:lnTo>
                      <a:pt x="534" y="1230"/>
                    </a:lnTo>
                    <a:lnTo>
                      <a:pt x="574" y="1176"/>
                    </a:lnTo>
                    <a:lnTo>
                      <a:pt x="614" y="1124"/>
                    </a:lnTo>
                    <a:lnTo>
                      <a:pt x="656" y="1070"/>
                    </a:lnTo>
                    <a:lnTo>
                      <a:pt x="700" y="1018"/>
                    </a:lnTo>
                    <a:lnTo>
                      <a:pt x="746" y="966"/>
                    </a:lnTo>
                    <a:lnTo>
                      <a:pt x="794" y="914"/>
                    </a:lnTo>
                    <a:lnTo>
                      <a:pt x="844" y="862"/>
                    </a:lnTo>
                    <a:lnTo>
                      <a:pt x="896" y="812"/>
                    </a:lnTo>
                    <a:lnTo>
                      <a:pt x="950" y="762"/>
                    </a:lnTo>
                    <a:lnTo>
                      <a:pt x="1006" y="712"/>
                    </a:lnTo>
                    <a:lnTo>
                      <a:pt x="1064" y="664"/>
                    </a:lnTo>
                    <a:lnTo>
                      <a:pt x="1124" y="616"/>
                    </a:lnTo>
                    <a:lnTo>
                      <a:pt x="1188" y="568"/>
                    </a:lnTo>
                    <a:lnTo>
                      <a:pt x="1252" y="522"/>
                    </a:lnTo>
                    <a:lnTo>
                      <a:pt x="1320" y="478"/>
                    </a:lnTo>
                    <a:lnTo>
                      <a:pt x="1390" y="434"/>
                    </a:lnTo>
                    <a:lnTo>
                      <a:pt x="1462" y="390"/>
                    </a:lnTo>
                    <a:lnTo>
                      <a:pt x="1536" y="350"/>
                    </a:lnTo>
                    <a:lnTo>
                      <a:pt x="1608" y="312"/>
                    </a:lnTo>
                    <a:lnTo>
                      <a:pt x="1682" y="276"/>
                    </a:lnTo>
                    <a:lnTo>
                      <a:pt x="1754" y="242"/>
                    </a:lnTo>
                    <a:lnTo>
                      <a:pt x="1826" y="212"/>
                    </a:lnTo>
                    <a:lnTo>
                      <a:pt x="1896" y="184"/>
                    </a:lnTo>
                    <a:lnTo>
                      <a:pt x="1968" y="158"/>
                    </a:lnTo>
                    <a:lnTo>
                      <a:pt x="2038" y="134"/>
                    </a:lnTo>
                    <a:lnTo>
                      <a:pt x="2108" y="112"/>
                    </a:lnTo>
                    <a:lnTo>
                      <a:pt x="2178" y="92"/>
                    </a:lnTo>
                    <a:lnTo>
                      <a:pt x="2248" y="74"/>
                    </a:lnTo>
                    <a:lnTo>
                      <a:pt x="2316" y="60"/>
                    </a:lnTo>
                    <a:lnTo>
                      <a:pt x="2384" y="46"/>
                    </a:lnTo>
                    <a:lnTo>
                      <a:pt x="2450" y="34"/>
                    </a:lnTo>
                    <a:lnTo>
                      <a:pt x="2518" y="24"/>
                    </a:lnTo>
                    <a:lnTo>
                      <a:pt x="2584" y="16"/>
                    </a:lnTo>
                    <a:lnTo>
                      <a:pt x="2648" y="10"/>
                    </a:lnTo>
                    <a:lnTo>
                      <a:pt x="2714" y="6"/>
                    </a:lnTo>
                    <a:lnTo>
                      <a:pt x="2776" y="2"/>
                    </a:lnTo>
                    <a:lnTo>
                      <a:pt x="2840" y="2"/>
                    </a:lnTo>
                    <a:lnTo>
                      <a:pt x="2902" y="0"/>
                    </a:lnTo>
                    <a:lnTo>
                      <a:pt x="2964" y="2"/>
                    </a:lnTo>
                    <a:lnTo>
                      <a:pt x="3024" y="4"/>
                    </a:lnTo>
                    <a:lnTo>
                      <a:pt x="3082" y="8"/>
                    </a:lnTo>
                    <a:lnTo>
                      <a:pt x="3142" y="14"/>
                    </a:lnTo>
                    <a:lnTo>
                      <a:pt x="3200" y="20"/>
                    </a:lnTo>
                    <a:lnTo>
                      <a:pt x="3312" y="34"/>
                    </a:lnTo>
                    <a:lnTo>
                      <a:pt x="3420" y="52"/>
                    </a:lnTo>
                    <a:lnTo>
                      <a:pt x="3522" y="74"/>
                    </a:lnTo>
                    <a:lnTo>
                      <a:pt x="3622" y="100"/>
                    </a:lnTo>
                    <a:lnTo>
                      <a:pt x="3716" y="126"/>
                    </a:lnTo>
                    <a:lnTo>
                      <a:pt x="3806" y="154"/>
                    </a:lnTo>
                    <a:lnTo>
                      <a:pt x="3890" y="184"/>
                    </a:lnTo>
                    <a:lnTo>
                      <a:pt x="3968" y="214"/>
                    </a:lnTo>
                    <a:lnTo>
                      <a:pt x="4042" y="244"/>
                    </a:lnTo>
                    <a:lnTo>
                      <a:pt x="4108" y="272"/>
                    </a:lnTo>
                    <a:lnTo>
                      <a:pt x="4168" y="302"/>
                    </a:lnTo>
                    <a:lnTo>
                      <a:pt x="4224" y="328"/>
                    </a:lnTo>
                    <a:lnTo>
                      <a:pt x="4272" y="354"/>
                    </a:lnTo>
                    <a:lnTo>
                      <a:pt x="4346" y="396"/>
                    </a:lnTo>
                    <a:lnTo>
                      <a:pt x="4394" y="424"/>
                    </a:lnTo>
                    <a:lnTo>
                      <a:pt x="4408" y="436"/>
                    </a:lnTo>
                    <a:lnTo>
                      <a:pt x="4410" y="454"/>
                    </a:lnTo>
                    <a:lnTo>
                      <a:pt x="4408" y="506"/>
                    </a:lnTo>
                    <a:lnTo>
                      <a:pt x="4404" y="592"/>
                    </a:lnTo>
                    <a:lnTo>
                      <a:pt x="4394" y="702"/>
                    </a:lnTo>
                    <a:lnTo>
                      <a:pt x="4388" y="768"/>
                    </a:lnTo>
                    <a:lnTo>
                      <a:pt x="4378" y="840"/>
                    </a:lnTo>
                    <a:lnTo>
                      <a:pt x="4366" y="916"/>
                    </a:lnTo>
                    <a:lnTo>
                      <a:pt x="4350" y="996"/>
                    </a:lnTo>
                    <a:lnTo>
                      <a:pt x="4332" y="1082"/>
                    </a:lnTo>
                    <a:lnTo>
                      <a:pt x="4312" y="1170"/>
                    </a:lnTo>
                    <a:lnTo>
                      <a:pt x="4286" y="1264"/>
                    </a:lnTo>
                    <a:lnTo>
                      <a:pt x="4258" y="1358"/>
                    </a:lnTo>
                    <a:lnTo>
                      <a:pt x="4226" y="1458"/>
                    </a:lnTo>
                    <a:lnTo>
                      <a:pt x="4188" y="1558"/>
                    </a:lnTo>
                    <a:lnTo>
                      <a:pt x="4146" y="1660"/>
                    </a:lnTo>
                    <a:lnTo>
                      <a:pt x="4100" y="1764"/>
                    </a:lnTo>
                    <a:lnTo>
                      <a:pt x="4048" y="1868"/>
                    </a:lnTo>
                    <a:lnTo>
                      <a:pt x="4020" y="1920"/>
                    </a:lnTo>
                    <a:lnTo>
                      <a:pt x="3990" y="1974"/>
                    </a:lnTo>
                    <a:lnTo>
                      <a:pt x="3960" y="2026"/>
                    </a:lnTo>
                    <a:lnTo>
                      <a:pt x="3928" y="2078"/>
                    </a:lnTo>
                    <a:lnTo>
                      <a:pt x="3894" y="2130"/>
                    </a:lnTo>
                    <a:lnTo>
                      <a:pt x="3858" y="2182"/>
                    </a:lnTo>
                    <a:lnTo>
                      <a:pt x="3820" y="2236"/>
                    </a:lnTo>
                    <a:lnTo>
                      <a:pt x="3782" y="2286"/>
                    </a:lnTo>
                    <a:lnTo>
                      <a:pt x="3742" y="2338"/>
                    </a:lnTo>
                    <a:lnTo>
                      <a:pt x="3700" y="2390"/>
                    </a:lnTo>
                    <a:lnTo>
                      <a:pt x="3656" y="2440"/>
                    </a:lnTo>
                    <a:lnTo>
                      <a:pt x="3610" y="2490"/>
                    </a:lnTo>
                    <a:lnTo>
                      <a:pt x="3564" y="2540"/>
                    </a:lnTo>
                    <a:lnTo>
                      <a:pt x="3514" y="2590"/>
                    </a:lnTo>
                    <a:lnTo>
                      <a:pt x="3464" y="2638"/>
                    </a:lnTo>
                    <a:lnTo>
                      <a:pt x="3410" y="2686"/>
                    </a:lnTo>
                    <a:lnTo>
                      <a:pt x="3356" y="2732"/>
                    </a:lnTo>
                    <a:lnTo>
                      <a:pt x="3300" y="2780"/>
                    </a:lnTo>
                    <a:lnTo>
                      <a:pt x="3240" y="2824"/>
                    </a:lnTo>
                    <a:lnTo>
                      <a:pt x="3180" y="2870"/>
                    </a:lnTo>
                    <a:lnTo>
                      <a:pt x="3118" y="2912"/>
                    </a:lnTo>
                    <a:lnTo>
                      <a:pt x="3052" y="2956"/>
                    </a:lnTo>
                    <a:lnTo>
                      <a:pt x="2986" y="2996"/>
                    </a:lnTo>
                    <a:lnTo>
                      <a:pt x="2920" y="3034"/>
                    </a:lnTo>
                    <a:lnTo>
                      <a:pt x="2854" y="3072"/>
                    </a:lnTo>
                    <a:lnTo>
                      <a:pt x="2788" y="3106"/>
                    </a:lnTo>
                    <a:lnTo>
                      <a:pt x="2722" y="3138"/>
                    </a:lnTo>
                    <a:lnTo>
                      <a:pt x="2656" y="3168"/>
                    </a:lnTo>
                    <a:lnTo>
                      <a:pt x="2590" y="3196"/>
                    </a:lnTo>
                    <a:lnTo>
                      <a:pt x="2526" y="3222"/>
                    </a:lnTo>
                    <a:lnTo>
                      <a:pt x="2460" y="3246"/>
                    </a:lnTo>
                    <a:lnTo>
                      <a:pt x="2394" y="3268"/>
                    </a:lnTo>
                    <a:lnTo>
                      <a:pt x="2330" y="3288"/>
                    </a:lnTo>
                    <a:lnTo>
                      <a:pt x="2266" y="3306"/>
                    </a:lnTo>
                    <a:lnTo>
                      <a:pt x="2200" y="3324"/>
                    </a:lnTo>
                    <a:lnTo>
                      <a:pt x="2136" y="3338"/>
                    </a:lnTo>
                    <a:lnTo>
                      <a:pt x="2072" y="3352"/>
                    </a:lnTo>
                    <a:lnTo>
                      <a:pt x="2010" y="3364"/>
                    </a:lnTo>
                    <a:lnTo>
                      <a:pt x="1946" y="3374"/>
                    </a:lnTo>
                    <a:lnTo>
                      <a:pt x="1884" y="3384"/>
                    </a:lnTo>
                    <a:lnTo>
                      <a:pt x="1822" y="3390"/>
                    </a:lnTo>
                    <a:lnTo>
                      <a:pt x="1760" y="3396"/>
                    </a:lnTo>
                    <a:lnTo>
                      <a:pt x="1700" y="3402"/>
                    </a:lnTo>
                    <a:lnTo>
                      <a:pt x="1640" y="3404"/>
                    </a:lnTo>
                    <a:lnTo>
                      <a:pt x="1580" y="3406"/>
                    </a:lnTo>
                    <a:lnTo>
                      <a:pt x="1520" y="3408"/>
                    </a:lnTo>
                    <a:lnTo>
                      <a:pt x="1404" y="3406"/>
                    </a:lnTo>
                    <a:lnTo>
                      <a:pt x="1290" y="3398"/>
                    </a:lnTo>
                    <a:lnTo>
                      <a:pt x="1180" y="3388"/>
                    </a:lnTo>
                    <a:lnTo>
                      <a:pt x="1072" y="3374"/>
                    </a:lnTo>
                    <a:lnTo>
                      <a:pt x="968" y="3358"/>
                    </a:lnTo>
                    <a:lnTo>
                      <a:pt x="870" y="3338"/>
                    </a:lnTo>
                    <a:lnTo>
                      <a:pt x="774" y="3316"/>
                    </a:lnTo>
                    <a:lnTo>
                      <a:pt x="682" y="3292"/>
                    </a:lnTo>
                    <a:lnTo>
                      <a:pt x="594" y="3266"/>
                    </a:lnTo>
                    <a:lnTo>
                      <a:pt x="512" y="3240"/>
                    </a:lnTo>
                    <a:lnTo>
                      <a:pt x="436" y="3212"/>
                    </a:lnTo>
                    <a:lnTo>
                      <a:pt x="364" y="3184"/>
                    </a:lnTo>
                    <a:lnTo>
                      <a:pt x="296" y="3156"/>
                    </a:lnTo>
                    <a:lnTo>
                      <a:pt x="236" y="3128"/>
                    </a:lnTo>
                    <a:lnTo>
                      <a:pt x="180" y="3100"/>
                    </a:lnTo>
                    <a:lnTo>
                      <a:pt x="132" y="3074"/>
                    </a:lnTo>
                    <a:lnTo>
                      <a:pt x="88" y="3048"/>
                    </a:lnTo>
                    <a:lnTo>
                      <a:pt x="54" y="3026"/>
                    </a:lnTo>
                    <a:lnTo>
                      <a:pt x="24" y="3004"/>
                    </a:lnTo>
                    <a:lnTo>
                      <a:pt x="2" y="2986"/>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sp>
            <p:nvSpPr>
              <p:cNvPr id="28" name="Freeform 28"/>
              <p:cNvSpPr>
                <a:spLocks/>
              </p:cNvSpPr>
              <p:nvPr/>
            </p:nvSpPr>
            <p:spPr bwMode="auto">
              <a:xfrm>
                <a:off x="4030625" y="2737943"/>
                <a:ext cx="443186" cy="342245"/>
              </a:xfrm>
              <a:custGeom>
                <a:avLst/>
                <a:gdLst>
                  <a:gd name="T0" fmla="*/ 4408 w 4408"/>
                  <a:gd name="T1" fmla="*/ 2966 h 3408"/>
                  <a:gd name="T2" fmla="*/ 4404 w 4408"/>
                  <a:gd name="T3" fmla="*/ 2768 h 3408"/>
                  <a:gd name="T4" fmla="*/ 4384 w 4408"/>
                  <a:gd name="T5" fmla="*/ 2566 h 3408"/>
                  <a:gd name="T6" fmla="*/ 4340 w 4408"/>
                  <a:gd name="T7" fmla="*/ 2314 h 3408"/>
                  <a:gd name="T8" fmla="*/ 4264 w 4408"/>
                  <a:gd name="T9" fmla="*/ 2026 h 3408"/>
                  <a:gd name="T10" fmla="*/ 4148 w 4408"/>
                  <a:gd name="T11" fmla="*/ 1716 h 3408"/>
                  <a:gd name="T12" fmla="*/ 4070 w 4408"/>
                  <a:gd name="T13" fmla="*/ 1554 h 3408"/>
                  <a:gd name="T14" fmla="*/ 3980 w 4408"/>
                  <a:gd name="T15" fmla="*/ 1392 h 3408"/>
                  <a:gd name="T16" fmla="*/ 3874 w 4408"/>
                  <a:gd name="T17" fmla="*/ 1230 h 3408"/>
                  <a:gd name="T18" fmla="*/ 3754 w 4408"/>
                  <a:gd name="T19" fmla="*/ 1070 h 3408"/>
                  <a:gd name="T20" fmla="*/ 3616 w 4408"/>
                  <a:gd name="T21" fmla="*/ 914 h 3408"/>
                  <a:gd name="T22" fmla="*/ 3460 w 4408"/>
                  <a:gd name="T23" fmla="*/ 762 h 3408"/>
                  <a:gd name="T24" fmla="*/ 3284 w 4408"/>
                  <a:gd name="T25" fmla="*/ 616 h 3408"/>
                  <a:gd name="T26" fmla="*/ 3088 w 4408"/>
                  <a:gd name="T27" fmla="*/ 478 h 3408"/>
                  <a:gd name="T28" fmla="*/ 2946 w 4408"/>
                  <a:gd name="T29" fmla="*/ 390 h 3408"/>
                  <a:gd name="T30" fmla="*/ 2728 w 4408"/>
                  <a:gd name="T31" fmla="*/ 276 h 3408"/>
                  <a:gd name="T32" fmla="*/ 2512 w 4408"/>
                  <a:gd name="T33" fmla="*/ 184 h 3408"/>
                  <a:gd name="T34" fmla="*/ 2300 w 4408"/>
                  <a:gd name="T35" fmla="*/ 112 h 3408"/>
                  <a:gd name="T36" fmla="*/ 2094 w 4408"/>
                  <a:gd name="T37" fmla="*/ 60 h 3408"/>
                  <a:gd name="T38" fmla="*/ 1892 w 4408"/>
                  <a:gd name="T39" fmla="*/ 24 h 3408"/>
                  <a:gd name="T40" fmla="*/ 1696 w 4408"/>
                  <a:gd name="T41" fmla="*/ 6 h 3408"/>
                  <a:gd name="T42" fmla="*/ 1508 w 4408"/>
                  <a:gd name="T43" fmla="*/ 0 h 3408"/>
                  <a:gd name="T44" fmla="*/ 1326 w 4408"/>
                  <a:gd name="T45" fmla="*/ 8 h 3408"/>
                  <a:gd name="T46" fmla="*/ 1098 w 4408"/>
                  <a:gd name="T47" fmla="*/ 34 h 3408"/>
                  <a:gd name="T48" fmla="*/ 788 w 4408"/>
                  <a:gd name="T49" fmla="*/ 100 h 3408"/>
                  <a:gd name="T50" fmla="*/ 520 w 4408"/>
                  <a:gd name="T51" fmla="*/ 184 h 3408"/>
                  <a:gd name="T52" fmla="*/ 302 w 4408"/>
                  <a:gd name="T53" fmla="*/ 272 h 3408"/>
                  <a:gd name="T54" fmla="*/ 138 w 4408"/>
                  <a:gd name="T55" fmla="*/ 354 h 3408"/>
                  <a:gd name="T56" fmla="*/ 0 w 4408"/>
                  <a:gd name="T57" fmla="*/ 436 h 3408"/>
                  <a:gd name="T58" fmla="*/ 0 w 4408"/>
                  <a:gd name="T59" fmla="*/ 506 h 3408"/>
                  <a:gd name="T60" fmla="*/ 22 w 4408"/>
                  <a:gd name="T61" fmla="*/ 768 h 3408"/>
                  <a:gd name="T62" fmla="*/ 58 w 4408"/>
                  <a:gd name="T63" fmla="*/ 996 h 3408"/>
                  <a:gd name="T64" fmla="*/ 122 w 4408"/>
                  <a:gd name="T65" fmla="*/ 1264 h 3408"/>
                  <a:gd name="T66" fmla="*/ 220 w 4408"/>
                  <a:gd name="T67" fmla="*/ 1558 h 3408"/>
                  <a:gd name="T68" fmla="*/ 362 w 4408"/>
                  <a:gd name="T69" fmla="*/ 1868 h 3408"/>
                  <a:gd name="T70" fmla="*/ 450 w 4408"/>
                  <a:gd name="T71" fmla="*/ 2026 h 3408"/>
                  <a:gd name="T72" fmla="*/ 552 w 4408"/>
                  <a:gd name="T73" fmla="*/ 2182 h 3408"/>
                  <a:gd name="T74" fmla="*/ 668 w 4408"/>
                  <a:gd name="T75" fmla="*/ 2338 h 3408"/>
                  <a:gd name="T76" fmla="*/ 798 w 4408"/>
                  <a:gd name="T77" fmla="*/ 2490 h 3408"/>
                  <a:gd name="T78" fmla="*/ 946 w 4408"/>
                  <a:gd name="T79" fmla="*/ 2638 h 3408"/>
                  <a:gd name="T80" fmla="*/ 1110 w 4408"/>
                  <a:gd name="T81" fmla="*/ 2780 h 3408"/>
                  <a:gd name="T82" fmla="*/ 1292 w 4408"/>
                  <a:gd name="T83" fmla="*/ 2912 h 3408"/>
                  <a:gd name="T84" fmla="*/ 1422 w 4408"/>
                  <a:gd name="T85" fmla="*/ 2996 h 3408"/>
                  <a:gd name="T86" fmla="*/ 1620 w 4408"/>
                  <a:gd name="T87" fmla="*/ 3106 h 3408"/>
                  <a:gd name="T88" fmla="*/ 1818 w 4408"/>
                  <a:gd name="T89" fmla="*/ 3196 h 3408"/>
                  <a:gd name="T90" fmla="*/ 2014 w 4408"/>
                  <a:gd name="T91" fmla="*/ 3268 h 3408"/>
                  <a:gd name="T92" fmla="*/ 2208 w 4408"/>
                  <a:gd name="T93" fmla="*/ 3324 h 3408"/>
                  <a:gd name="T94" fmla="*/ 2400 w 4408"/>
                  <a:gd name="T95" fmla="*/ 3364 h 3408"/>
                  <a:gd name="T96" fmla="*/ 2588 w 4408"/>
                  <a:gd name="T97" fmla="*/ 3390 h 3408"/>
                  <a:gd name="T98" fmla="*/ 2770 w 4408"/>
                  <a:gd name="T99" fmla="*/ 3404 h 3408"/>
                  <a:gd name="T100" fmla="*/ 3006 w 4408"/>
                  <a:gd name="T101" fmla="*/ 3406 h 3408"/>
                  <a:gd name="T102" fmla="*/ 3336 w 4408"/>
                  <a:gd name="T103" fmla="*/ 3374 h 3408"/>
                  <a:gd name="T104" fmla="*/ 3636 w 4408"/>
                  <a:gd name="T105" fmla="*/ 3316 h 3408"/>
                  <a:gd name="T106" fmla="*/ 3896 w 4408"/>
                  <a:gd name="T107" fmla="*/ 3240 h 3408"/>
                  <a:gd name="T108" fmla="*/ 4112 w 4408"/>
                  <a:gd name="T109" fmla="*/ 3156 h 3408"/>
                  <a:gd name="T110" fmla="*/ 4278 w 4408"/>
                  <a:gd name="T111" fmla="*/ 3074 h 3408"/>
                  <a:gd name="T112" fmla="*/ 4386 w 4408"/>
                  <a:gd name="T113" fmla="*/ 3004 h 34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08"/>
                  <a:gd name="T172" fmla="*/ 0 h 3408"/>
                  <a:gd name="T173" fmla="*/ 4408 w 4408"/>
                  <a:gd name="T174" fmla="*/ 3408 h 34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08" h="3408">
                    <a:moveTo>
                      <a:pt x="4408" y="2986"/>
                    </a:moveTo>
                    <a:lnTo>
                      <a:pt x="4408" y="2986"/>
                    </a:lnTo>
                    <a:lnTo>
                      <a:pt x="4408" y="2966"/>
                    </a:lnTo>
                    <a:lnTo>
                      <a:pt x="4408" y="2912"/>
                    </a:lnTo>
                    <a:lnTo>
                      <a:pt x="4406" y="2824"/>
                    </a:lnTo>
                    <a:lnTo>
                      <a:pt x="4404" y="2768"/>
                    </a:lnTo>
                    <a:lnTo>
                      <a:pt x="4400" y="2708"/>
                    </a:lnTo>
                    <a:lnTo>
                      <a:pt x="4392" y="2640"/>
                    </a:lnTo>
                    <a:lnTo>
                      <a:pt x="4384" y="2566"/>
                    </a:lnTo>
                    <a:lnTo>
                      <a:pt x="4372" y="2486"/>
                    </a:lnTo>
                    <a:lnTo>
                      <a:pt x="4358" y="2402"/>
                    </a:lnTo>
                    <a:lnTo>
                      <a:pt x="4340" y="2314"/>
                    </a:lnTo>
                    <a:lnTo>
                      <a:pt x="4320" y="2222"/>
                    </a:lnTo>
                    <a:lnTo>
                      <a:pt x="4294" y="2126"/>
                    </a:lnTo>
                    <a:lnTo>
                      <a:pt x="4264" y="2026"/>
                    </a:lnTo>
                    <a:lnTo>
                      <a:pt x="4230" y="1924"/>
                    </a:lnTo>
                    <a:lnTo>
                      <a:pt x="4192" y="1820"/>
                    </a:lnTo>
                    <a:lnTo>
                      <a:pt x="4148" y="1716"/>
                    </a:lnTo>
                    <a:lnTo>
                      <a:pt x="4122" y="1662"/>
                    </a:lnTo>
                    <a:lnTo>
                      <a:pt x="4098" y="1608"/>
                    </a:lnTo>
                    <a:lnTo>
                      <a:pt x="4070" y="1554"/>
                    </a:lnTo>
                    <a:lnTo>
                      <a:pt x="4042" y="1500"/>
                    </a:lnTo>
                    <a:lnTo>
                      <a:pt x="4012" y="1446"/>
                    </a:lnTo>
                    <a:lnTo>
                      <a:pt x="3980" y="1392"/>
                    </a:lnTo>
                    <a:lnTo>
                      <a:pt x="3946" y="1338"/>
                    </a:lnTo>
                    <a:lnTo>
                      <a:pt x="3912" y="1284"/>
                    </a:lnTo>
                    <a:lnTo>
                      <a:pt x="3874" y="1230"/>
                    </a:lnTo>
                    <a:lnTo>
                      <a:pt x="3836" y="1176"/>
                    </a:lnTo>
                    <a:lnTo>
                      <a:pt x="3796" y="1124"/>
                    </a:lnTo>
                    <a:lnTo>
                      <a:pt x="3754" y="1070"/>
                    </a:lnTo>
                    <a:lnTo>
                      <a:pt x="3710" y="1018"/>
                    </a:lnTo>
                    <a:lnTo>
                      <a:pt x="3664" y="966"/>
                    </a:lnTo>
                    <a:lnTo>
                      <a:pt x="3616" y="914"/>
                    </a:lnTo>
                    <a:lnTo>
                      <a:pt x="3566" y="862"/>
                    </a:lnTo>
                    <a:lnTo>
                      <a:pt x="3514" y="812"/>
                    </a:lnTo>
                    <a:lnTo>
                      <a:pt x="3460" y="762"/>
                    </a:lnTo>
                    <a:lnTo>
                      <a:pt x="3404" y="712"/>
                    </a:lnTo>
                    <a:lnTo>
                      <a:pt x="3344" y="664"/>
                    </a:lnTo>
                    <a:lnTo>
                      <a:pt x="3284" y="616"/>
                    </a:lnTo>
                    <a:lnTo>
                      <a:pt x="3222" y="568"/>
                    </a:lnTo>
                    <a:lnTo>
                      <a:pt x="3156" y="522"/>
                    </a:lnTo>
                    <a:lnTo>
                      <a:pt x="3088" y="478"/>
                    </a:lnTo>
                    <a:lnTo>
                      <a:pt x="3020" y="434"/>
                    </a:lnTo>
                    <a:lnTo>
                      <a:pt x="2946" y="390"/>
                    </a:lnTo>
                    <a:lnTo>
                      <a:pt x="2874" y="350"/>
                    </a:lnTo>
                    <a:lnTo>
                      <a:pt x="2800" y="312"/>
                    </a:lnTo>
                    <a:lnTo>
                      <a:pt x="2728" y="276"/>
                    </a:lnTo>
                    <a:lnTo>
                      <a:pt x="2656" y="242"/>
                    </a:lnTo>
                    <a:lnTo>
                      <a:pt x="2584" y="212"/>
                    </a:lnTo>
                    <a:lnTo>
                      <a:pt x="2512" y="184"/>
                    </a:lnTo>
                    <a:lnTo>
                      <a:pt x="2442" y="158"/>
                    </a:lnTo>
                    <a:lnTo>
                      <a:pt x="2370" y="134"/>
                    </a:lnTo>
                    <a:lnTo>
                      <a:pt x="2300" y="112"/>
                    </a:lnTo>
                    <a:lnTo>
                      <a:pt x="2230" y="92"/>
                    </a:lnTo>
                    <a:lnTo>
                      <a:pt x="2162" y="74"/>
                    </a:lnTo>
                    <a:lnTo>
                      <a:pt x="2094" y="60"/>
                    </a:lnTo>
                    <a:lnTo>
                      <a:pt x="2026" y="46"/>
                    </a:lnTo>
                    <a:lnTo>
                      <a:pt x="1958" y="34"/>
                    </a:lnTo>
                    <a:lnTo>
                      <a:pt x="1892" y="24"/>
                    </a:lnTo>
                    <a:lnTo>
                      <a:pt x="1826" y="16"/>
                    </a:lnTo>
                    <a:lnTo>
                      <a:pt x="1760" y="10"/>
                    </a:lnTo>
                    <a:lnTo>
                      <a:pt x="1696" y="6"/>
                    </a:lnTo>
                    <a:lnTo>
                      <a:pt x="1632" y="2"/>
                    </a:lnTo>
                    <a:lnTo>
                      <a:pt x="1570" y="2"/>
                    </a:lnTo>
                    <a:lnTo>
                      <a:pt x="1508" y="0"/>
                    </a:lnTo>
                    <a:lnTo>
                      <a:pt x="1446" y="2"/>
                    </a:lnTo>
                    <a:lnTo>
                      <a:pt x="1386" y="4"/>
                    </a:lnTo>
                    <a:lnTo>
                      <a:pt x="1326" y="8"/>
                    </a:lnTo>
                    <a:lnTo>
                      <a:pt x="1268" y="14"/>
                    </a:lnTo>
                    <a:lnTo>
                      <a:pt x="1210" y="20"/>
                    </a:lnTo>
                    <a:lnTo>
                      <a:pt x="1098" y="34"/>
                    </a:lnTo>
                    <a:lnTo>
                      <a:pt x="990" y="52"/>
                    </a:lnTo>
                    <a:lnTo>
                      <a:pt x="886" y="74"/>
                    </a:lnTo>
                    <a:lnTo>
                      <a:pt x="788" y="100"/>
                    </a:lnTo>
                    <a:lnTo>
                      <a:pt x="692" y="126"/>
                    </a:lnTo>
                    <a:lnTo>
                      <a:pt x="604" y="154"/>
                    </a:lnTo>
                    <a:lnTo>
                      <a:pt x="520" y="184"/>
                    </a:lnTo>
                    <a:lnTo>
                      <a:pt x="442" y="214"/>
                    </a:lnTo>
                    <a:lnTo>
                      <a:pt x="368" y="244"/>
                    </a:lnTo>
                    <a:lnTo>
                      <a:pt x="302" y="272"/>
                    </a:lnTo>
                    <a:lnTo>
                      <a:pt x="240" y="302"/>
                    </a:lnTo>
                    <a:lnTo>
                      <a:pt x="186" y="328"/>
                    </a:lnTo>
                    <a:lnTo>
                      <a:pt x="138" y="354"/>
                    </a:lnTo>
                    <a:lnTo>
                      <a:pt x="62" y="396"/>
                    </a:lnTo>
                    <a:lnTo>
                      <a:pt x="16" y="424"/>
                    </a:lnTo>
                    <a:lnTo>
                      <a:pt x="0" y="436"/>
                    </a:lnTo>
                    <a:lnTo>
                      <a:pt x="0" y="454"/>
                    </a:lnTo>
                    <a:lnTo>
                      <a:pt x="0" y="506"/>
                    </a:lnTo>
                    <a:lnTo>
                      <a:pt x="4" y="592"/>
                    </a:lnTo>
                    <a:lnTo>
                      <a:pt x="14" y="702"/>
                    </a:lnTo>
                    <a:lnTo>
                      <a:pt x="22" y="768"/>
                    </a:lnTo>
                    <a:lnTo>
                      <a:pt x="32" y="840"/>
                    </a:lnTo>
                    <a:lnTo>
                      <a:pt x="44" y="916"/>
                    </a:lnTo>
                    <a:lnTo>
                      <a:pt x="58" y="996"/>
                    </a:lnTo>
                    <a:lnTo>
                      <a:pt x="76" y="1082"/>
                    </a:lnTo>
                    <a:lnTo>
                      <a:pt x="98" y="1170"/>
                    </a:lnTo>
                    <a:lnTo>
                      <a:pt x="122" y="1264"/>
                    </a:lnTo>
                    <a:lnTo>
                      <a:pt x="152" y="1358"/>
                    </a:lnTo>
                    <a:lnTo>
                      <a:pt x="184" y="1458"/>
                    </a:lnTo>
                    <a:lnTo>
                      <a:pt x="220" y="1558"/>
                    </a:lnTo>
                    <a:lnTo>
                      <a:pt x="262" y="1660"/>
                    </a:lnTo>
                    <a:lnTo>
                      <a:pt x="310" y="1764"/>
                    </a:lnTo>
                    <a:lnTo>
                      <a:pt x="362" y="1868"/>
                    </a:lnTo>
                    <a:lnTo>
                      <a:pt x="390" y="1920"/>
                    </a:lnTo>
                    <a:lnTo>
                      <a:pt x="418" y="1974"/>
                    </a:lnTo>
                    <a:lnTo>
                      <a:pt x="450" y="2026"/>
                    </a:lnTo>
                    <a:lnTo>
                      <a:pt x="482" y="2078"/>
                    </a:lnTo>
                    <a:lnTo>
                      <a:pt x="516" y="2130"/>
                    </a:lnTo>
                    <a:lnTo>
                      <a:pt x="552" y="2182"/>
                    </a:lnTo>
                    <a:lnTo>
                      <a:pt x="588" y="2236"/>
                    </a:lnTo>
                    <a:lnTo>
                      <a:pt x="628" y="2286"/>
                    </a:lnTo>
                    <a:lnTo>
                      <a:pt x="668" y="2338"/>
                    </a:lnTo>
                    <a:lnTo>
                      <a:pt x="710" y="2390"/>
                    </a:lnTo>
                    <a:lnTo>
                      <a:pt x="754" y="2440"/>
                    </a:lnTo>
                    <a:lnTo>
                      <a:pt x="798" y="2490"/>
                    </a:lnTo>
                    <a:lnTo>
                      <a:pt x="846" y="2540"/>
                    </a:lnTo>
                    <a:lnTo>
                      <a:pt x="894" y="2590"/>
                    </a:lnTo>
                    <a:lnTo>
                      <a:pt x="946" y="2638"/>
                    </a:lnTo>
                    <a:lnTo>
                      <a:pt x="998" y="2686"/>
                    </a:lnTo>
                    <a:lnTo>
                      <a:pt x="1054" y="2732"/>
                    </a:lnTo>
                    <a:lnTo>
                      <a:pt x="1110" y="2780"/>
                    </a:lnTo>
                    <a:lnTo>
                      <a:pt x="1168" y="2824"/>
                    </a:lnTo>
                    <a:lnTo>
                      <a:pt x="1230" y="2870"/>
                    </a:lnTo>
                    <a:lnTo>
                      <a:pt x="1292" y="2912"/>
                    </a:lnTo>
                    <a:lnTo>
                      <a:pt x="1356" y="2956"/>
                    </a:lnTo>
                    <a:lnTo>
                      <a:pt x="1422" y="2996"/>
                    </a:lnTo>
                    <a:lnTo>
                      <a:pt x="1488" y="3034"/>
                    </a:lnTo>
                    <a:lnTo>
                      <a:pt x="1554" y="3072"/>
                    </a:lnTo>
                    <a:lnTo>
                      <a:pt x="1620" y="3106"/>
                    </a:lnTo>
                    <a:lnTo>
                      <a:pt x="1686" y="3138"/>
                    </a:lnTo>
                    <a:lnTo>
                      <a:pt x="1752" y="3168"/>
                    </a:lnTo>
                    <a:lnTo>
                      <a:pt x="1818" y="3196"/>
                    </a:lnTo>
                    <a:lnTo>
                      <a:pt x="1884" y="3222"/>
                    </a:lnTo>
                    <a:lnTo>
                      <a:pt x="1950" y="3246"/>
                    </a:lnTo>
                    <a:lnTo>
                      <a:pt x="2014" y="3268"/>
                    </a:lnTo>
                    <a:lnTo>
                      <a:pt x="2080" y="3288"/>
                    </a:lnTo>
                    <a:lnTo>
                      <a:pt x="2144" y="3306"/>
                    </a:lnTo>
                    <a:lnTo>
                      <a:pt x="2208" y="3324"/>
                    </a:lnTo>
                    <a:lnTo>
                      <a:pt x="2272" y="3338"/>
                    </a:lnTo>
                    <a:lnTo>
                      <a:pt x="2336" y="3352"/>
                    </a:lnTo>
                    <a:lnTo>
                      <a:pt x="2400" y="3364"/>
                    </a:lnTo>
                    <a:lnTo>
                      <a:pt x="2462" y="3374"/>
                    </a:lnTo>
                    <a:lnTo>
                      <a:pt x="2526" y="3384"/>
                    </a:lnTo>
                    <a:lnTo>
                      <a:pt x="2588" y="3390"/>
                    </a:lnTo>
                    <a:lnTo>
                      <a:pt x="2648" y="3396"/>
                    </a:lnTo>
                    <a:lnTo>
                      <a:pt x="2710" y="3402"/>
                    </a:lnTo>
                    <a:lnTo>
                      <a:pt x="2770" y="3404"/>
                    </a:lnTo>
                    <a:lnTo>
                      <a:pt x="2830" y="3406"/>
                    </a:lnTo>
                    <a:lnTo>
                      <a:pt x="2888" y="3408"/>
                    </a:lnTo>
                    <a:lnTo>
                      <a:pt x="3006" y="3406"/>
                    </a:lnTo>
                    <a:lnTo>
                      <a:pt x="3118" y="3398"/>
                    </a:lnTo>
                    <a:lnTo>
                      <a:pt x="3230" y="3388"/>
                    </a:lnTo>
                    <a:lnTo>
                      <a:pt x="3336" y="3374"/>
                    </a:lnTo>
                    <a:lnTo>
                      <a:pt x="3440" y="3358"/>
                    </a:lnTo>
                    <a:lnTo>
                      <a:pt x="3540" y="3338"/>
                    </a:lnTo>
                    <a:lnTo>
                      <a:pt x="3636" y="3316"/>
                    </a:lnTo>
                    <a:lnTo>
                      <a:pt x="3728" y="3292"/>
                    </a:lnTo>
                    <a:lnTo>
                      <a:pt x="3814" y="3266"/>
                    </a:lnTo>
                    <a:lnTo>
                      <a:pt x="3896" y="3240"/>
                    </a:lnTo>
                    <a:lnTo>
                      <a:pt x="3974" y="3212"/>
                    </a:lnTo>
                    <a:lnTo>
                      <a:pt x="4046" y="3184"/>
                    </a:lnTo>
                    <a:lnTo>
                      <a:pt x="4112" y="3156"/>
                    </a:lnTo>
                    <a:lnTo>
                      <a:pt x="4174" y="3128"/>
                    </a:lnTo>
                    <a:lnTo>
                      <a:pt x="4228" y="3100"/>
                    </a:lnTo>
                    <a:lnTo>
                      <a:pt x="4278" y="3074"/>
                    </a:lnTo>
                    <a:lnTo>
                      <a:pt x="4320" y="3048"/>
                    </a:lnTo>
                    <a:lnTo>
                      <a:pt x="4356" y="3026"/>
                    </a:lnTo>
                    <a:lnTo>
                      <a:pt x="4386" y="3004"/>
                    </a:lnTo>
                    <a:lnTo>
                      <a:pt x="4408" y="2986"/>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sp>
            <p:nvSpPr>
              <p:cNvPr id="29" name="Freeform 30"/>
              <p:cNvSpPr>
                <a:spLocks/>
              </p:cNvSpPr>
              <p:nvPr/>
            </p:nvSpPr>
            <p:spPr bwMode="auto">
              <a:xfrm>
                <a:off x="3775584" y="2997165"/>
                <a:ext cx="492164" cy="313575"/>
              </a:xfrm>
              <a:custGeom>
                <a:avLst/>
                <a:gdLst>
                  <a:gd name="T0" fmla="*/ 4884 w 4896"/>
                  <a:gd name="T1" fmla="*/ 2266 h 3122"/>
                  <a:gd name="T2" fmla="*/ 4738 w 4896"/>
                  <a:gd name="T3" fmla="*/ 2400 h 3122"/>
                  <a:gd name="T4" fmla="*/ 4578 w 4896"/>
                  <a:gd name="T5" fmla="*/ 2526 h 3122"/>
                  <a:gd name="T6" fmla="*/ 4368 w 4896"/>
                  <a:gd name="T7" fmla="*/ 2670 h 3122"/>
                  <a:gd name="T8" fmla="*/ 4108 w 4896"/>
                  <a:gd name="T9" fmla="*/ 2816 h 3122"/>
                  <a:gd name="T10" fmla="*/ 3802 w 4896"/>
                  <a:gd name="T11" fmla="*/ 2948 h 3122"/>
                  <a:gd name="T12" fmla="*/ 3634 w 4896"/>
                  <a:gd name="T13" fmla="*/ 3004 h 3122"/>
                  <a:gd name="T14" fmla="*/ 3454 w 4896"/>
                  <a:gd name="T15" fmla="*/ 3052 h 3122"/>
                  <a:gd name="T16" fmla="*/ 3264 w 4896"/>
                  <a:gd name="T17" fmla="*/ 3088 h 3122"/>
                  <a:gd name="T18" fmla="*/ 3066 w 4896"/>
                  <a:gd name="T19" fmla="*/ 3112 h 3122"/>
                  <a:gd name="T20" fmla="*/ 2856 w 4896"/>
                  <a:gd name="T21" fmla="*/ 3122 h 3122"/>
                  <a:gd name="T22" fmla="*/ 2638 w 4896"/>
                  <a:gd name="T23" fmla="*/ 3116 h 3122"/>
                  <a:gd name="T24" fmla="*/ 2412 w 4896"/>
                  <a:gd name="T25" fmla="*/ 3092 h 3122"/>
                  <a:gd name="T26" fmla="*/ 2178 w 4896"/>
                  <a:gd name="T27" fmla="*/ 3046 h 3122"/>
                  <a:gd name="T28" fmla="*/ 2016 w 4896"/>
                  <a:gd name="T29" fmla="*/ 3006 h 3122"/>
                  <a:gd name="T30" fmla="*/ 1782 w 4896"/>
                  <a:gd name="T31" fmla="*/ 2928 h 3122"/>
                  <a:gd name="T32" fmla="*/ 1566 w 4896"/>
                  <a:gd name="T33" fmla="*/ 2836 h 3122"/>
                  <a:gd name="T34" fmla="*/ 1366 w 4896"/>
                  <a:gd name="T35" fmla="*/ 2734 h 3122"/>
                  <a:gd name="T36" fmla="*/ 1186 w 4896"/>
                  <a:gd name="T37" fmla="*/ 2622 h 3122"/>
                  <a:gd name="T38" fmla="*/ 1020 w 4896"/>
                  <a:gd name="T39" fmla="*/ 2500 h 3122"/>
                  <a:gd name="T40" fmla="*/ 870 w 4896"/>
                  <a:gd name="T41" fmla="*/ 2372 h 3122"/>
                  <a:gd name="T42" fmla="*/ 736 w 4896"/>
                  <a:gd name="T43" fmla="*/ 2240 h 3122"/>
                  <a:gd name="T44" fmla="*/ 616 w 4896"/>
                  <a:gd name="T45" fmla="*/ 2106 h 3122"/>
                  <a:gd name="T46" fmla="*/ 476 w 4896"/>
                  <a:gd name="T47" fmla="*/ 1924 h 3122"/>
                  <a:gd name="T48" fmla="*/ 306 w 4896"/>
                  <a:gd name="T49" fmla="*/ 1654 h 3122"/>
                  <a:gd name="T50" fmla="*/ 180 w 4896"/>
                  <a:gd name="T51" fmla="*/ 1404 h 3122"/>
                  <a:gd name="T52" fmla="*/ 94 w 4896"/>
                  <a:gd name="T53" fmla="*/ 1184 h 3122"/>
                  <a:gd name="T54" fmla="*/ 38 w 4896"/>
                  <a:gd name="T55" fmla="*/ 1010 h 3122"/>
                  <a:gd name="T56" fmla="*/ 0 w 4896"/>
                  <a:gd name="T57" fmla="*/ 854 h 3122"/>
                  <a:gd name="T58" fmla="*/ 52 w 4896"/>
                  <a:gd name="T59" fmla="*/ 806 h 3122"/>
                  <a:gd name="T60" fmla="*/ 256 w 4896"/>
                  <a:gd name="T61" fmla="*/ 640 h 3122"/>
                  <a:gd name="T62" fmla="*/ 444 w 4896"/>
                  <a:gd name="T63" fmla="*/ 508 h 3122"/>
                  <a:gd name="T64" fmla="*/ 680 w 4896"/>
                  <a:gd name="T65" fmla="*/ 368 h 3122"/>
                  <a:gd name="T66" fmla="*/ 962 w 4896"/>
                  <a:gd name="T67" fmla="*/ 234 h 3122"/>
                  <a:gd name="T68" fmla="*/ 1282 w 4896"/>
                  <a:gd name="T69" fmla="*/ 118 h 3122"/>
                  <a:gd name="T70" fmla="*/ 1456 w 4896"/>
                  <a:gd name="T71" fmla="*/ 74 h 3122"/>
                  <a:gd name="T72" fmla="*/ 1640 w 4896"/>
                  <a:gd name="T73" fmla="*/ 36 h 3122"/>
                  <a:gd name="T74" fmla="*/ 1832 w 4896"/>
                  <a:gd name="T75" fmla="*/ 12 h 3122"/>
                  <a:gd name="T76" fmla="*/ 2034 w 4896"/>
                  <a:gd name="T77" fmla="*/ 0 h 3122"/>
                  <a:gd name="T78" fmla="*/ 2242 w 4896"/>
                  <a:gd name="T79" fmla="*/ 4 h 3122"/>
                  <a:gd name="T80" fmla="*/ 2458 w 4896"/>
                  <a:gd name="T81" fmla="*/ 24 h 3122"/>
                  <a:gd name="T82" fmla="*/ 2680 w 4896"/>
                  <a:gd name="T83" fmla="*/ 62 h 3122"/>
                  <a:gd name="T84" fmla="*/ 2830 w 4896"/>
                  <a:gd name="T85" fmla="*/ 98 h 3122"/>
                  <a:gd name="T86" fmla="*/ 3048 w 4896"/>
                  <a:gd name="T87" fmla="*/ 164 h 3122"/>
                  <a:gd name="T88" fmla="*/ 3250 w 4896"/>
                  <a:gd name="T89" fmla="*/ 244 h 3122"/>
                  <a:gd name="T90" fmla="*/ 3438 w 4896"/>
                  <a:gd name="T91" fmla="*/ 336 h 3122"/>
                  <a:gd name="T92" fmla="*/ 3612 w 4896"/>
                  <a:gd name="T93" fmla="*/ 436 h 3122"/>
                  <a:gd name="T94" fmla="*/ 3774 w 4896"/>
                  <a:gd name="T95" fmla="*/ 546 h 3122"/>
                  <a:gd name="T96" fmla="*/ 3924 w 4896"/>
                  <a:gd name="T97" fmla="*/ 662 h 3122"/>
                  <a:gd name="T98" fmla="*/ 4060 w 4896"/>
                  <a:gd name="T99" fmla="*/ 784 h 3122"/>
                  <a:gd name="T100" fmla="*/ 4224 w 4896"/>
                  <a:gd name="T101" fmla="*/ 952 h 3122"/>
                  <a:gd name="T102" fmla="*/ 4434 w 4896"/>
                  <a:gd name="T103" fmla="*/ 1212 h 3122"/>
                  <a:gd name="T104" fmla="*/ 4598 w 4896"/>
                  <a:gd name="T105" fmla="*/ 1468 h 3122"/>
                  <a:gd name="T106" fmla="*/ 4726 w 4896"/>
                  <a:gd name="T107" fmla="*/ 1708 h 3122"/>
                  <a:gd name="T108" fmla="*/ 4814 w 4896"/>
                  <a:gd name="T109" fmla="*/ 1922 h 3122"/>
                  <a:gd name="T110" fmla="*/ 4870 w 4896"/>
                  <a:gd name="T111" fmla="*/ 2098 h 3122"/>
                  <a:gd name="T112" fmla="*/ 4896 w 4896"/>
                  <a:gd name="T113" fmla="*/ 2224 h 31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96"/>
                  <a:gd name="T172" fmla="*/ 0 h 3122"/>
                  <a:gd name="T173" fmla="*/ 4896 w 4896"/>
                  <a:gd name="T174" fmla="*/ 3122 h 31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96" h="3122">
                    <a:moveTo>
                      <a:pt x="4896" y="2252"/>
                    </a:moveTo>
                    <a:lnTo>
                      <a:pt x="4896" y="2252"/>
                    </a:lnTo>
                    <a:lnTo>
                      <a:pt x="4884" y="2266"/>
                    </a:lnTo>
                    <a:lnTo>
                      <a:pt x="4844" y="2304"/>
                    </a:lnTo>
                    <a:lnTo>
                      <a:pt x="4780" y="2364"/>
                    </a:lnTo>
                    <a:lnTo>
                      <a:pt x="4738" y="2400"/>
                    </a:lnTo>
                    <a:lnTo>
                      <a:pt x="4692" y="2440"/>
                    </a:lnTo>
                    <a:lnTo>
                      <a:pt x="4638" y="2482"/>
                    </a:lnTo>
                    <a:lnTo>
                      <a:pt x="4578" y="2526"/>
                    </a:lnTo>
                    <a:lnTo>
                      <a:pt x="4514" y="2574"/>
                    </a:lnTo>
                    <a:lnTo>
                      <a:pt x="4444" y="2622"/>
                    </a:lnTo>
                    <a:lnTo>
                      <a:pt x="4368" y="2670"/>
                    </a:lnTo>
                    <a:lnTo>
                      <a:pt x="4286" y="2720"/>
                    </a:lnTo>
                    <a:lnTo>
                      <a:pt x="4200" y="2768"/>
                    </a:lnTo>
                    <a:lnTo>
                      <a:pt x="4108" y="2816"/>
                    </a:lnTo>
                    <a:lnTo>
                      <a:pt x="4012" y="2862"/>
                    </a:lnTo>
                    <a:lnTo>
                      <a:pt x="3910" y="2906"/>
                    </a:lnTo>
                    <a:lnTo>
                      <a:pt x="3802" y="2948"/>
                    </a:lnTo>
                    <a:lnTo>
                      <a:pt x="3748" y="2968"/>
                    </a:lnTo>
                    <a:lnTo>
                      <a:pt x="3692" y="2986"/>
                    </a:lnTo>
                    <a:lnTo>
                      <a:pt x="3634" y="3004"/>
                    </a:lnTo>
                    <a:lnTo>
                      <a:pt x="3574" y="3022"/>
                    </a:lnTo>
                    <a:lnTo>
                      <a:pt x="3516" y="3036"/>
                    </a:lnTo>
                    <a:lnTo>
                      <a:pt x="3454" y="3052"/>
                    </a:lnTo>
                    <a:lnTo>
                      <a:pt x="3392" y="3066"/>
                    </a:lnTo>
                    <a:lnTo>
                      <a:pt x="3328" y="3078"/>
                    </a:lnTo>
                    <a:lnTo>
                      <a:pt x="3264" y="3088"/>
                    </a:lnTo>
                    <a:lnTo>
                      <a:pt x="3200" y="3098"/>
                    </a:lnTo>
                    <a:lnTo>
                      <a:pt x="3132" y="3106"/>
                    </a:lnTo>
                    <a:lnTo>
                      <a:pt x="3066" y="3112"/>
                    </a:lnTo>
                    <a:lnTo>
                      <a:pt x="2996" y="3118"/>
                    </a:lnTo>
                    <a:lnTo>
                      <a:pt x="2928" y="3122"/>
                    </a:lnTo>
                    <a:lnTo>
                      <a:pt x="2856" y="3122"/>
                    </a:lnTo>
                    <a:lnTo>
                      <a:pt x="2784" y="3122"/>
                    </a:lnTo>
                    <a:lnTo>
                      <a:pt x="2712" y="3120"/>
                    </a:lnTo>
                    <a:lnTo>
                      <a:pt x="2638" y="3116"/>
                    </a:lnTo>
                    <a:lnTo>
                      <a:pt x="2564" y="3110"/>
                    </a:lnTo>
                    <a:lnTo>
                      <a:pt x="2488" y="3102"/>
                    </a:lnTo>
                    <a:lnTo>
                      <a:pt x="2412" y="3092"/>
                    </a:lnTo>
                    <a:lnTo>
                      <a:pt x="2334" y="3078"/>
                    </a:lnTo>
                    <a:lnTo>
                      <a:pt x="2256" y="3064"/>
                    </a:lnTo>
                    <a:lnTo>
                      <a:pt x="2178" y="3046"/>
                    </a:lnTo>
                    <a:lnTo>
                      <a:pt x="2098" y="3028"/>
                    </a:lnTo>
                    <a:lnTo>
                      <a:pt x="2016" y="3006"/>
                    </a:lnTo>
                    <a:lnTo>
                      <a:pt x="1936" y="2980"/>
                    </a:lnTo>
                    <a:lnTo>
                      <a:pt x="1858" y="2954"/>
                    </a:lnTo>
                    <a:lnTo>
                      <a:pt x="1782" y="2928"/>
                    </a:lnTo>
                    <a:lnTo>
                      <a:pt x="1708" y="2898"/>
                    </a:lnTo>
                    <a:lnTo>
                      <a:pt x="1636" y="2868"/>
                    </a:lnTo>
                    <a:lnTo>
                      <a:pt x="1566" y="2836"/>
                    </a:lnTo>
                    <a:lnTo>
                      <a:pt x="1496" y="2804"/>
                    </a:lnTo>
                    <a:lnTo>
                      <a:pt x="1430" y="2770"/>
                    </a:lnTo>
                    <a:lnTo>
                      <a:pt x="1366" y="2734"/>
                    </a:lnTo>
                    <a:lnTo>
                      <a:pt x="1304" y="2698"/>
                    </a:lnTo>
                    <a:lnTo>
                      <a:pt x="1244" y="2660"/>
                    </a:lnTo>
                    <a:lnTo>
                      <a:pt x="1186" y="2622"/>
                    </a:lnTo>
                    <a:lnTo>
                      <a:pt x="1128" y="2582"/>
                    </a:lnTo>
                    <a:lnTo>
                      <a:pt x="1074" y="2542"/>
                    </a:lnTo>
                    <a:lnTo>
                      <a:pt x="1020" y="2500"/>
                    </a:lnTo>
                    <a:lnTo>
                      <a:pt x="968" y="2458"/>
                    </a:lnTo>
                    <a:lnTo>
                      <a:pt x="918" y="2416"/>
                    </a:lnTo>
                    <a:lnTo>
                      <a:pt x="870" y="2372"/>
                    </a:lnTo>
                    <a:lnTo>
                      <a:pt x="824" y="2330"/>
                    </a:lnTo>
                    <a:lnTo>
                      <a:pt x="778" y="2286"/>
                    </a:lnTo>
                    <a:lnTo>
                      <a:pt x="736" y="2240"/>
                    </a:lnTo>
                    <a:lnTo>
                      <a:pt x="694" y="2196"/>
                    </a:lnTo>
                    <a:lnTo>
                      <a:pt x="654" y="2150"/>
                    </a:lnTo>
                    <a:lnTo>
                      <a:pt x="616" y="2106"/>
                    </a:lnTo>
                    <a:lnTo>
                      <a:pt x="578" y="2060"/>
                    </a:lnTo>
                    <a:lnTo>
                      <a:pt x="542" y="2014"/>
                    </a:lnTo>
                    <a:lnTo>
                      <a:pt x="476" y="1924"/>
                    </a:lnTo>
                    <a:lnTo>
                      <a:pt x="414" y="1832"/>
                    </a:lnTo>
                    <a:lnTo>
                      <a:pt x="358" y="1742"/>
                    </a:lnTo>
                    <a:lnTo>
                      <a:pt x="306" y="1654"/>
                    </a:lnTo>
                    <a:lnTo>
                      <a:pt x="260" y="1568"/>
                    </a:lnTo>
                    <a:lnTo>
                      <a:pt x="218" y="1484"/>
                    </a:lnTo>
                    <a:lnTo>
                      <a:pt x="180" y="1404"/>
                    </a:lnTo>
                    <a:lnTo>
                      <a:pt x="148" y="1326"/>
                    </a:lnTo>
                    <a:lnTo>
                      <a:pt x="118" y="1254"/>
                    </a:lnTo>
                    <a:lnTo>
                      <a:pt x="94" y="1184"/>
                    </a:lnTo>
                    <a:lnTo>
                      <a:pt x="72" y="1120"/>
                    </a:lnTo>
                    <a:lnTo>
                      <a:pt x="54" y="1062"/>
                    </a:lnTo>
                    <a:lnTo>
                      <a:pt x="38" y="1010"/>
                    </a:lnTo>
                    <a:lnTo>
                      <a:pt x="16" y="926"/>
                    </a:lnTo>
                    <a:lnTo>
                      <a:pt x="4" y="874"/>
                    </a:lnTo>
                    <a:lnTo>
                      <a:pt x="0" y="854"/>
                    </a:lnTo>
                    <a:lnTo>
                      <a:pt x="14" y="842"/>
                    </a:lnTo>
                    <a:lnTo>
                      <a:pt x="52" y="806"/>
                    </a:lnTo>
                    <a:lnTo>
                      <a:pt x="116" y="750"/>
                    </a:lnTo>
                    <a:lnTo>
                      <a:pt x="204" y="680"/>
                    </a:lnTo>
                    <a:lnTo>
                      <a:pt x="256" y="640"/>
                    </a:lnTo>
                    <a:lnTo>
                      <a:pt x="312" y="596"/>
                    </a:lnTo>
                    <a:lnTo>
                      <a:pt x="376" y="552"/>
                    </a:lnTo>
                    <a:lnTo>
                      <a:pt x="444" y="508"/>
                    </a:lnTo>
                    <a:lnTo>
                      <a:pt x="518" y="460"/>
                    </a:lnTo>
                    <a:lnTo>
                      <a:pt x="598" y="414"/>
                    </a:lnTo>
                    <a:lnTo>
                      <a:pt x="680" y="368"/>
                    </a:lnTo>
                    <a:lnTo>
                      <a:pt x="770" y="322"/>
                    </a:lnTo>
                    <a:lnTo>
                      <a:pt x="864" y="276"/>
                    </a:lnTo>
                    <a:lnTo>
                      <a:pt x="962" y="234"/>
                    </a:lnTo>
                    <a:lnTo>
                      <a:pt x="1064" y="192"/>
                    </a:lnTo>
                    <a:lnTo>
                      <a:pt x="1170" y="154"/>
                    </a:lnTo>
                    <a:lnTo>
                      <a:pt x="1282" y="118"/>
                    </a:lnTo>
                    <a:lnTo>
                      <a:pt x="1340" y="102"/>
                    </a:lnTo>
                    <a:lnTo>
                      <a:pt x="1398" y="88"/>
                    </a:lnTo>
                    <a:lnTo>
                      <a:pt x="1456" y="74"/>
                    </a:lnTo>
                    <a:lnTo>
                      <a:pt x="1518" y="60"/>
                    </a:lnTo>
                    <a:lnTo>
                      <a:pt x="1578" y="48"/>
                    </a:lnTo>
                    <a:lnTo>
                      <a:pt x="1640" y="36"/>
                    </a:lnTo>
                    <a:lnTo>
                      <a:pt x="1704" y="28"/>
                    </a:lnTo>
                    <a:lnTo>
                      <a:pt x="1768" y="20"/>
                    </a:lnTo>
                    <a:lnTo>
                      <a:pt x="1832" y="12"/>
                    </a:lnTo>
                    <a:lnTo>
                      <a:pt x="1898" y="6"/>
                    </a:lnTo>
                    <a:lnTo>
                      <a:pt x="1966" y="4"/>
                    </a:lnTo>
                    <a:lnTo>
                      <a:pt x="2034" y="0"/>
                    </a:lnTo>
                    <a:lnTo>
                      <a:pt x="2102" y="0"/>
                    </a:lnTo>
                    <a:lnTo>
                      <a:pt x="2172" y="2"/>
                    </a:lnTo>
                    <a:lnTo>
                      <a:pt x="2242" y="4"/>
                    </a:lnTo>
                    <a:lnTo>
                      <a:pt x="2312" y="8"/>
                    </a:lnTo>
                    <a:lnTo>
                      <a:pt x="2384" y="16"/>
                    </a:lnTo>
                    <a:lnTo>
                      <a:pt x="2458" y="24"/>
                    </a:lnTo>
                    <a:lnTo>
                      <a:pt x="2530" y="34"/>
                    </a:lnTo>
                    <a:lnTo>
                      <a:pt x="2604" y="48"/>
                    </a:lnTo>
                    <a:lnTo>
                      <a:pt x="2680" y="62"/>
                    </a:lnTo>
                    <a:lnTo>
                      <a:pt x="2756" y="80"/>
                    </a:lnTo>
                    <a:lnTo>
                      <a:pt x="2830" y="98"/>
                    </a:lnTo>
                    <a:lnTo>
                      <a:pt x="2904" y="120"/>
                    </a:lnTo>
                    <a:lnTo>
                      <a:pt x="2976" y="142"/>
                    </a:lnTo>
                    <a:lnTo>
                      <a:pt x="3048" y="164"/>
                    </a:lnTo>
                    <a:lnTo>
                      <a:pt x="3116" y="190"/>
                    </a:lnTo>
                    <a:lnTo>
                      <a:pt x="3184" y="216"/>
                    </a:lnTo>
                    <a:lnTo>
                      <a:pt x="3250" y="244"/>
                    </a:lnTo>
                    <a:lnTo>
                      <a:pt x="3314" y="274"/>
                    </a:lnTo>
                    <a:lnTo>
                      <a:pt x="3376" y="304"/>
                    </a:lnTo>
                    <a:lnTo>
                      <a:pt x="3438" y="336"/>
                    </a:lnTo>
                    <a:lnTo>
                      <a:pt x="3498" y="368"/>
                    </a:lnTo>
                    <a:lnTo>
                      <a:pt x="3556" y="402"/>
                    </a:lnTo>
                    <a:lnTo>
                      <a:pt x="3612" y="436"/>
                    </a:lnTo>
                    <a:lnTo>
                      <a:pt x="3668" y="472"/>
                    </a:lnTo>
                    <a:lnTo>
                      <a:pt x="3722" y="508"/>
                    </a:lnTo>
                    <a:lnTo>
                      <a:pt x="3774" y="546"/>
                    </a:lnTo>
                    <a:lnTo>
                      <a:pt x="3826" y="584"/>
                    </a:lnTo>
                    <a:lnTo>
                      <a:pt x="3876" y="622"/>
                    </a:lnTo>
                    <a:lnTo>
                      <a:pt x="3924" y="662"/>
                    </a:lnTo>
                    <a:lnTo>
                      <a:pt x="3970" y="702"/>
                    </a:lnTo>
                    <a:lnTo>
                      <a:pt x="4016" y="742"/>
                    </a:lnTo>
                    <a:lnTo>
                      <a:pt x="4060" y="784"/>
                    </a:lnTo>
                    <a:lnTo>
                      <a:pt x="4104" y="826"/>
                    </a:lnTo>
                    <a:lnTo>
                      <a:pt x="4146" y="868"/>
                    </a:lnTo>
                    <a:lnTo>
                      <a:pt x="4224" y="952"/>
                    </a:lnTo>
                    <a:lnTo>
                      <a:pt x="4298" y="1038"/>
                    </a:lnTo>
                    <a:lnTo>
                      <a:pt x="4368" y="1124"/>
                    </a:lnTo>
                    <a:lnTo>
                      <a:pt x="4434" y="1212"/>
                    </a:lnTo>
                    <a:lnTo>
                      <a:pt x="4492" y="1298"/>
                    </a:lnTo>
                    <a:lnTo>
                      <a:pt x="4548" y="1384"/>
                    </a:lnTo>
                    <a:lnTo>
                      <a:pt x="4598" y="1468"/>
                    </a:lnTo>
                    <a:lnTo>
                      <a:pt x="4646" y="1550"/>
                    </a:lnTo>
                    <a:lnTo>
                      <a:pt x="4688" y="1630"/>
                    </a:lnTo>
                    <a:lnTo>
                      <a:pt x="4726" y="1708"/>
                    </a:lnTo>
                    <a:lnTo>
                      <a:pt x="4758" y="1784"/>
                    </a:lnTo>
                    <a:lnTo>
                      <a:pt x="4788" y="1854"/>
                    </a:lnTo>
                    <a:lnTo>
                      <a:pt x="4814" y="1922"/>
                    </a:lnTo>
                    <a:lnTo>
                      <a:pt x="4836" y="1986"/>
                    </a:lnTo>
                    <a:lnTo>
                      <a:pt x="4856" y="2044"/>
                    </a:lnTo>
                    <a:lnTo>
                      <a:pt x="4870" y="2098"/>
                    </a:lnTo>
                    <a:lnTo>
                      <a:pt x="4882" y="2146"/>
                    </a:lnTo>
                    <a:lnTo>
                      <a:pt x="4890" y="2188"/>
                    </a:lnTo>
                    <a:lnTo>
                      <a:pt x="4896" y="2224"/>
                    </a:lnTo>
                    <a:lnTo>
                      <a:pt x="4896" y="2252"/>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sp>
            <p:nvSpPr>
              <p:cNvPr id="30" name="Freeform 31"/>
              <p:cNvSpPr>
                <a:spLocks/>
              </p:cNvSpPr>
              <p:nvPr/>
            </p:nvSpPr>
            <p:spPr bwMode="auto">
              <a:xfrm>
                <a:off x="4873395" y="2997165"/>
                <a:ext cx="492164" cy="313575"/>
              </a:xfrm>
              <a:custGeom>
                <a:avLst/>
                <a:gdLst>
                  <a:gd name="T0" fmla="*/ 14 w 4896"/>
                  <a:gd name="T1" fmla="*/ 2266 h 3122"/>
                  <a:gd name="T2" fmla="*/ 158 w 4896"/>
                  <a:gd name="T3" fmla="*/ 2400 h 3122"/>
                  <a:gd name="T4" fmla="*/ 318 w 4896"/>
                  <a:gd name="T5" fmla="*/ 2526 h 3122"/>
                  <a:gd name="T6" fmla="*/ 530 w 4896"/>
                  <a:gd name="T7" fmla="*/ 2670 h 3122"/>
                  <a:gd name="T8" fmla="*/ 788 w 4896"/>
                  <a:gd name="T9" fmla="*/ 2816 h 3122"/>
                  <a:gd name="T10" fmla="*/ 1094 w 4896"/>
                  <a:gd name="T11" fmla="*/ 2948 h 3122"/>
                  <a:gd name="T12" fmla="*/ 1264 w 4896"/>
                  <a:gd name="T13" fmla="*/ 3004 h 3122"/>
                  <a:gd name="T14" fmla="*/ 1442 w 4896"/>
                  <a:gd name="T15" fmla="*/ 3052 h 3122"/>
                  <a:gd name="T16" fmla="*/ 1632 w 4896"/>
                  <a:gd name="T17" fmla="*/ 3088 h 3122"/>
                  <a:gd name="T18" fmla="*/ 1832 w 4896"/>
                  <a:gd name="T19" fmla="*/ 3112 h 3122"/>
                  <a:gd name="T20" fmla="*/ 2040 w 4896"/>
                  <a:gd name="T21" fmla="*/ 3122 h 3122"/>
                  <a:gd name="T22" fmla="*/ 2258 w 4896"/>
                  <a:gd name="T23" fmla="*/ 3116 h 3122"/>
                  <a:gd name="T24" fmla="*/ 2484 w 4896"/>
                  <a:gd name="T25" fmla="*/ 3092 h 3122"/>
                  <a:gd name="T26" fmla="*/ 2720 w 4896"/>
                  <a:gd name="T27" fmla="*/ 3046 h 3122"/>
                  <a:gd name="T28" fmla="*/ 2880 w 4896"/>
                  <a:gd name="T29" fmla="*/ 3006 h 3122"/>
                  <a:gd name="T30" fmla="*/ 3116 w 4896"/>
                  <a:gd name="T31" fmla="*/ 2928 h 3122"/>
                  <a:gd name="T32" fmla="*/ 3332 w 4896"/>
                  <a:gd name="T33" fmla="*/ 2836 h 3122"/>
                  <a:gd name="T34" fmla="*/ 3530 w 4896"/>
                  <a:gd name="T35" fmla="*/ 2734 h 3122"/>
                  <a:gd name="T36" fmla="*/ 3712 w 4896"/>
                  <a:gd name="T37" fmla="*/ 2622 h 3122"/>
                  <a:gd name="T38" fmla="*/ 3876 w 4896"/>
                  <a:gd name="T39" fmla="*/ 2500 h 3122"/>
                  <a:gd name="T40" fmla="*/ 4026 w 4896"/>
                  <a:gd name="T41" fmla="*/ 2372 h 3122"/>
                  <a:gd name="T42" fmla="*/ 4162 w 4896"/>
                  <a:gd name="T43" fmla="*/ 2240 h 3122"/>
                  <a:gd name="T44" fmla="*/ 4282 w 4896"/>
                  <a:gd name="T45" fmla="*/ 2106 h 3122"/>
                  <a:gd name="T46" fmla="*/ 4422 w 4896"/>
                  <a:gd name="T47" fmla="*/ 1924 h 3122"/>
                  <a:gd name="T48" fmla="*/ 4592 w 4896"/>
                  <a:gd name="T49" fmla="*/ 1654 h 3122"/>
                  <a:gd name="T50" fmla="*/ 4716 w 4896"/>
                  <a:gd name="T51" fmla="*/ 1404 h 3122"/>
                  <a:gd name="T52" fmla="*/ 4804 w 4896"/>
                  <a:gd name="T53" fmla="*/ 1184 h 3122"/>
                  <a:gd name="T54" fmla="*/ 4858 w 4896"/>
                  <a:gd name="T55" fmla="*/ 1010 h 3122"/>
                  <a:gd name="T56" fmla="*/ 4896 w 4896"/>
                  <a:gd name="T57" fmla="*/ 854 h 3122"/>
                  <a:gd name="T58" fmla="*/ 4844 w 4896"/>
                  <a:gd name="T59" fmla="*/ 806 h 3122"/>
                  <a:gd name="T60" fmla="*/ 4642 w 4896"/>
                  <a:gd name="T61" fmla="*/ 640 h 3122"/>
                  <a:gd name="T62" fmla="*/ 4452 w 4896"/>
                  <a:gd name="T63" fmla="*/ 508 h 3122"/>
                  <a:gd name="T64" fmla="*/ 4216 w 4896"/>
                  <a:gd name="T65" fmla="*/ 368 h 3122"/>
                  <a:gd name="T66" fmla="*/ 3936 w 4896"/>
                  <a:gd name="T67" fmla="*/ 234 h 3122"/>
                  <a:gd name="T68" fmla="*/ 3614 w 4896"/>
                  <a:gd name="T69" fmla="*/ 118 h 3122"/>
                  <a:gd name="T70" fmla="*/ 3440 w 4896"/>
                  <a:gd name="T71" fmla="*/ 74 h 3122"/>
                  <a:gd name="T72" fmla="*/ 3256 w 4896"/>
                  <a:gd name="T73" fmla="*/ 36 h 3122"/>
                  <a:gd name="T74" fmla="*/ 3064 w 4896"/>
                  <a:gd name="T75" fmla="*/ 12 h 3122"/>
                  <a:gd name="T76" fmla="*/ 2864 w 4896"/>
                  <a:gd name="T77" fmla="*/ 0 h 3122"/>
                  <a:gd name="T78" fmla="*/ 2656 w 4896"/>
                  <a:gd name="T79" fmla="*/ 4 h 3122"/>
                  <a:gd name="T80" fmla="*/ 2440 w 4896"/>
                  <a:gd name="T81" fmla="*/ 24 h 3122"/>
                  <a:gd name="T82" fmla="*/ 2216 w 4896"/>
                  <a:gd name="T83" fmla="*/ 62 h 3122"/>
                  <a:gd name="T84" fmla="*/ 2066 w 4896"/>
                  <a:gd name="T85" fmla="*/ 98 h 3122"/>
                  <a:gd name="T86" fmla="*/ 1850 w 4896"/>
                  <a:gd name="T87" fmla="*/ 164 h 3122"/>
                  <a:gd name="T88" fmla="*/ 1648 w 4896"/>
                  <a:gd name="T89" fmla="*/ 244 h 3122"/>
                  <a:gd name="T90" fmla="*/ 1460 w 4896"/>
                  <a:gd name="T91" fmla="*/ 336 h 3122"/>
                  <a:gd name="T92" fmla="*/ 1284 w 4896"/>
                  <a:gd name="T93" fmla="*/ 436 h 3122"/>
                  <a:gd name="T94" fmla="*/ 1122 w 4896"/>
                  <a:gd name="T95" fmla="*/ 546 h 3122"/>
                  <a:gd name="T96" fmla="*/ 974 w 4896"/>
                  <a:gd name="T97" fmla="*/ 662 h 3122"/>
                  <a:gd name="T98" fmla="*/ 836 w 4896"/>
                  <a:gd name="T99" fmla="*/ 784 h 3122"/>
                  <a:gd name="T100" fmla="*/ 672 w 4896"/>
                  <a:gd name="T101" fmla="*/ 952 h 3122"/>
                  <a:gd name="T102" fmla="*/ 464 w 4896"/>
                  <a:gd name="T103" fmla="*/ 1212 h 3122"/>
                  <a:gd name="T104" fmla="*/ 298 w 4896"/>
                  <a:gd name="T105" fmla="*/ 1468 h 3122"/>
                  <a:gd name="T106" fmla="*/ 172 w 4896"/>
                  <a:gd name="T107" fmla="*/ 1708 h 3122"/>
                  <a:gd name="T108" fmla="*/ 82 w 4896"/>
                  <a:gd name="T109" fmla="*/ 1922 h 3122"/>
                  <a:gd name="T110" fmla="*/ 26 w 4896"/>
                  <a:gd name="T111" fmla="*/ 2098 h 3122"/>
                  <a:gd name="T112" fmla="*/ 2 w 4896"/>
                  <a:gd name="T113" fmla="*/ 2224 h 31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96"/>
                  <a:gd name="T172" fmla="*/ 0 h 3122"/>
                  <a:gd name="T173" fmla="*/ 4896 w 4896"/>
                  <a:gd name="T174" fmla="*/ 3122 h 31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96" h="3122">
                    <a:moveTo>
                      <a:pt x="0" y="2252"/>
                    </a:moveTo>
                    <a:lnTo>
                      <a:pt x="0" y="2252"/>
                    </a:lnTo>
                    <a:lnTo>
                      <a:pt x="14" y="2266"/>
                    </a:lnTo>
                    <a:lnTo>
                      <a:pt x="52" y="2304"/>
                    </a:lnTo>
                    <a:lnTo>
                      <a:pt x="116" y="2364"/>
                    </a:lnTo>
                    <a:lnTo>
                      <a:pt x="158" y="2400"/>
                    </a:lnTo>
                    <a:lnTo>
                      <a:pt x="206" y="2440"/>
                    </a:lnTo>
                    <a:lnTo>
                      <a:pt x="260" y="2482"/>
                    </a:lnTo>
                    <a:lnTo>
                      <a:pt x="318" y="2526"/>
                    </a:lnTo>
                    <a:lnTo>
                      <a:pt x="382" y="2574"/>
                    </a:lnTo>
                    <a:lnTo>
                      <a:pt x="454" y="2622"/>
                    </a:lnTo>
                    <a:lnTo>
                      <a:pt x="530" y="2670"/>
                    </a:lnTo>
                    <a:lnTo>
                      <a:pt x="610" y="2720"/>
                    </a:lnTo>
                    <a:lnTo>
                      <a:pt x="698" y="2768"/>
                    </a:lnTo>
                    <a:lnTo>
                      <a:pt x="788" y="2816"/>
                    </a:lnTo>
                    <a:lnTo>
                      <a:pt x="886" y="2862"/>
                    </a:lnTo>
                    <a:lnTo>
                      <a:pt x="988" y="2906"/>
                    </a:lnTo>
                    <a:lnTo>
                      <a:pt x="1094" y="2948"/>
                    </a:lnTo>
                    <a:lnTo>
                      <a:pt x="1150" y="2968"/>
                    </a:lnTo>
                    <a:lnTo>
                      <a:pt x="1206" y="2986"/>
                    </a:lnTo>
                    <a:lnTo>
                      <a:pt x="1264" y="3004"/>
                    </a:lnTo>
                    <a:lnTo>
                      <a:pt x="1322" y="3022"/>
                    </a:lnTo>
                    <a:lnTo>
                      <a:pt x="1382" y="3036"/>
                    </a:lnTo>
                    <a:lnTo>
                      <a:pt x="1442" y="3052"/>
                    </a:lnTo>
                    <a:lnTo>
                      <a:pt x="1504" y="3066"/>
                    </a:lnTo>
                    <a:lnTo>
                      <a:pt x="1568" y="3078"/>
                    </a:lnTo>
                    <a:lnTo>
                      <a:pt x="1632" y="3088"/>
                    </a:lnTo>
                    <a:lnTo>
                      <a:pt x="1698" y="3098"/>
                    </a:lnTo>
                    <a:lnTo>
                      <a:pt x="1764" y="3106"/>
                    </a:lnTo>
                    <a:lnTo>
                      <a:pt x="1832" y="3112"/>
                    </a:lnTo>
                    <a:lnTo>
                      <a:pt x="1900" y="3118"/>
                    </a:lnTo>
                    <a:lnTo>
                      <a:pt x="1970" y="3122"/>
                    </a:lnTo>
                    <a:lnTo>
                      <a:pt x="2040" y="3122"/>
                    </a:lnTo>
                    <a:lnTo>
                      <a:pt x="2112" y="3122"/>
                    </a:lnTo>
                    <a:lnTo>
                      <a:pt x="2184" y="3120"/>
                    </a:lnTo>
                    <a:lnTo>
                      <a:pt x="2258" y="3116"/>
                    </a:lnTo>
                    <a:lnTo>
                      <a:pt x="2332" y="3110"/>
                    </a:lnTo>
                    <a:lnTo>
                      <a:pt x="2408" y="3102"/>
                    </a:lnTo>
                    <a:lnTo>
                      <a:pt x="2484" y="3092"/>
                    </a:lnTo>
                    <a:lnTo>
                      <a:pt x="2562" y="3078"/>
                    </a:lnTo>
                    <a:lnTo>
                      <a:pt x="2640" y="3064"/>
                    </a:lnTo>
                    <a:lnTo>
                      <a:pt x="2720" y="3046"/>
                    </a:lnTo>
                    <a:lnTo>
                      <a:pt x="2800" y="3028"/>
                    </a:lnTo>
                    <a:lnTo>
                      <a:pt x="2880" y="3006"/>
                    </a:lnTo>
                    <a:lnTo>
                      <a:pt x="2962" y="2980"/>
                    </a:lnTo>
                    <a:lnTo>
                      <a:pt x="3040" y="2954"/>
                    </a:lnTo>
                    <a:lnTo>
                      <a:pt x="3116" y="2928"/>
                    </a:lnTo>
                    <a:lnTo>
                      <a:pt x="3190" y="2898"/>
                    </a:lnTo>
                    <a:lnTo>
                      <a:pt x="3262" y="2868"/>
                    </a:lnTo>
                    <a:lnTo>
                      <a:pt x="3332" y="2836"/>
                    </a:lnTo>
                    <a:lnTo>
                      <a:pt x="3400" y="2804"/>
                    </a:lnTo>
                    <a:lnTo>
                      <a:pt x="3466" y="2770"/>
                    </a:lnTo>
                    <a:lnTo>
                      <a:pt x="3530" y="2734"/>
                    </a:lnTo>
                    <a:lnTo>
                      <a:pt x="3592" y="2698"/>
                    </a:lnTo>
                    <a:lnTo>
                      <a:pt x="3654" y="2660"/>
                    </a:lnTo>
                    <a:lnTo>
                      <a:pt x="3712" y="2622"/>
                    </a:lnTo>
                    <a:lnTo>
                      <a:pt x="3768" y="2582"/>
                    </a:lnTo>
                    <a:lnTo>
                      <a:pt x="3824" y="2542"/>
                    </a:lnTo>
                    <a:lnTo>
                      <a:pt x="3876" y="2500"/>
                    </a:lnTo>
                    <a:lnTo>
                      <a:pt x="3928" y="2458"/>
                    </a:lnTo>
                    <a:lnTo>
                      <a:pt x="3978" y="2416"/>
                    </a:lnTo>
                    <a:lnTo>
                      <a:pt x="4026" y="2372"/>
                    </a:lnTo>
                    <a:lnTo>
                      <a:pt x="4074" y="2330"/>
                    </a:lnTo>
                    <a:lnTo>
                      <a:pt x="4118" y="2286"/>
                    </a:lnTo>
                    <a:lnTo>
                      <a:pt x="4162" y="2240"/>
                    </a:lnTo>
                    <a:lnTo>
                      <a:pt x="4202" y="2196"/>
                    </a:lnTo>
                    <a:lnTo>
                      <a:pt x="4244" y="2150"/>
                    </a:lnTo>
                    <a:lnTo>
                      <a:pt x="4282" y="2106"/>
                    </a:lnTo>
                    <a:lnTo>
                      <a:pt x="4318" y="2060"/>
                    </a:lnTo>
                    <a:lnTo>
                      <a:pt x="4354" y="2014"/>
                    </a:lnTo>
                    <a:lnTo>
                      <a:pt x="4422" y="1924"/>
                    </a:lnTo>
                    <a:lnTo>
                      <a:pt x="4484" y="1832"/>
                    </a:lnTo>
                    <a:lnTo>
                      <a:pt x="4540" y="1742"/>
                    </a:lnTo>
                    <a:lnTo>
                      <a:pt x="4592" y="1654"/>
                    </a:lnTo>
                    <a:lnTo>
                      <a:pt x="4638" y="1568"/>
                    </a:lnTo>
                    <a:lnTo>
                      <a:pt x="4680" y="1484"/>
                    </a:lnTo>
                    <a:lnTo>
                      <a:pt x="4716" y="1404"/>
                    </a:lnTo>
                    <a:lnTo>
                      <a:pt x="4750" y="1326"/>
                    </a:lnTo>
                    <a:lnTo>
                      <a:pt x="4778" y="1254"/>
                    </a:lnTo>
                    <a:lnTo>
                      <a:pt x="4804" y="1184"/>
                    </a:lnTo>
                    <a:lnTo>
                      <a:pt x="4826" y="1120"/>
                    </a:lnTo>
                    <a:lnTo>
                      <a:pt x="4844" y="1062"/>
                    </a:lnTo>
                    <a:lnTo>
                      <a:pt x="4858" y="1010"/>
                    </a:lnTo>
                    <a:lnTo>
                      <a:pt x="4880" y="926"/>
                    </a:lnTo>
                    <a:lnTo>
                      <a:pt x="4892" y="874"/>
                    </a:lnTo>
                    <a:lnTo>
                      <a:pt x="4896" y="854"/>
                    </a:lnTo>
                    <a:lnTo>
                      <a:pt x="4882" y="842"/>
                    </a:lnTo>
                    <a:lnTo>
                      <a:pt x="4844" y="806"/>
                    </a:lnTo>
                    <a:lnTo>
                      <a:pt x="4780" y="750"/>
                    </a:lnTo>
                    <a:lnTo>
                      <a:pt x="4694" y="680"/>
                    </a:lnTo>
                    <a:lnTo>
                      <a:pt x="4642" y="640"/>
                    </a:lnTo>
                    <a:lnTo>
                      <a:pt x="4584" y="596"/>
                    </a:lnTo>
                    <a:lnTo>
                      <a:pt x="4520" y="552"/>
                    </a:lnTo>
                    <a:lnTo>
                      <a:pt x="4452" y="508"/>
                    </a:lnTo>
                    <a:lnTo>
                      <a:pt x="4378" y="460"/>
                    </a:lnTo>
                    <a:lnTo>
                      <a:pt x="4300" y="414"/>
                    </a:lnTo>
                    <a:lnTo>
                      <a:pt x="4216" y="368"/>
                    </a:lnTo>
                    <a:lnTo>
                      <a:pt x="4128" y="322"/>
                    </a:lnTo>
                    <a:lnTo>
                      <a:pt x="4034" y="276"/>
                    </a:lnTo>
                    <a:lnTo>
                      <a:pt x="3936" y="234"/>
                    </a:lnTo>
                    <a:lnTo>
                      <a:pt x="3834" y="192"/>
                    </a:lnTo>
                    <a:lnTo>
                      <a:pt x="3726" y="154"/>
                    </a:lnTo>
                    <a:lnTo>
                      <a:pt x="3614" y="118"/>
                    </a:lnTo>
                    <a:lnTo>
                      <a:pt x="3558" y="102"/>
                    </a:lnTo>
                    <a:lnTo>
                      <a:pt x="3500" y="88"/>
                    </a:lnTo>
                    <a:lnTo>
                      <a:pt x="3440" y="74"/>
                    </a:lnTo>
                    <a:lnTo>
                      <a:pt x="3380" y="60"/>
                    </a:lnTo>
                    <a:lnTo>
                      <a:pt x="3318" y="48"/>
                    </a:lnTo>
                    <a:lnTo>
                      <a:pt x="3256" y="36"/>
                    </a:lnTo>
                    <a:lnTo>
                      <a:pt x="3194" y="28"/>
                    </a:lnTo>
                    <a:lnTo>
                      <a:pt x="3130" y="20"/>
                    </a:lnTo>
                    <a:lnTo>
                      <a:pt x="3064" y="12"/>
                    </a:lnTo>
                    <a:lnTo>
                      <a:pt x="2998" y="6"/>
                    </a:lnTo>
                    <a:lnTo>
                      <a:pt x="2932" y="4"/>
                    </a:lnTo>
                    <a:lnTo>
                      <a:pt x="2864" y="0"/>
                    </a:lnTo>
                    <a:lnTo>
                      <a:pt x="2794" y="0"/>
                    </a:lnTo>
                    <a:lnTo>
                      <a:pt x="2726" y="2"/>
                    </a:lnTo>
                    <a:lnTo>
                      <a:pt x="2656" y="4"/>
                    </a:lnTo>
                    <a:lnTo>
                      <a:pt x="2584" y="8"/>
                    </a:lnTo>
                    <a:lnTo>
                      <a:pt x="2512" y="16"/>
                    </a:lnTo>
                    <a:lnTo>
                      <a:pt x="2440" y="24"/>
                    </a:lnTo>
                    <a:lnTo>
                      <a:pt x="2366" y="34"/>
                    </a:lnTo>
                    <a:lnTo>
                      <a:pt x="2292" y="48"/>
                    </a:lnTo>
                    <a:lnTo>
                      <a:pt x="2216" y="62"/>
                    </a:lnTo>
                    <a:lnTo>
                      <a:pt x="2142" y="80"/>
                    </a:lnTo>
                    <a:lnTo>
                      <a:pt x="2066" y="98"/>
                    </a:lnTo>
                    <a:lnTo>
                      <a:pt x="1992" y="120"/>
                    </a:lnTo>
                    <a:lnTo>
                      <a:pt x="1920" y="142"/>
                    </a:lnTo>
                    <a:lnTo>
                      <a:pt x="1850" y="164"/>
                    </a:lnTo>
                    <a:lnTo>
                      <a:pt x="1780" y="190"/>
                    </a:lnTo>
                    <a:lnTo>
                      <a:pt x="1714" y="216"/>
                    </a:lnTo>
                    <a:lnTo>
                      <a:pt x="1648" y="244"/>
                    </a:lnTo>
                    <a:lnTo>
                      <a:pt x="1584" y="274"/>
                    </a:lnTo>
                    <a:lnTo>
                      <a:pt x="1520" y="304"/>
                    </a:lnTo>
                    <a:lnTo>
                      <a:pt x="1460" y="336"/>
                    </a:lnTo>
                    <a:lnTo>
                      <a:pt x="1400" y="368"/>
                    </a:lnTo>
                    <a:lnTo>
                      <a:pt x="1342" y="402"/>
                    </a:lnTo>
                    <a:lnTo>
                      <a:pt x="1284" y="436"/>
                    </a:lnTo>
                    <a:lnTo>
                      <a:pt x="1230" y="472"/>
                    </a:lnTo>
                    <a:lnTo>
                      <a:pt x="1176" y="508"/>
                    </a:lnTo>
                    <a:lnTo>
                      <a:pt x="1122" y="546"/>
                    </a:lnTo>
                    <a:lnTo>
                      <a:pt x="1072" y="584"/>
                    </a:lnTo>
                    <a:lnTo>
                      <a:pt x="1022" y="622"/>
                    </a:lnTo>
                    <a:lnTo>
                      <a:pt x="974" y="662"/>
                    </a:lnTo>
                    <a:lnTo>
                      <a:pt x="926" y="702"/>
                    </a:lnTo>
                    <a:lnTo>
                      <a:pt x="880" y="742"/>
                    </a:lnTo>
                    <a:lnTo>
                      <a:pt x="836" y="784"/>
                    </a:lnTo>
                    <a:lnTo>
                      <a:pt x="794" y="826"/>
                    </a:lnTo>
                    <a:lnTo>
                      <a:pt x="752" y="868"/>
                    </a:lnTo>
                    <a:lnTo>
                      <a:pt x="672" y="952"/>
                    </a:lnTo>
                    <a:lnTo>
                      <a:pt x="598" y="1038"/>
                    </a:lnTo>
                    <a:lnTo>
                      <a:pt x="528" y="1124"/>
                    </a:lnTo>
                    <a:lnTo>
                      <a:pt x="464" y="1212"/>
                    </a:lnTo>
                    <a:lnTo>
                      <a:pt x="404" y="1298"/>
                    </a:lnTo>
                    <a:lnTo>
                      <a:pt x="348" y="1384"/>
                    </a:lnTo>
                    <a:lnTo>
                      <a:pt x="298" y="1468"/>
                    </a:lnTo>
                    <a:lnTo>
                      <a:pt x="252" y="1550"/>
                    </a:lnTo>
                    <a:lnTo>
                      <a:pt x="210" y="1630"/>
                    </a:lnTo>
                    <a:lnTo>
                      <a:pt x="172" y="1708"/>
                    </a:lnTo>
                    <a:lnTo>
                      <a:pt x="138" y="1784"/>
                    </a:lnTo>
                    <a:lnTo>
                      <a:pt x="108" y="1854"/>
                    </a:lnTo>
                    <a:lnTo>
                      <a:pt x="82" y="1922"/>
                    </a:lnTo>
                    <a:lnTo>
                      <a:pt x="60" y="1986"/>
                    </a:lnTo>
                    <a:lnTo>
                      <a:pt x="42" y="2044"/>
                    </a:lnTo>
                    <a:lnTo>
                      <a:pt x="26" y="2098"/>
                    </a:lnTo>
                    <a:lnTo>
                      <a:pt x="16" y="2146"/>
                    </a:lnTo>
                    <a:lnTo>
                      <a:pt x="6" y="2188"/>
                    </a:lnTo>
                    <a:lnTo>
                      <a:pt x="2" y="2224"/>
                    </a:lnTo>
                    <a:lnTo>
                      <a:pt x="0" y="2252"/>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sp>
            <p:nvSpPr>
              <p:cNvPr id="31" name="Freeform 32"/>
              <p:cNvSpPr>
                <a:spLocks/>
              </p:cNvSpPr>
              <p:nvPr/>
            </p:nvSpPr>
            <p:spPr bwMode="auto">
              <a:xfrm>
                <a:off x="4684056" y="3313726"/>
                <a:ext cx="482607" cy="320743"/>
              </a:xfrm>
              <a:custGeom>
                <a:avLst/>
                <a:gdLst>
                  <a:gd name="T0" fmla="*/ 2 w 4802"/>
                  <a:gd name="T1" fmla="*/ 762 h 3190"/>
                  <a:gd name="T2" fmla="*/ 44 w 4802"/>
                  <a:gd name="T3" fmla="*/ 956 h 3190"/>
                  <a:gd name="T4" fmla="*/ 100 w 4802"/>
                  <a:gd name="T5" fmla="*/ 1152 h 3190"/>
                  <a:gd name="T6" fmla="*/ 190 w 4802"/>
                  <a:gd name="T7" fmla="*/ 1392 h 3190"/>
                  <a:gd name="T8" fmla="*/ 318 w 4802"/>
                  <a:gd name="T9" fmla="*/ 1660 h 3190"/>
                  <a:gd name="T10" fmla="*/ 490 w 4802"/>
                  <a:gd name="T11" fmla="*/ 1944 h 3190"/>
                  <a:gd name="T12" fmla="*/ 596 w 4802"/>
                  <a:gd name="T13" fmla="*/ 2088 h 3190"/>
                  <a:gd name="T14" fmla="*/ 716 w 4802"/>
                  <a:gd name="T15" fmla="*/ 2230 h 3190"/>
                  <a:gd name="T16" fmla="*/ 848 w 4802"/>
                  <a:gd name="T17" fmla="*/ 2370 h 3190"/>
                  <a:gd name="T18" fmla="*/ 998 w 4802"/>
                  <a:gd name="T19" fmla="*/ 2504 h 3190"/>
                  <a:gd name="T20" fmla="*/ 1162 w 4802"/>
                  <a:gd name="T21" fmla="*/ 2634 h 3190"/>
                  <a:gd name="T22" fmla="*/ 1344 w 4802"/>
                  <a:gd name="T23" fmla="*/ 2754 h 3190"/>
                  <a:gd name="T24" fmla="*/ 1542 w 4802"/>
                  <a:gd name="T25" fmla="*/ 2864 h 3190"/>
                  <a:gd name="T26" fmla="*/ 1760 w 4802"/>
                  <a:gd name="T27" fmla="*/ 2964 h 3190"/>
                  <a:gd name="T28" fmla="*/ 1916 w 4802"/>
                  <a:gd name="T29" fmla="*/ 3024 h 3190"/>
                  <a:gd name="T30" fmla="*/ 2152 w 4802"/>
                  <a:gd name="T31" fmla="*/ 3096 h 3190"/>
                  <a:gd name="T32" fmla="*/ 2382 w 4802"/>
                  <a:gd name="T33" fmla="*/ 3146 h 3190"/>
                  <a:gd name="T34" fmla="*/ 2602 w 4802"/>
                  <a:gd name="T35" fmla="*/ 3178 h 3190"/>
                  <a:gd name="T36" fmla="*/ 2816 w 4802"/>
                  <a:gd name="T37" fmla="*/ 3190 h 3190"/>
                  <a:gd name="T38" fmla="*/ 3020 w 4802"/>
                  <a:gd name="T39" fmla="*/ 3186 h 3190"/>
                  <a:gd name="T40" fmla="*/ 3216 w 4802"/>
                  <a:gd name="T41" fmla="*/ 3170 h 3190"/>
                  <a:gd name="T42" fmla="*/ 3402 w 4802"/>
                  <a:gd name="T43" fmla="*/ 3138 h 3190"/>
                  <a:gd name="T44" fmla="*/ 3580 w 4802"/>
                  <a:gd name="T45" fmla="*/ 3098 h 3190"/>
                  <a:gd name="T46" fmla="*/ 3798 w 4802"/>
                  <a:gd name="T47" fmla="*/ 3030 h 3190"/>
                  <a:gd name="T48" fmla="*/ 4092 w 4802"/>
                  <a:gd name="T49" fmla="*/ 2908 h 3190"/>
                  <a:gd name="T50" fmla="*/ 4340 w 4802"/>
                  <a:gd name="T51" fmla="*/ 2776 h 3190"/>
                  <a:gd name="T52" fmla="*/ 4538 w 4802"/>
                  <a:gd name="T53" fmla="*/ 2648 h 3190"/>
                  <a:gd name="T54" fmla="*/ 4682 w 4802"/>
                  <a:gd name="T55" fmla="*/ 2538 h 3190"/>
                  <a:gd name="T56" fmla="*/ 4802 w 4802"/>
                  <a:gd name="T57" fmla="*/ 2432 h 3190"/>
                  <a:gd name="T58" fmla="*/ 4790 w 4802"/>
                  <a:gd name="T59" fmla="*/ 2362 h 3190"/>
                  <a:gd name="T60" fmla="*/ 4720 w 4802"/>
                  <a:gd name="T61" fmla="*/ 2110 h 3190"/>
                  <a:gd name="T62" fmla="*/ 4642 w 4802"/>
                  <a:gd name="T63" fmla="*/ 1892 h 3190"/>
                  <a:gd name="T64" fmla="*/ 4530 w 4802"/>
                  <a:gd name="T65" fmla="*/ 1642 h 3190"/>
                  <a:gd name="T66" fmla="*/ 4378 w 4802"/>
                  <a:gd name="T67" fmla="*/ 1370 h 3190"/>
                  <a:gd name="T68" fmla="*/ 4182 w 4802"/>
                  <a:gd name="T69" fmla="*/ 1092 h 3190"/>
                  <a:gd name="T70" fmla="*/ 4066 w 4802"/>
                  <a:gd name="T71" fmla="*/ 954 h 3190"/>
                  <a:gd name="T72" fmla="*/ 3938 w 4802"/>
                  <a:gd name="T73" fmla="*/ 818 h 3190"/>
                  <a:gd name="T74" fmla="*/ 3794 w 4802"/>
                  <a:gd name="T75" fmla="*/ 686 h 3190"/>
                  <a:gd name="T76" fmla="*/ 3638 w 4802"/>
                  <a:gd name="T77" fmla="*/ 562 h 3190"/>
                  <a:gd name="T78" fmla="*/ 3466 w 4802"/>
                  <a:gd name="T79" fmla="*/ 444 h 3190"/>
                  <a:gd name="T80" fmla="*/ 3278 w 4802"/>
                  <a:gd name="T81" fmla="*/ 336 h 3190"/>
                  <a:gd name="T82" fmla="*/ 3074 w 4802"/>
                  <a:gd name="T83" fmla="*/ 238 h 3190"/>
                  <a:gd name="T84" fmla="*/ 2930 w 4802"/>
                  <a:gd name="T85" fmla="*/ 180 h 3190"/>
                  <a:gd name="T86" fmla="*/ 2716 w 4802"/>
                  <a:gd name="T87" fmla="*/ 110 h 3190"/>
                  <a:gd name="T88" fmla="*/ 2504 w 4802"/>
                  <a:gd name="T89" fmla="*/ 58 h 3190"/>
                  <a:gd name="T90" fmla="*/ 2298 w 4802"/>
                  <a:gd name="T91" fmla="*/ 22 h 3190"/>
                  <a:gd name="T92" fmla="*/ 2098 w 4802"/>
                  <a:gd name="T93" fmla="*/ 4 h 3190"/>
                  <a:gd name="T94" fmla="*/ 1902 w 4802"/>
                  <a:gd name="T95" fmla="*/ 0 h 3190"/>
                  <a:gd name="T96" fmla="*/ 1712 w 4802"/>
                  <a:gd name="T97" fmla="*/ 8 h 3190"/>
                  <a:gd name="T98" fmla="*/ 1530 w 4802"/>
                  <a:gd name="T99" fmla="*/ 28 h 3190"/>
                  <a:gd name="T100" fmla="*/ 1300 w 4802"/>
                  <a:gd name="T101" fmla="*/ 72 h 3190"/>
                  <a:gd name="T102" fmla="*/ 980 w 4802"/>
                  <a:gd name="T103" fmla="*/ 162 h 3190"/>
                  <a:gd name="T104" fmla="*/ 696 w 4802"/>
                  <a:gd name="T105" fmla="*/ 276 h 3190"/>
                  <a:gd name="T106" fmla="*/ 454 w 4802"/>
                  <a:gd name="T107" fmla="*/ 400 h 3190"/>
                  <a:gd name="T108" fmla="*/ 258 w 4802"/>
                  <a:gd name="T109" fmla="*/ 522 h 3190"/>
                  <a:gd name="T110" fmla="*/ 110 w 4802"/>
                  <a:gd name="T111" fmla="*/ 634 h 3190"/>
                  <a:gd name="T112" fmla="*/ 18 w 4802"/>
                  <a:gd name="T113" fmla="*/ 722 h 31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02"/>
                  <a:gd name="T172" fmla="*/ 0 h 3190"/>
                  <a:gd name="T173" fmla="*/ 4802 w 4802"/>
                  <a:gd name="T174" fmla="*/ 3190 h 31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02" h="3190">
                    <a:moveTo>
                      <a:pt x="0" y="744"/>
                    </a:moveTo>
                    <a:lnTo>
                      <a:pt x="0" y="744"/>
                    </a:lnTo>
                    <a:lnTo>
                      <a:pt x="2" y="762"/>
                    </a:lnTo>
                    <a:lnTo>
                      <a:pt x="12" y="818"/>
                    </a:lnTo>
                    <a:lnTo>
                      <a:pt x="30" y="904"/>
                    </a:lnTo>
                    <a:lnTo>
                      <a:pt x="44" y="956"/>
                    </a:lnTo>
                    <a:lnTo>
                      <a:pt x="58" y="1016"/>
                    </a:lnTo>
                    <a:lnTo>
                      <a:pt x="78" y="1082"/>
                    </a:lnTo>
                    <a:lnTo>
                      <a:pt x="100" y="1152"/>
                    </a:lnTo>
                    <a:lnTo>
                      <a:pt x="126" y="1228"/>
                    </a:lnTo>
                    <a:lnTo>
                      <a:pt x="156" y="1308"/>
                    </a:lnTo>
                    <a:lnTo>
                      <a:pt x="190" y="1392"/>
                    </a:lnTo>
                    <a:lnTo>
                      <a:pt x="228" y="1478"/>
                    </a:lnTo>
                    <a:lnTo>
                      <a:pt x="270" y="1568"/>
                    </a:lnTo>
                    <a:lnTo>
                      <a:pt x="318" y="1660"/>
                    </a:lnTo>
                    <a:lnTo>
                      <a:pt x="370" y="1754"/>
                    </a:lnTo>
                    <a:lnTo>
                      <a:pt x="428" y="1848"/>
                    </a:lnTo>
                    <a:lnTo>
                      <a:pt x="490" y="1944"/>
                    </a:lnTo>
                    <a:lnTo>
                      <a:pt x="524" y="1992"/>
                    </a:lnTo>
                    <a:lnTo>
                      <a:pt x="560" y="2040"/>
                    </a:lnTo>
                    <a:lnTo>
                      <a:pt x="596" y="2088"/>
                    </a:lnTo>
                    <a:lnTo>
                      <a:pt x="634" y="2136"/>
                    </a:lnTo>
                    <a:lnTo>
                      <a:pt x="674" y="2184"/>
                    </a:lnTo>
                    <a:lnTo>
                      <a:pt x="716" y="2230"/>
                    </a:lnTo>
                    <a:lnTo>
                      <a:pt x="758" y="2278"/>
                    </a:lnTo>
                    <a:lnTo>
                      <a:pt x="802" y="2324"/>
                    </a:lnTo>
                    <a:lnTo>
                      <a:pt x="848" y="2370"/>
                    </a:lnTo>
                    <a:lnTo>
                      <a:pt x="896" y="2416"/>
                    </a:lnTo>
                    <a:lnTo>
                      <a:pt x="946" y="2460"/>
                    </a:lnTo>
                    <a:lnTo>
                      <a:pt x="998" y="2504"/>
                    </a:lnTo>
                    <a:lnTo>
                      <a:pt x="1050" y="2548"/>
                    </a:lnTo>
                    <a:lnTo>
                      <a:pt x="1106" y="2592"/>
                    </a:lnTo>
                    <a:lnTo>
                      <a:pt x="1162" y="2634"/>
                    </a:lnTo>
                    <a:lnTo>
                      <a:pt x="1220" y="2674"/>
                    </a:lnTo>
                    <a:lnTo>
                      <a:pt x="1280" y="2714"/>
                    </a:lnTo>
                    <a:lnTo>
                      <a:pt x="1344" y="2754"/>
                    </a:lnTo>
                    <a:lnTo>
                      <a:pt x="1408" y="2792"/>
                    </a:lnTo>
                    <a:lnTo>
                      <a:pt x="1474" y="2830"/>
                    </a:lnTo>
                    <a:lnTo>
                      <a:pt x="1542" y="2864"/>
                    </a:lnTo>
                    <a:lnTo>
                      <a:pt x="1612" y="2900"/>
                    </a:lnTo>
                    <a:lnTo>
                      <a:pt x="1686" y="2932"/>
                    </a:lnTo>
                    <a:lnTo>
                      <a:pt x="1760" y="2964"/>
                    </a:lnTo>
                    <a:lnTo>
                      <a:pt x="1836" y="2994"/>
                    </a:lnTo>
                    <a:lnTo>
                      <a:pt x="1916" y="3024"/>
                    </a:lnTo>
                    <a:lnTo>
                      <a:pt x="1996" y="3050"/>
                    </a:lnTo>
                    <a:lnTo>
                      <a:pt x="2074" y="3074"/>
                    </a:lnTo>
                    <a:lnTo>
                      <a:pt x="2152" y="3096"/>
                    </a:lnTo>
                    <a:lnTo>
                      <a:pt x="2230" y="3114"/>
                    </a:lnTo>
                    <a:lnTo>
                      <a:pt x="2306" y="3132"/>
                    </a:lnTo>
                    <a:lnTo>
                      <a:pt x="2382" y="3146"/>
                    </a:lnTo>
                    <a:lnTo>
                      <a:pt x="2456" y="3158"/>
                    </a:lnTo>
                    <a:lnTo>
                      <a:pt x="2530" y="3168"/>
                    </a:lnTo>
                    <a:lnTo>
                      <a:pt x="2602" y="3178"/>
                    </a:lnTo>
                    <a:lnTo>
                      <a:pt x="2674" y="3184"/>
                    </a:lnTo>
                    <a:lnTo>
                      <a:pt x="2746" y="3188"/>
                    </a:lnTo>
                    <a:lnTo>
                      <a:pt x="2816" y="3190"/>
                    </a:lnTo>
                    <a:lnTo>
                      <a:pt x="2884" y="3190"/>
                    </a:lnTo>
                    <a:lnTo>
                      <a:pt x="2954" y="3190"/>
                    </a:lnTo>
                    <a:lnTo>
                      <a:pt x="3020" y="3186"/>
                    </a:lnTo>
                    <a:lnTo>
                      <a:pt x="3086" y="3182"/>
                    </a:lnTo>
                    <a:lnTo>
                      <a:pt x="3152" y="3176"/>
                    </a:lnTo>
                    <a:lnTo>
                      <a:pt x="3216" y="3170"/>
                    </a:lnTo>
                    <a:lnTo>
                      <a:pt x="3280" y="3160"/>
                    </a:lnTo>
                    <a:lnTo>
                      <a:pt x="3342" y="3150"/>
                    </a:lnTo>
                    <a:lnTo>
                      <a:pt x="3402" y="3138"/>
                    </a:lnTo>
                    <a:lnTo>
                      <a:pt x="3462" y="3126"/>
                    </a:lnTo>
                    <a:lnTo>
                      <a:pt x="3522" y="3112"/>
                    </a:lnTo>
                    <a:lnTo>
                      <a:pt x="3580" y="3098"/>
                    </a:lnTo>
                    <a:lnTo>
                      <a:pt x="3636" y="3082"/>
                    </a:lnTo>
                    <a:lnTo>
                      <a:pt x="3692" y="3066"/>
                    </a:lnTo>
                    <a:lnTo>
                      <a:pt x="3798" y="3030"/>
                    </a:lnTo>
                    <a:lnTo>
                      <a:pt x="3902" y="2992"/>
                    </a:lnTo>
                    <a:lnTo>
                      <a:pt x="4000" y="2952"/>
                    </a:lnTo>
                    <a:lnTo>
                      <a:pt x="4092" y="2908"/>
                    </a:lnTo>
                    <a:lnTo>
                      <a:pt x="4180" y="2866"/>
                    </a:lnTo>
                    <a:lnTo>
                      <a:pt x="4262" y="2820"/>
                    </a:lnTo>
                    <a:lnTo>
                      <a:pt x="4340" y="2776"/>
                    </a:lnTo>
                    <a:lnTo>
                      <a:pt x="4410" y="2732"/>
                    </a:lnTo>
                    <a:lnTo>
                      <a:pt x="4476" y="2690"/>
                    </a:lnTo>
                    <a:lnTo>
                      <a:pt x="4538" y="2648"/>
                    </a:lnTo>
                    <a:lnTo>
                      <a:pt x="4592" y="2608"/>
                    </a:lnTo>
                    <a:lnTo>
                      <a:pt x="4640" y="2572"/>
                    </a:lnTo>
                    <a:lnTo>
                      <a:pt x="4682" y="2538"/>
                    </a:lnTo>
                    <a:lnTo>
                      <a:pt x="4748" y="2482"/>
                    </a:lnTo>
                    <a:lnTo>
                      <a:pt x="4790" y="2446"/>
                    </a:lnTo>
                    <a:lnTo>
                      <a:pt x="4802" y="2432"/>
                    </a:lnTo>
                    <a:lnTo>
                      <a:pt x="4800" y="2414"/>
                    </a:lnTo>
                    <a:lnTo>
                      <a:pt x="4790" y="2362"/>
                    </a:lnTo>
                    <a:lnTo>
                      <a:pt x="4770" y="2280"/>
                    </a:lnTo>
                    <a:lnTo>
                      <a:pt x="4740" y="2172"/>
                    </a:lnTo>
                    <a:lnTo>
                      <a:pt x="4720" y="2110"/>
                    </a:lnTo>
                    <a:lnTo>
                      <a:pt x="4698" y="2042"/>
                    </a:lnTo>
                    <a:lnTo>
                      <a:pt x="4672" y="1968"/>
                    </a:lnTo>
                    <a:lnTo>
                      <a:pt x="4642" y="1892"/>
                    </a:lnTo>
                    <a:lnTo>
                      <a:pt x="4608" y="1812"/>
                    </a:lnTo>
                    <a:lnTo>
                      <a:pt x="4570" y="1728"/>
                    </a:lnTo>
                    <a:lnTo>
                      <a:pt x="4530" y="1642"/>
                    </a:lnTo>
                    <a:lnTo>
                      <a:pt x="4484" y="1552"/>
                    </a:lnTo>
                    <a:lnTo>
                      <a:pt x="4434" y="1462"/>
                    </a:lnTo>
                    <a:lnTo>
                      <a:pt x="4378" y="1370"/>
                    </a:lnTo>
                    <a:lnTo>
                      <a:pt x="4318" y="1278"/>
                    </a:lnTo>
                    <a:lnTo>
                      <a:pt x="4252" y="1184"/>
                    </a:lnTo>
                    <a:lnTo>
                      <a:pt x="4182" y="1092"/>
                    </a:lnTo>
                    <a:lnTo>
                      <a:pt x="4144" y="1046"/>
                    </a:lnTo>
                    <a:lnTo>
                      <a:pt x="4106" y="998"/>
                    </a:lnTo>
                    <a:lnTo>
                      <a:pt x="4066" y="954"/>
                    </a:lnTo>
                    <a:lnTo>
                      <a:pt x="4024" y="908"/>
                    </a:lnTo>
                    <a:lnTo>
                      <a:pt x="3982" y="862"/>
                    </a:lnTo>
                    <a:lnTo>
                      <a:pt x="3938" y="818"/>
                    </a:lnTo>
                    <a:lnTo>
                      <a:pt x="3892" y="774"/>
                    </a:lnTo>
                    <a:lnTo>
                      <a:pt x="3844" y="730"/>
                    </a:lnTo>
                    <a:lnTo>
                      <a:pt x="3794" y="686"/>
                    </a:lnTo>
                    <a:lnTo>
                      <a:pt x="3744" y="644"/>
                    </a:lnTo>
                    <a:lnTo>
                      <a:pt x="3692" y="602"/>
                    </a:lnTo>
                    <a:lnTo>
                      <a:pt x="3638" y="562"/>
                    </a:lnTo>
                    <a:lnTo>
                      <a:pt x="3582" y="520"/>
                    </a:lnTo>
                    <a:lnTo>
                      <a:pt x="3524" y="482"/>
                    </a:lnTo>
                    <a:lnTo>
                      <a:pt x="3466" y="444"/>
                    </a:lnTo>
                    <a:lnTo>
                      <a:pt x="3404" y="406"/>
                    </a:lnTo>
                    <a:lnTo>
                      <a:pt x="3342" y="370"/>
                    </a:lnTo>
                    <a:lnTo>
                      <a:pt x="3278" y="336"/>
                    </a:lnTo>
                    <a:lnTo>
                      <a:pt x="3212" y="302"/>
                    </a:lnTo>
                    <a:lnTo>
                      <a:pt x="3144" y="268"/>
                    </a:lnTo>
                    <a:lnTo>
                      <a:pt x="3074" y="238"/>
                    </a:lnTo>
                    <a:lnTo>
                      <a:pt x="3002" y="208"/>
                    </a:lnTo>
                    <a:lnTo>
                      <a:pt x="2930" y="180"/>
                    </a:lnTo>
                    <a:lnTo>
                      <a:pt x="2858" y="154"/>
                    </a:lnTo>
                    <a:lnTo>
                      <a:pt x="2786" y="130"/>
                    </a:lnTo>
                    <a:lnTo>
                      <a:pt x="2716" y="110"/>
                    </a:lnTo>
                    <a:lnTo>
                      <a:pt x="2644" y="90"/>
                    </a:lnTo>
                    <a:lnTo>
                      <a:pt x="2574" y="72"/>
                    </a:lnTo>
                    <a:lnTo>
                      <a:pt x="2504" y="58"/>
                    </a:lnTo>
                    <a:lnTo>
                      <a:pt x="2436" y="44"/>
                    </a:lnTo>
                    <a:lnTo>
                      <a:pt x="2366" y="32"/>
                    </a:lnTo>
                    <a:lnTo>
                      <a:pt x="2298" y="22"/>
                    </a:lnTo>
                    <a:lnTo>
                      <a:pt x="2230" y="14"/>
                    </a:lnTo>
                    <a:lnTo>
                      <a:pt x="2164" y="8"/>
                    </a:lnTo>
                    <a:lnTo>
                      <a:pt x="2098" y="4"/>
                    </a:lnTo>
                    <a:lnTo>
                      <a:pt x="2032" y="0"/>
                    </a:lnTo>
                    <a:lnTo>
                      <a:pt x="1966" y="0"/>
                    </a:lnTo>
                    <a:lnTo>
                      <a:pt x="1902" y="0"/>
                    </a:lnTo>
                    <a:lnTo>
                      <a:pt x="1838" y="2"/>
                    </a:lnTo>
                    <a:lnTo>
                      <a:pt x="1776" y="4"/>
                    </a:lnTo>
                    <a:lnTo>
                      <a:pt x="1712" y="8"/>
                    </a:lnTo>
                    <a:lnTo>
                      <a:pt x="1652" y="14"/>
                    </a:lnTo>
                    <a:lnTo>
                      <a:pt x="1590" y="20"/>
                    </a:lnTo>
                    <a:lnTo>
                      <a:pt x="1530" y="28"/>
                    </a:lnTo>
                    <a:lnTo>
                      <a:pt x="1472" y="38"/>
                    </a:lnTo>
                    <a:lnTo>
                      <a:pt x="1414" y="48"/>
                    </a:lnTo>
                    <a:lnTo>
                      <a:pt x="1300" y="72"/>
                    </a:lnTo>
                    <a:lnTo>
                      <a:pt x="1188" y="98"/>
                    </a:lnTo>
                    <a:lnTo>
                      <a:pt x="1082" y="130"/>
                    </a:lnTo>
                    <a:lnTo>
                      <a:pt x="980" y="162"/>
                    </a:lnTo>
                    <a:lnTo>
                      <a:pt x="880" y="198"/>
                    </a:lnTo>
                    <a:lnTo>
                      <a:pt x="786" y="236"/>
                    </a:lnTo>
                    <a:lnTo>
                      <a:pt x="696" y="276"/>
                    </a:lnTo>
                    <a:lnTo>
                      <a:pt x="610" y="316"/>
                    </a:lnTo>
                    <a:lnTo>
                      <a:pt x="530" y="358"/>
                    </a:lnTo>
                    <a:lnTo>
                      <a:pt x="454" y="400"/>
                    </a:lnTo>
                    <a:lnTo>
                      <a:pt x="382" y="442"/>
                    </a:lnTo>
                    <a:lnTo>
                      <a:pt x="318" y="482"/>
                    </a:lnTo>
                    <a:lnTo>
                      <a:pt x="258" y="522"/>
                    </a:lnTo>
                    <a:lnTo>
                      <a:pt x="202" y="562"/>
                    </a:lnTo>
                    <a:lnTo>
                      <a:pt x="154" y="598"/>
                    </a:lnTo>
                    <a:lnTo>
                      <a:pt x="110" y="634"/>
                    </a:lnTo>
                    <a:lnTo>
                      <a:pt x="74" y="666"/>
                    </a:lnTo>
                    <a:lnTo>
                      <a:pt x="42" y="696"/>
                    </a:lnTo>
                    <a:lnTo>
                      <a:pt x="18" y="722"/>
                    </a:lnTo>
                    <a:lnTo>
                      <a:pt x="0" y="744"/>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sp>
            <p:nvSpPr>
              <p:cNvPr id="32" name="Freeform 33"/>
              <p:cNvSpPr>
                <a:spLocks/>
              </p:cNvSpPr>
              <p:nvPr/>
            </p:nvSpPr>
            <p:spPr bwMode="auto">
              <a:xfrm>
                <a:off x="4421250" y="2469762"/>
                <a:ext cx="303421" cy="511874"/>
              </a:xfrm>
              <a:custGeom>
                <a:avLst/>
                <a:gdLst>
                  <a:gd name="T0" fmla="*/ 1496 w 3018"/>
                  <a:gd name="T1" fmla="*/ 5082 h 5092"/>
                  <a:gd name="T2" fmla="*/ 1328 w 3018"/>
                  <a:gd name="T3" fmla="*/ 4980 h 5092"/>
                  <a:gd name="T4" fmla="*/ 1162 w 3018"/>
                  <a:gd name="T5" fmla="*/ 4862 h 5092"/>
                  <a:gd name="T6" fmla="*/ 966 w 3018"/>
                  <a:gd name="T7" fmla="*/ 4698 h 5092"/>
                  <a:gd name="T8" fmla="*/ 756 w 3018"/>
                  <a:gd name="T9" fmla="*/ 4488 h 5092"/>
                  <a:gd name="T10" fmla="*/ 544 w 3018"/>
                  <a:gd name="T11" fmla="*/ 4230 h 5092"/>
                  <a:gd name="T12" fmla="*/ 444 w 3018"/>
                  <a:gd name="T13" fmla="*/ 4084 h 5092"/>
                  <a:gd name="T14" fmla="*/ 348 w 3018"/>
                  <a:gd name="T15" fmla="*/ 3924 h 5092"/>
                  <a:gd name="T16" fmla="*/ 262 w 3018"/>
                  <a:gd name="T17" fmla="*/ 3752 h 5092"/>
                  <a:gd name="T18" fmla="*/ 184 w 3018"/>
                  <a:gd name="T19" fmla="*/ 3566 h 5092"/>
                  <a:gd name="T20" fmla="*/ 116 w 3018"/>
                  <a:gd name="T21" fmla="*/ 3368 h 5092"/>
                  <a:gd name="T22" fmla="*/ 64 w 3018"/>
                  <a:gd name="T23" fmla="*/ 3158 h 5092"/>
                  <a:gd name="T24" fmla="*/ 24 w 3018"/>
                  <a:gd name="T25" fmla="*/ 2932 h 5092"/>
                  <a:gd name="T26" fmla="*/ 4 w 3018"/>
                  <a:gd name="T27" fmla="*/ 2694 h 5092"/>
                  <a:gd name="T28" fmla="*/ 0 w 3018"/>
                  <a:gd name="T29" fmla="*/ 2528 h 5092"/>
                  <a:gd name="T30" fmla="*/ 10 w 3018"/>
                  <a:gd name="T31" fmla="*/ 2280 h 5092"/>
                  <a:gd name="T32" fmla="*/ 38 w 3018"/>
                  <a:gd name="T33" fmla="*/ 2048 h 5092"/>
                  <a:gd name="T34" fmla="*/ 82 w 3018"/>
                  <a:gd name="T35" fmla="*/ 1828 h 5092"/>
                  <a:gd name="T36" fmla="*/ 140 w 3018"/>
                  <a:gd name="T37" fmla="*/ 1624 h 5092"/>
                  <a:gd name="T38" fmla="*/ 212 w 3018"/>
                  <a:gd name="T39" fmla="*/ 1432 h 5092"/>
                  <a:gd name="T40" fmla="*/ 294 w 3018"/>
                  <a:gd name="T41" fmla="*/ 1252 h 5092"/>
                  <a:gd name="T42" fmla="*/ 384 w 3018"/>
                  <a:gd name="T43" fmla="*/ 1086 h 5092"/>
                  <a:gd name="T44" fmla="*/ 480 w 3018"/>
                  <a:gd name="T45" fmla="*/ 934 h 5092"/>
                  <a:gd name="T46" fmla="*/ 618 w 3018"/>
                  <a:gd name="T47" fmla="*/ 750 h 5092"/>
                  <a:gd name="T48" fmla="*/ 830 w 3018"/>
                  <a:gd name="T49" fmla="*/ 512 h 5092"/>
                  <a:gd name="T50" fmla="*/ 1036 w 3018"/>
                  <a:gd name="T51" fmla="*/ 324 h 5092"/>
                  <a:gd name="T52" fmla="*/ 1224 w 3018"/>
                  <a:gd name="T53" fmla="*/ 180 h 5092"/>
                  <a:gd name="T54" fmla="*/ 1374 w 3018"/>
                  <a:gd name="T55" fmla="*/ 78 h 5092"/>
                  <a:gd name="T56" fmla="*/ 1514 w 3018"/>
                  <a:gd name="T57" fmla="*/ 0 h 5092"/>
                  <a:gd name="T58" fmla="*/ 1576 w 3018"/>
                  <a:gd name="T59" fmla="*/ 36 h 5092"/>
                  <a:gd name="T60" fmla="*/ 1792 w 3018"/>
                  <a:gd name="T61" fmla="*/ 186 h 5092"/>
                  <a:gd name="T62" fmla="*/ 1970 w 3018"/>
                  <a:gd name="T63" fmla="*/ 332 h 5092"/>
                  <a:gd name="T64" fmla="*/ 2170 w 3018"/>
                  <a:gd name="T65" fmla="*/ 520 h 5092"/>
                  <a:gd name="T66" fmla="*/ 2376 w 3018"/>
                  <a:gd name="T67" fmla="*/ 754 h 5092"/>
                  <a:gd name="T68" fmla="*/ 2574 w 3018"/>
                  <a:gd name="T69" fmla="*/ 1030 h 5092"/>
                  <a:gd name="T70" fmla="*/ 2666 w 3018"/>
                  <a:gd name="T71" fmla="*/ 1186 h 5092"/>
                  <a:gd name="T72" fmla="*/ 2750 w 3018"/>
                  <a:gd name="T73" fmla="*/ 1352 h 5092"/>
                  <a:gd name="T74" fmla="*/ 2828 w 3018"/>
                  <a:gd name="T75" fmla="*/ 1530 h 5092"/>
                  <a:gd name="T76" fmla="*/ 2894 w 3018"/>
                  <a:gd name="T77" fmla="*/ 1720 h 5092"/>
                  <a:gd name="T78" fmla="*/ 2948 w 3018"/>
                  <a:gd name="T79" fmla="*/ 1922 h 5092"/>
                  <a:gd name="T80" fmla="*/ 2986 w 3018"/>
                  <a:gd name="T81" fmla="*/ 2134 h 5092"/>
                  <a:gd name="T82" fmla="*/ 3012 w 3018"/>
                  <a:gd name="T83" fmla="*/ 2360 h 5092"/>
                  <a:gd name="T84" fmla="*/ 3018 w 3018"/>
                  <a:gd name="T85" fmla="*/ 2514 h 5092"/>
                  <a:gd name="T86" fmla="*/ 3014 w 3018"/>
                  <a:gd name="T87" fmla="*/ 2740 h 5092"/>
                  <a:gd name="T88" fmla="*/ 2992 w 3018"/>
                  <a:gd name="T89" fmla="*/ 2956 h 5092"/>
                  <a:gd name="T90" fmla="*/ 2956 w 3018"/>
                  <a:gd name="T91" fmla="*/ 3162 h 5092"/>
                  <a:gd name="T92" fmla="*/ 2908 w 3018"/>
                  <a:gd name="T93" fmla="*/ 3358 h 5092"/>
                  <a:gd name="T94" fmla="*/ 2848 w 3018"/>
                  <a:gd name="T95" fmla="*/ 3544 h 5092"/>
                  <a:gd name="T96" fmla="*/ 2776 w 3018"/>
                  <a:gd name="T97" fmla="*/ 3720 h 5092"/>
                  <a:gd name="T98" fmla="*/ 2696 w 3018"/>
                  <a:gd name="T99" fmla="*/ 3884 h 5092"/>
                  <a:gd name="T100" fmla="*/ 2580 w 3018"/>
                  <a:gd name="T101" fmla="*/ 4088 h 5092"/>
                  <a:gd name="T102" fmla="*/ 2388 w 3018"/>
                  <a:gd name="T103" fmla="*/ 4360 h 5092"/>
                  <a:gd name="T104" fmla="*/ 2186 w 3018"/>
                  <a:gd name="T105" fmla="*/ 4590 h 5092"/>
                  <a:gd name="T106" fmla="*/ 1990 w 3018"/>
                  <a:gd name="T107" fmla="*/ 4778 h 5092"/>
                  <a:gd name="T108" fmla="*/ 1808 w 3018"/>
                  <a:gd name="T109" fmla="*/ 4922 h 5092"/>
                  <a:gd name="T110" fmla="*/ 1654 w 3018"/>
                  <a:gd name="T111" fmla="*/ 5024 h 5092"/>
                  <a:gd name="T112" fmla="*/ 1540 w 3018"/>
                  <a:gd name="T113" fmla="*/ 5082 h 50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18"/>
                  <a:gd name="T172" fmla="*/ 0 h 5092"/>
                  <a:gd name="T173" fmla="*/ 3018 w 3018"/>
                  <a:gd name="T174" fmla="*/ 5092 h 50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18" h="5092">
                    <a:moveTo>
                      <a:pt x="1514" y="5092"/>
                    </a:moveTo>
                    <a:lnTo>
                      <a:pt x="1514" y="5092"/>
                    </a:lnTo>
                    <a:lnTo>
                      <a:pt x="1496" y="5082"/>
                    </a:lnTo>
                    <a:lnTo>
                      <a:pt x="1448" y="5056"/>
                    </a:lnTo>
                    <a:lnTo>
                      <a:pt x="1374" y="5010"/>
                    </a:lnTo>
                    <a:lnTo>
                      <a:pt x="1328" y="4980"/>
                    </a:lnTo>
                    <a:lnTo>
                      <a:pt x="1276" y="4946"/>
                    </a:lnTo>
                    <a:lnTo>
                      <a:pt x="1222" y="4906"/>
                    </a:lnTo>
                    <a:lnTo>
                      <a:pt x="1162" y="4862"/>
                    </a:lnTo>
                    <a:lnTo>
                      <a:pt x="1100" y="4812"/>
                    </a:lnTo>
                    <a:lnTo>
                      <a:pt x="1034" y="4758"/>
                    </a:lnTo>
                    <a:lnTo>
                      <a:pt x="966" y="4698"/>
                    </a:lnTo>
                    <a:lnTo>
                      <a:pt x="896" y="4632"/>
                    </a:lnTo>
                    <a:lnTo>
                      <a:pt x="826" y="4562"/>
                    </a:lnTo>
                    <a:lnTo>
                      <a:pt x="756" y="4488"/>
                    </a:lnTo>
                    <a:lnTo>
                      <a:pt x="684" y="4408"/>
                    </a:lnTo>
                    <a:lnTo>
                      <a:pt x="614" y="4322"/>
                    </a:lnTo>
                    <a:lnTo>
                      <a:pt x="544" y="4230"/>
                    </a:lnTo>
                    <a:lnTo>
                      <a:pt x="510" y="4182"/>
                    </a:lnTo>
                    <a:lnTo>
                      <a:pt x="476" y="4134"/>
                    </a:lnTo>
                    <a:lnTo>
                      <a:pt x="444" y="4084"/>
                    </a:lnTo>
                    <a:lnTo>
                      <a:pt x="412" y="4032"/>
                    </a:lnTo>
                    <a:lnTo>
                      <a:pt x="380" y="3978"/>
                    </a:lnTo>
                    <a:lnTo>
                      <a:pt x="348" y="3924"/>
                    </a:lnTo>
                    <a:lnTo>
                      <a:pt x="318" y="3868"/>
                    </a:lnTo>
                    <a:lnTo>
                      <a:pt x="290" y="3810"/>
                    </a:lnTo>
                    <a:lnTo>
                      <a:pt x="262" y="3752"/>
                    </a:lnTo>
                    <a:lnTo>
                      <a:pt x="234" y="3692"/>
                    </a:lnTo>
                    <a:lnTo>
                      <a:pt x="208" y="3630"/>
                    </a:lnTo>
                    <a:lnTo>
                      <a:pt x="184" y="3566"/>
                    </a:lnTo>
                    <a:lnTo>
                      <a:pt x="160" y="3502"/>
                    </a:lnTo>
                    <a:lnTo>
                      <a:pt x="138" y="3436"/>
                    </a:lnTo>
                    <a:lnTo>
                      <a:pt x="116" y="3368"/>
                    </a:lnTo>
                    <a:lnTo>
                      <a:pt x="98" y="3300"/>
                    </a:lnTo>
                    <a:lnTo>
                      <a:pt x="80" y="3228"/>
                    </a:lnTo>
                    <a:lnTo>
                      <a:pt x="64" y="3158"/>
                    </a:lnTo>
                    <a:lnTo>
                      <a:pt x="48" y="3084"/>
                    </a:lnTo>
                    <a:lnTo>
                      <a:pt x="36" y="3008"/>
                    </a:lnTo>
                    <a:lnTo>
                      <a:pt x="24" y="2932"/>
                    </a:lnTo>
                    <a:lnTo>
                      <a:pt x="16" y="2854"/>
                    </a:lnTo>
                    <a:lnTo>
                      <a:pt x="8" y="2776"/>
                    </a:lnTo>
                    <a:lnTo>
                      <a:pt x="4" y="2694"/>
                    </a:lnTo>
                    <a:lnTo>
                      <a:pt x="0" y="2612"/>
                    </a:lnTo>
                    <a:lnTo>
                      <a:pt x="0" y="2528"/>
                    </a:lnTo>
                    <a:lnTo>
                      <a:pt x="0" y="2444"/>
                    </a:lnTo>
                    <a:lnTo>
                      <a:pt x="4" y="2362"/>
                    </a:lnTo>
                    <a:lnTo>
                      <a:pt x="10" y="2280"/>
                    </a:lnTo>
                    <a:lnTo>
                      <a:pt x="18" y="2202"/>
                    </a:lnTo>
                    <a:lnTo>
                      <a:pt x="26" y="2124"/>
                    </a:lnTo>
                    <a:lnTo>
                      <a:pt x="38" y="2048"/>
                    </a:lnTo>
                    <a:lnTo>
                      <a:pt x="50" y="1974"/>
                    </a:lnTo>
                    <a:lnTo>
                      <a:pt x="66" y="1900"/>
                    </a:lnTo>
                    <a:lnTo>
                      <a:pt x="82" y="1828"/>
                    </a:lnTo>
                    <a:lnTo>
                      <a:pt x="100" y="1758"/>
                    </a:lnTo>
                    <a:lnTo>
                      <a:pt x="120" y="1690"/>
                    </a:lnTo>
                    <a:lnTo>
                      <a:pt x="140" y="1624"/>
                    </a:lnTo>
                    <a:lnTo>
                      <a:pt x="164" y="1558"/>
                    </a:lnTo>
                    <a:lnTo>
                      <a:pt x="186" y="1494"/>
                    </a:lnTo>
                    <a:lnTo>
                      <a:pt x="212" y="1432"/>
                    </a:lnTo>
                    <a:lnTo>
                      <a:pt x="238" y="1370"/>
                    </a:lnTo>
                    <a:lnTo>
                      <a:pt x="264" y="1310"/>
                    </a:lnTo>
                    <a:lnTo>
                      <a:pt x="294" y="1252"/>
                    </a:lnTo>
                    <a:lnTo>
                      <a:pt x="322" y="1196"/>
                    </a:lnTo>
                    <a:lnTo>
                      <a:pt x="352" y="1140"/>
                    </a:lnTo>
                    <a:lnTo>
                      <a:pt x="384" y="1086"/>
                    </a:lnTo>
                    <a:lnTo>
                      <a:pt x="416" y="1034"/>
                    </a:lnTo>
                    <a:lnTo>
                      <a:pt x="448" y="984"/>
                    </a:lnTo>
                    <a:lnTo>
                      <a:pt x="480" y="934"/>
                    </a:lnTo>
                    <a:lnTo>
                      <a:pt x="514" y="886"/>
                    </a:lnTo>
                    <a:lnTo>
                      <a:pt x="548" y="838"/>
                    </a:lnTo>
                    <a:lnTo>
                      <a:pt x="618" y="750"/>
                    </a:lnTo>
                    <a:lnTo>
                      <a:pt x="688" y="666"/>
                    </a:lnTo>
                    <a:lnTo>
                      <a:pt x="758" y="586"/>
                    </a:lnTo>
                    <a:lnTo>
                      <a:pt x="830" y="512"/>
                    </a:lnTo>
                    <a:lnTo>
                      <a:pt x="900" y="444"/>
                    </a:lnTo>
                    <a:lnTo>
                      <a:pt x="968" y="382"/>
                    </a:lnTo>
                    <a:lnTo>
                      <a:pt x="1036" y="324"/>
                    </a:lnTo>
                    <a:lnTo>
                      <a:pt x="1102" y="270"/>
                    </a:lnTo>
                    <a:lnTo>
                      <a:pt x="1164" y="222"/>
                    </a:lnTo>
                    <a:lnTo>
                      <a:pt x="1224" y="180"/>
                    </a:lnTo>
                    <a:lnTo>
                      <a:pt x="1278" y="140"/>
                    </a:lnTo>
                    <a:lnTo>
                      <a:pt x="1330" y="108"/>
                    </a:lnTo>
                    <a:lnTo>
                      <a:pt x="1374" y="78"/>
                    </a:lnTo>
                    <a:lnTo>
                      <a:pt x="1450" y="34"/>
                    </a:lnTo>
                    <a:lnTo>
                      <a:pt x="1498" y="8"/>
                    </a:lnTo>
                    <a:lnTo>
                      <a:pt x="1514" y="0"/>
                    </a:lnTo>
                    <a:lnTo>
                      <a:pt x="1530" y="10"/>
                    </a:lnTo>
                    <a:lnTo>
                      <a:pt x="1576" y="36"/>
                    </a:lnTo>
                    <a:lnTo>
                      <a:pt x="1646" y="82"/>
                    </a:lnTo>
                    <a:lnTo>
                      <a:pt x="1738" y="146"/>
                    </a:lnTo>
                    <a:lnTo>
                      <a:pt x="1792" y="186"/>
                    </a:lnTo>
                    <a:lnTo>
                      <a:pt x="1848" y="230"/>
                    </a:lnTo>
                    <a:lnTo>
                      <a:pt x="1908" y="278"/>
                    </a:lnTo>
                    <a:lnTo>
                      <a:pt x="1970" y="332"/>
                    </a:lnTo>
                    <a:lnTo>
                      <a:pt x="2036" y="390"/>
                    </a:lnTo>
                    <a:lnTo>
                      <a:pt x="2102" y="452"/>
                    </a:lnTo>
                    <a:lnTo>
                      <a:pt x="2170" y="520"/>
                    </a:lnTo>
                    <a:lnTo>
                      <a:pt x="2238" y="594"/>
                    </a:lnTo>
                    <a:lnTo>
                      <a:pt x="2306" y="670"/>
                    </a:lnTo>
                    <a:lnTo>
                      <a:pt x="2376" y="754"/>
                    </a:lnTo>
                    <a:lnTo>
                      <a:pt x="2442" y="840"/>
                    </a:lnTo>
                    <a:lnTo>
                      <a:pt x="2510" y="934"/>
                    </a:lnTo>
                    <a:lnTo>
                      <a:pt x="2574" y="1030"/>
                    </a:lnTo>
                    <a:lnTo>
                      <a:pt x="2604" y="1082"/>
                    </a:lnTo>
                    <a:lnTo>
                      <a:pt x="2636" y="1132"/>
                    </a:lnTo>
                    <a:lnTo>
                      <a:pt x="2666" y="1186"/>
                    </a:lnTo>
                    <a:lnTo>
                      <a:pt x="2694" y="1240"/>
                    </a:lnTo>
                    <a:lnTo>
                      <a:pt x="2724" y="1296"/>
                    </a:lnTo>
                    <a:lnTo>
                      <a:pt x="2750" y="1352"/>
                    </a:lnTo>
                    <a:lnTo>
                      <a:pt x="2778" y="1410"/>
                    </a:lnTo>
                    <a:lnTo>
                      <a:pt x="2802" y="1470"/>
                    </a:lnTo>
                    <a:lnTo>
                      <a:pt x="2828" y="1530"/>
                    </a:lnTo>
                    <a:lnTo>
                      <a:pt x="2850" y="1592"/>
                    </a:lnTo>
                    <a:lnTo>
                      <a:pt x="2872" y="1656"/>
                    </a:lnTo>
                    <a:lnTo>
                      <a:pt x="2894" y="1720"/>
                    </a:lnTo>
                    <a:lnTo>
                      <a:pt x="2912" y="1786"/>
                    </a:lnTo>
                    <a:lnTo>
                      <a:pt x="2930" y="1854"/>
                    </a:lnTo>
                    <a:lnTo>
                      <a:pt x="2948" y="1922"/>
                    </a:lnTo>
                    <a:lnTo>
                      <a:pt x="2962" y="1992"/>
                    </a:lnTo>
                    <a:lnTo>
                      <a:pt x="2976" y="2062"/>
                    </a:lnTo>
                    <a:lnTo>
                      <a:pt x="2986" y="2134"/>
                    </a:lnTo>
                    <a:lnTo>
                      <a:pt x="2996" y="2208"/>
                    </a:lnTo>
                    <a:lnTo>
                      <a:pt x="3006" y="2284"/>
                    </a:lnTo>
                    <a:lnTo>
                      <a:pt x="3012" y="2360"/>
                    </a:lnTo>
                    <a:lnTo>
                      <a:pt x="3016" y="2436"/>
                    </a:lnTo>
                    <a:lnTo>
                      <a:pt x="3018" y="2514"/>
                    </a:lnTo>
                    <a:lnTo>
                      <a:pt x="3018" y="2590"/>
                    </a:lnTo>
                    <a:lnTo>
                      <a:pt x="3016" y="2666"/>
                    </a:lnTo>
                    <a:lnTo>
                      <a:pt x="3014" y="2740"/>
                    </a:lnTo>
                    <a:lnTo>
                      <a:pt x="3008" y="2814"/>
                    </a:lnTo>
                    <a:lnTo>
                      <a:pt x="3002" y="2886"/>
                    </a:lnTo>
                    <a:lnTo>
                      <a:pt x="2992" y="2956"/>
                    </a:lnTo>
                    <a:lnTo>
                      <a:pt x="2982" y="3026"/>
                    </a:lnTo>
                    <a:lnTo>
                      <a:pt x="2970" y="3094"/>
                    </a:lnTo>
                    <a:lnTo>
                      <a:pt x="2956" y="3162"/>
                    </a:lnTo>
                    <a:lnTo>
                      <a:pt x="2942" y="3228"/>
                    </a:lnTo>
                    <a:lnTo>
                      <a:pt x="2926" y="3294"/>
                    </a:lnTo>
                    <a:lnTo>
                      <a:pt x="2908" y="3358"/>
                    </a:lnTo>
                    <a:lnTo>
                      <a:pt x="2888" y="3422"/>
                    </a:lnTo>
                    <a:lnTo>
                      <a:pt x="2868" y="3484"/>
                    </a:lnTo>
                    <a:lnTo>
                      <a:pt x="2848" y="3544"/>
                    </a:lnTo>
                    <a:lnTo>
                      <a:pt x="2824" y="3604"/>
                    </a:lnTo>
                    <a:lnTo>
                      <a:pt x="2800" y="3662"/>
                    </a:lnTo>
                    <a:lnTo>
                      <a:pt x="2776" y="3720"/>
                    </a:lnTo>
                    <a:lnTo>
                      <a:pt x="2750" y="3776"/>
                    </a:lnTo>
                    <a:lnTo>
                      <a:pt x="2724" y="3830"/>
                    </a:lnTo>
                    <a:lnTo>
                      <a:pt x="2696" y="3884"/>
                    </a:lnTo>
                    <a:lnTo>
                      <a:pt x="2668" y="3938"/>
                    </a:lnTo>
                    <a:lnTo>
                      <a:pt x="2640" y="3988"/>
                    </a:lnTo>
                    <a:lnTo>
                      <a:pt x="2580" y="4088"/>
                    </a:lnTo>
                    <a:lnTo>
                      <a:pt x="2516" y="4184"/>
                    </a:lnTo>
                    <a:lnTo>
                      <a:pt x="2452" y="4274"/>
                    </a:lnTo>
                    <a:lnTo>
                      <a:pt x="2388" y="4360"/>
                    </a:lnTo>
                    <a:lnTo>
                      <a:pt x="2320" y="4442"/>
                    </a:lnTo>
                    <a:lnTo>
                      <a:pt x="2254" y="4518"/>
                    </a:lnTo>
                    <a:lnTo>
                      <a:pt x="2186" y="4590"/>
                    </a:lnTo>
                    <a:lnTo>
                      <a:pt x="2120" y="4658"/>
                    </a:lnTo>
                    <a:lnTo>
                      <a:pt x="2054" y="4720"/>
                    </a:lnTo>
                    <a:lnTo>
                      <a:pt x="1990" y="4778"/>
                    </a:lnTo>
                    <a:lnTo>
                      <a:pt x="1926" y="4830"/>
                    </a:lnTo>
                    <a:lnTo>
                      <a:pt x="1866" y="4878"/>
                    </a:lnTo>
                    <a:lnTo>
                      <a:pt x="1808" y="4922"/>
                    </a:lnTo>
                    <a:lnTo>
                      <a:pt x="1754" y="4960"/>
                    </a:lnTo>
                    <a:lnTo>
                      <a:pt x="1702" y="4994"/>
                    </a:lnTo>
                    <a:lnTo>
                      <a:pt x="1654" y="5024"/>
                    </a:lnTo>
                    <a:lnTo>
                      <a:pt x="1612" y="5048"/>
                    </a:lnTo>
                    <a:lnTo>
                      <a:pt x="1574" y="5068"/>
                    </a:lnTo>
                    <a:lnTo>
                      <a:pt x="1540" y="5082"/>
                    </a:lnTo>
                    <a:lnTo>
                      <a:pt x="1514" y="5092"/>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sp>
            <p:nvSpPr>
              <p:cNvPr id="33" name="Freeform 34"/>
              <p:cNvSpPr>
                <a:spLocks/>
              </p:cNvSpPr>
              <p:nvPr/>
            </p:nvSpPr>
            <p:spPr bwMode="auto">
              <a:xfrm>
                <a:off x="4328671" y="3378233"/>
                <a:ext cx="497539" cy="936544"/>
              </a:xfrm>
              <a:custGeom>
                <a:avLst/>
                <a:gdLst>
                  <a:gd name="connsiteX0" fmla="*/ 4476 w 5676"/>
                  <a:gd name="connsiteY0" fmla="*/ 8 h 8840"/>
                  <a:gd name="connsiteX1" fmla="*/ 1212 w 5676"/>
                  <a:gd name="connsiteY1" fmla="*/ 0 h 8840"/>
                  <a:gd name="connsiteX2" fmla="*/ 2092 w 5676"/>
                  <a:gd name="connsiteY2" fmla="*/ 0 h 8840"/>
                  <a:gd name="connsiteX3" fmla="*/ 1476 w 5676"/>
                  <a:gd name="connsiteY3" fmla="*/ 4448 h 8840"/>
                  <a:gd name="connsiteX4" fmla="*/ 1476 w 5676"/>
                  <a:gd name="connsiteY4" fmla="*/ 4448 h 8840"/>
                  <a:gd name="connsiteX5" fmla="*/ 1446 w 5676"/>
                  <a:gd name="connsiteY5" fmla="*/ 4626 h 8840"/>
                  <a:gd name="connsiteX6" fmla="*/ 1408 w 5676"/>
                  <a:gd name="connsiteY6" fmla="*/ 4832 h 8840"/>
                  <a:gd name="connsiteX7" fmla="*/ 1356 w 5676"/>
                  <a:gd name="connsiteY7" fmla="*/ 5098 h 8840"/>
                  <a:gd name="connsiteX8" fmla="*/ 1292 w 5676"/>
                  <a:gd name="connsiteY8" fmla="*/ 5414 h 8840"/>
                  <a:gd name="connsiteX9" fmla="*/ 1216 w 5676"/>
                  <a:gd name="connsiteY9" fmla="*/ 5768 h 8840"/>
                  <a:gd name="connsiteX10" fmla="*/ 1174 w 5676"/>
                  <a:gd name="connsiteY10" fmla="*/ 5956 h 8840"/>
                  <a:gd name="connsiteX11" fmla="*/ 1128 w 5676"/>
                  <a:gd name="connsiteY11" fmla="*/ 6150 h 8840"/>
                  <a:gd name="connsiteX12" fmla="*/ 1082 w 5676"/>
                  <a:gd name="connsiteY12" fmla="*/ 6346 h 8840"/>
                  <a:gd name="connsiteX13" fmla="*/ 1032 w 5676"/>
                  <a:gd name="connsiteY13" fmla="*/ 6546 h 8840"/>
                  <a:gd name="connsiteX14" fmla="*/ 980 w 5676"/>
                  <a:gd name="connsiteY14" fmla="*/ 6746 h 8840"/>
                  <a:gd name="connsiteX15" fmla="*/ 926 w 5676"/>
                  <a:gd name="connsiteY15" fmla="*/ 6944 h 8840"/>
                  <a:gd name="connsiteX16" fmla="*/ 868 w 5676"/>
                  <a:gd name="connsiteY16" fmla="*/ 7142 h 8840"/>
                  <a:gd name="connsiteX17" fmla="*/ 810 w 5676"/>
                  <a:gd name="connsiteY17" fmla="*/ 7334 h 8840"/>
                  <a:gd name="connsiteX18" fmla="*/ 750 w 5676"/>
                  <a:gd name="connsiteY18" fmla="*/ 7524 h 8840"/>
                  <a:gd name="connsiteX19" fmla="*/ 688 w 5676"/>
                  <a:gd name="connsiteY19" fmla="*/ 7704 h 8840"/>
                  <a:gd name="connsiteX20" fmla="*/ 626 w 5676"/>
                  <a:gd name="connsiteY20" fmla="*/ 7878 h 8840"/>
                  <a:gd name="connsiteX21" fmla="*/ 594 w 5676"/>
                  <a:gd name="connsiteY21" fmla="*/ 7962 h 8840"/>
                  <a:gd name="connsiteX22" fmla="*/ 560 w 5676"/>
                  <a:gd name="connsiteY22" fmla="*/ 8042 h 8840"/>
                  <a:gd name="connsiteX23" fmla="*/ 528 w 5676"/>
                  <a:gd name="connsiteY23" fmla="*/ 8120 h 8840"/>
                  <a:gd name="connsiteX24" fmla="*/ 494 w 5676"/>
                  <a:gd name="connsiteY24" fmla="*/ 8196 h 8840"/>
                  <a:gd name="connsiteX25" fmla="*/ 460 w 5676"/>
                  <a:gd name="connsiteY25" fmla="*/ 8268 h 8840"/>
                  <a:gd name="connsiteX26" fmla="*/ 426 w 5676"/>
                  <a:gd name="connsiteY26" fmla="*/ 8338 h 8840"/>
                  <a:gd name="connsiteX27" fmla="*/ 392 w 5676"/>
                  <a:gd name="connsiteY27" fmla="*/ 8402 h 8840"/>
                  <a:gd name="connsiteX28" fmla="*/ 358 w 5676"/>
                  <a:gd name="connsiteY28" fmla="*/ 8464 h 8840"/>
                  <a:gd name="connsiteX29" fmla="*/ 324 w 5676"/>
                  <a:gd name="connsiteY29" fmla="*/ 8522 h 8840"/>
                  <a:gd name="connsiteX30" fmla="*/ 288 w 5676"/>
                  <a:gd name="connsiteY30" fmla="*/ 8576 h 8840"/>
                  <a:gd name="connsiteX31" fmla="*/ 252 w 5676"/>
                  <a:gd name="connsiteY31" fmla="*/ 8626 h 8840"/>
                  <a:gd name="connsiteX32" fmla="*/ 218 w 5676"/>
                  <a:gd name="connsiteY32" fmla="*/ 8670 h 8840"/>
                  <a:gd name="connsiteX33" fmla="*/ 182 w 5676"/>
                  <a:gd name="connsiteY33" fmla="*/ 8712 h 8840"/>
                  <a:gd name="connsiteX34" fmla="*/ 146 w 5676"/>
                  <a:gd name="connsiteY34" fmla="*/ 8748 h 8840"/>
                  <a:gd name="connsiteX35" fmla="*/ 110 w 5676"/>
                  <a:gd name="connsiteY35" fmla="*/ 8778 h 8840"/>
                  <a:gd name="connsiteX36" fmla="*/ 74 w 5676"/>
                  <a:gd name="connsiteY36" fmla="*/ 8804 h 8840"/>
                  <a:gd name="connsiteX37" fmla="*/ 38 w 5676"/>
                  <a:gd name="connsiteY37" fmla="*/ 8826 h 8840"/>
                  <a:gd name="connsiteX38" fmla="*/ 20 w 5676"/>
                  <a:gd name="connsiteY38" fmla="*/ 8834 h 8840"/>
                  <a:gd name="connsiteX39" fmla="*/ 0 w 5676"/>
                  <a:gd name="connsiteY39" fmla="*/ 8840 h 8840"/>
                  <a:gd name="connsiteX40" fmla="*/ 5676 w 5676"/>
                  <a:gd name="connsiteY40" fmla="*/ 8840 h 8840"/>
                  <a:gd name="connsiteX41" fmla="*/ 5676 w 5676"/>
                  <a:gd name="connsiteY41" fmla="*/ 8840 h 8840"/>
                  <a:gd name="connsiteX42" fmla="*/ 5668 w 5676"/>
                  <a:gd name="connsiteY42" fmla="*/ 8834 h 8840"/>
                  <a:gd name="connsiteX43" fmla="*/ 5644 w 5676"/>
                  <a:gd name="connsiteY43" fmla="*/ 8816 h 8840"/>
                  <a:gd name="connsiteX44" fmla="*/ 5626 w 5676"/>
                  <a:gd name="connsiteY44" fmla="*/ 8800 h 8840"/>
                  <a:gd name="connsiteX45" fmla="*/ 5604 w 5676"/>
                  <a:gd name="connsiteY45" fmla="*/ 8778 h 8840"/>
                  <a:gd name="connsiteX46" fmla="*/ 5578 w 5676"/>
                  <a:gd name="connsiteY46" fmla="*/ 8752 h 8840"/>
                  <a:gd name="connsiteX47" fmla="*/ 5550 w 5676"/>
                  <a:gd name="connsiteY47" fmla="*/ 8718 h 8840"/>
                  <a:gd name="connsiteX48" fmla="*/ 5518 w 5676"/>
                  <a:gd name="connsiteY48" fmla="*/ 8680 h 8840"/>
                  <a:gd name="connsiteX49" fmla="*/ 5484 w 5676"/>
                  <a:gd name="connsiteY49" fmla="*/ 8634 h 8840"/>
                  <a:gd name="connsiteX50" fmla="*/ 5446 w 5676"/>
                  <a:gd name="connsiteY50" fmla="*/ 8580 h 8840"/>
                  <a:gd name="connsiteX51" fmla="*/ 5406 w 5676"/>
                  <a:gd name="connsiteY51" fmla="*/ 8518 h 8840"/>
                  <a:gd name="connsiteX52" fmla="*/ 5364 w 5676"/>
                  <a:gd name="connsiteY52" fmla="*/ 8448 h 8840"/>
                  <a:gd name="connsiteX53" fmla="*/ 5318 w 5676"/>
                  <a:gd name="connsiteY53" fmla="*/ 8370 h 8840"/>
                  <a:gd name="connsiteX54" fmla="*/ 5272 w 5676"/>
                  <a:gd name="connsiteY54" fmla="*/ 8280 h 8840"/>
                  <a:gd name="connsiteX55" fmla="*/ 5222 w 5676"/>
                  <a:gd name="connsiteY55" fmla="*/ 8182 h 8840"/>
                  <a:gd name="connsiteX56" fmla="*/ 5170 w 5676"/>
                  <a:gd name="connsiteY56" fmla="*/ 8072 h 8840"/>
                  <a:gd name="connsiteX57" fmla="*/ 5118 w 5676"/>
                  <a:gd name="connsiteY57" fmla="*/ 7952 h 8840"/>
                  <a:gd name="connsiteX58" fmla="*/ 5064 w 5676"/>
                  <a:gd name="connsiteY58" fmla="*/ 7820 h 8840"/>
                  <a:gd name="connsiteX59" fmla="*/ 5006 w 5676"/>
                  <a:gd name="connsiteY59" fmla="*/ 7678 h 8840"/>
                  <a:gd name="connsiteX60" fmla="*/ 4950 w 5676"/>
                  <a:gd name="connsiteY60" fmla="*/ 7522 h 8840"/>
                  <a:gd name="connsiteX61" fmla="*/ 4890 w 5676"/>
                  <a:gd name="connsiteY61" fmla="*/ 7352 h 8840"/>
                  <a:gd name="connsiteX62" fmla="*/ 4832 w 5676"/>
                  <a:gd name="connsiteY62" fmla="*/ 7170 h 8840"/>
                  <a:gd name="connsiteX63" fmla="*/ 4770 w 5676"/>
                  <a:gd name="connsiteY63" fmla="*/ 6972 h 8840"/>
                  <a:gd name="connsiteX64" fmla="*/ 4710 w 5676"/>
                  <a:gd name="connsiteY64" fmla="*/ 6762 h 8840"/>
                  <a:gd name="connsiteX65" fmla="*/ 4648 w 5676"/>
                  <a:gd name="connsiteY65" fmla="*/ 6534 h 8840"/>
                  <a:gd name="connsiteX66" fmla="*/ 4586 w 5676"/>
                  <a:gd name="connsiteY66" fmla="*/ 6292 h 8840"/>
                  <a:gd name="connsiteX67" fmla="*/ 4522 w 5676"/>
                  <a:gd name="connsiteY67" fmla="*/ 6034 h 8840"/>
                  <a:gd name="connsiteX68" fmla="*/ 4460 w 5676"/>
                  <a:gd name="connsiteY68" fmla="*/ 5760 h 8840"/>
                  <a:gd name="connsiteX69" fmla="*/ 4398 w 5676"/>
                  <a:gd name="connsiteY69" fmla="*/ 5468 h 8840"/>
                  <a:gd name="connsiteX70" fmla="*/ 4334 w 5676"/>
                  <a:gd name="connsiteY70" fmla="*/ 5160 h 8840"/>
                  <a:gd name="connsiteX71" fmla="*/ 4272 w 5676"/>
                  <a:gd name="connsiteY71" fmla="*/ 4832 h 8840"/>
                  <a:gd name="connsiteX72" fmla="*/ 3624 w 5676"/>
                  <a:gd name="connsiteY72" fmla="*/ 8 h 8840"/>
                  <a:gd name="connsiteX73" fmla="*/ 4476 w 5676"/>
                  <a:gd name="connsiteY73" fmla="*/ 8 h 8840"/>
                  <a:gd name="connsiteX0" fmla="*/ 4476 w 5676"/>
                  <a:gd name="connsiteY0" fmla="*/ 8 h 8840"/>
                  <a:gd name="connsiteX1" fmla="*/ 2092 w 5676"/>
                  <a:gd name="connsiteY1" fmla="*/ 0 h 8840"/>
                  <a:gd name="connsiteX2" fmla="*/ 1476 w 5676"/>
                  <a:gd name="connsiteY2" fmla="*/ 4448 h 8840"/>
                  <a:gd name="connsiteX3" fmla="*/ 1476 w 5676"/>
                  <a:gd name="connsiteY3" fmla="*/ 4448 h 8840"/>
                  <a:gd name="connsiteX4" fmla="*/ 1446 w 5676"/>
                  <a:gd name="connsiteY4" fmla="*/ 4626 h 8840"/>
                  <a:gd name="connsiteX5" fmla="*/ 1408 w 5676"/>
                  <a:gd name="connsiteY5" fmla="*/ 4832 h 8840"/>
                  <a:gd name="connsiteX6" fmla="*/ 1356 w 5676"/>
                  <a:gd name="connsiteY6" fmla="*/ 5098 h 8840"/>
                  <a:gd name="connsiteX7" fmla="*/ 1292 w 5676"/>
                  <a:gd name="connsiteY7" fmla="*/ 5414 h 8840"/>
                  <a:gd name="connsiteX8" fmla="*/ 1216 w 5676"/>
                  <a:gd name="connsiteY8" fmla="*/ 5768 h 8840"/>
                  <a:gd name="connsiteX9" fmla="*/ 1174 w 5676"/>
                  <a:gd name="connsiteY9" fmla="*/ 5956 h 8840"/>
                  <a:gd name="connsiteX10" fmla="*/ 1128 w 5676"/>
                  <a:gd name="connsiteY10" fmla="*/ 6150 h 8840"/>
                  <a:gd name="connsiteX11" fmla="*/ 1082 w 5676"/>
                  <a:gd name="connsiteY11" fmla="*/ 6346 h 8840"/>
                  <a:gd name="connsiteX12" fmla="*/ 1032 w 5676"/>
                  <a:gd name="connsiteY12" fmla="*/ 6546 h 8840"/>
                  <a:gd name="connsiteX13" fmla="*/ 980 w 5676"/>
                  <a:gd name="connsiteY13" fmla="*/ 6746 h 8840"/>
                  <a:gd name="connsiteX14" fmla="*/ 926 w 5676"/>
                  <a:gd name="connsiteY14" fmla="*/ 6944 h 8840"/>
                  <a:gd name="connsiteX15" fmla="*/ 868 w 5676"/>
                  <a:gd name="connsiteY15" fmla="*/ 7142 h 8840"/>
                  <a:gd name="connsiteX16" fmla="*/ 810 w 5676"/>
                  <a:gd name="connsiteY16" fmla="*/ 7334 h 8840"/>
                  <a:gd name="connsiteX17" fmla="*/ 750 w 5676"/>
                  <a:gd name="connsiteY17" fmla="*/ 7524 h 8840"/>
                  <a:gd name="connsiteX18" fmla="*/ 688 w 5676"/>
                  <a:gd name="connsiteY18" fmla="*/ 7704 h 8840"/>
                  <a:gd name="connsiteX19" fmla="*/ 626 w 5676"/>
                  <a:gd name="connsiteY19" fmla="*/ 7878 h 8840"/>
                  <a:gd name="connsiteX20" fmla="*/ 594 w 5676"/>
                  <a:gd name="connsiteY20" fmla="*/ 7962 h 8840"/>
                  <a:gd name="connsiteX21" fmla="*/ 560 w 5676"/>
                  <a:gd name="connsiteY21" fmla="*/ 8042 h 8840"/>
                  <a:gd name="connsiteX22" fmla="*/ 528 w 5676"/>
                  <a:gd name="connsiteY22" fmla="*/ 8120 h 8840"/>
                  <a:gd name="connsiteX23" fmla="*/ 494 w 5676"/>
                  <a:gd name="connsiteY23" fmla="*/ 8196 h 8840"/>
                  <a:gd name="connsiteX24" fmla="*/ 460 w 5676"/>
                  <a:gd name="connsiteY24" fmla="*/ 8268 h 8840"/>
                  <a:gd name="connsiteX25" fmla="*/ 426 w 5676"/>
                  <a:gd name="connsiteY25" fmla="*/ 8338 h 8840"/>
                  <a:gd name="connsiteX26" fmla="*/ 392 w 5676"/>
                  <a:gd name="connsiteY26" fmla="*/ 8402 h 8840"/>
                  <a:gd name="connsiteX27" fmla="*/ 358 w 5676"/>
                  <a:gd name="connsiteY27" fmla="*/ 8464 h 8840"/>
                  <a:gd name="connsiteX28" fmla="*/ 324 w 5676"/>
                  <a:gd name="connsiteY28" fmla="*/ 8522 h 8840"/>
                  <a:gd name="connsiteX29" fmla="*/ 288 w 5676"/>
                  <a:gd name="connsiteY29" fmla="*/ 8576 h 8840"/>
                  <a:gd name="connsiteX30" fmla="*/ 252 w 5676"/>
                  <a:gd name="connsiteY30" fmla="*/ 8626 h 8840"/>
                  <a:gd name="connsiteX31" fmla="*/ 218 w 5676"/>
                  <a:gd name="connsiteY31" fmla="*/ 8670 h 8840"/>
                  <a:gd name="connsiteX32" fmla="*/ 182 w 5676"/>
                  <a:gd name="connsiteY32" fmla="*/ 8712 h 8840"/>
                  <a:gd name="connsiteX33" fmla="*/ 146 w 5676"/>
                  <a:gd name="connsiteY33" fmla="*/ 8748 h 8840"/>
                  <a:gd name="connsiteX34" fmla="*/ 110 w 5676"/>
                  <a:gd name="connsiteY34" fmla="*/ 8778 h 8840"/>
                  <a:gd name="connsiteX35" fmla="*/ 74 w 5676"/>
                  <a:gd name="connsiteY35" fmla="*/ 8804 h 8840"/>
                  <a:gd name="connsiteX36" fmla="*/ 38 w 5676"/>
                  <a:gd name="connsiteY36" fmla="*/ 8826 h 8840"/>
                  <a:gd name="connsiteX37" fmla="*/ 20 w 5676"/>
                  <a:gd name="connsiteY37" fmla="*/ 8834 h 8840"/>
                  <a:gd name="connsiteX38" fmla="*/ 0 w 5676"/>
                  <a:gd name="connsiteY38" fmla="*/ 8840 h 8840"/>
                  <a:gd name="connsiteX39" fmla="*/ 5676 w 5676"/>
                  <a:gd name="connsiteY39" fmla="*/ 8840 h 8840"/>
                  <a:gd name="connsiteX40" fmla="*/ 5676 w 5676"/>
                  <a:gd name="connsiteY40" fmla="*/ 8840 h 8840"/>
                  <a:gd name="connsiteX41" fmla="*/ 5668 w 5676"/>
                  <a:gd name="connsiteY41" fmla="*/ 8834 h 8840"/>
                  <a:gd name="connsiteX42" fmla="*/ 5644 w 5676"/>
                  <a:gd name="connsiteY42" fmla="*/ 8816 h 8840"/>
                  <a:gd name="connsiteX43" fmla="*/ 5626 w 5676"/>
                  <a:gd name="connsiteY43" fmla="*/ 8800 h 8840"/>
                  <a:gd name="connsiteX44" fmla="*/ 5604 w 5676"/>
                  <a:gd name="connsiteY44" fmla="*/ 8778 h 8840"/>
                  <a:gd name="connsiteX45" fmla="*/ 5578 w 5676"/>
                  <a:gd name="connsiteY45" fmla="*/ 8752 h 8840"/>
                  <a:gd name="connsiteX46" fmla="*/ 5550 w 5676"/>
                  <a:gd name="connsiteY46" fmla="*/ 8718 h 8840"/>
                  <a:gd name="connsiteX47" fmla="*/ 5518 w 5676"/>
                  <a:gd name="connsiteY47" fmla="*/ 8680 h 8840"/>
                  <a:gd name="connsiteX48" fmla="*/ 5484 w 5676"/>
                  <a:gd name="connsiteY48" fmla="*/ 8634 h 8840"/>
                  <a:gd name="connsiteX49" fmla="*/ 5446 w 5676"/>
                  <a:gd name="connsiteY49" fmla="*/ 8580 h 8840"/>
                  <a:gd name="connsiteX50" fmla="*/ 5406 w 5676"/>
                  <a:gd name="connsiteY50" fmla="*/ 8518 h 8840"/>
                  <a:gd name="connsiteX51" fmla="*/ 5364 w 5676"/>
                  <a:gd name="connsiteY51" fmla="*/ 8448 h 8840"/>
                  <a:gd name="connsiteX52" fmla="*/ 5318 w 5676"/>
                  <a:gd name="connsiteY52" fmla="*/ 8370 h 8840"/>
                  <a:gd name="connsiteX53" fmla="*/ 5272 w 5676"/>
                  <a:gd name="connsiteY53" fmla="*/ 8280 h 8840"/>
                  <a:gd name="connsiteX54" fmla="*/ 5222 w 5676"/>
                  <a:gd name="connsiteY54" fmla="*/ 8182 h 8840"/>
                  <a:gd name="connsiteX55" fmla="*/ 5170 w 5676"/>
                  <a:gd name="connsiteY55" fmla="*/ 8072 h 8840"/>
                  <a:gd name="connsiteX56" fmla="*/ 5118 w 5676"/>
                  <a:gd name="connsiteY56" fmla="*/ 7952 h 8840"/>
                  <a:gd name="connsiteX57" fmla="*/ 5064 w 5676"/>
                  <a:gd name="connsiteY57" fmla="*/ 7820 h 8840"/>
                  <a:gd name="connsiteX58" fmla="*/ 5006 w 5676"/>
                  <a:gd name="connsiteY58" fmla="*/ 7678 h 8840"/>
                  <a:gd name="connsiteX59" fmla="*/ 4950 w 5676"/>
                  <a:gd name="connsiteY59" fmla="*/ 7522 h 8840"/>
                  <a:gd name="connsiteX60" fmla="*/ 4890 w 5676"/>
                  <a:gd name="connsiteY60" fmla="*/ 7352 h 8840"/>
                  <a:gd name="connsiteX61" fmla="*/ 4832 w 5676"/>
                  <a:gd name="connsiteY61" fmla="*/ 7170 h 8840"/>
                  <a:gd name="connsiteX62" fmla="*/ 4770 w 5676"/>
                  <a:gd name="connsiteY62" fmla="*/ 6972 h 8840"/>
                  <a:gd name="connsiteX63" fmla="*/ 4710 w 5676"/>
                  <a:gd name="connsiteY63" fmla="*/ 6762 h 8840"/>
                  <a:gd name="connsiteX64" fmla="*/ 4648 w 5676"/>
                  <a:gd name="connsiteY64" fmla="*/ 6534 h 8840"/>
                  <a:gd name="connsiteX65" fmla="*/ 4586 w 5676"/>
                  <a:gd name="connsiteY65" fmla="*/ 6292 h 8840"/>
                  <a:gd name="connsiteX66" fmla="*/ 4522 w 5676"/>
                  <a:gd name="connsiteY66" fmla="*/ 6034 h 8840"/>
                  <a:gd name="connsiteX67" fmla="*/ 4460 w 5676"/>
                  <a:gd name="connsiteY67" fmla="*/ 5760 h 8840"/>
                  <a:gd name="connsiteX68" fmla="*/ 4398 w 5676"/>
                  <a:gd name="connsiteY68" fmla="*/ 5468 h 8840"/>
                  <a:gd name="connsiteX69" fmla="*/ 4334 w 5676"/>
                  <a:gd name="connsiteY69" fmla="*/ 5160 h 8840"/>
                  <a:gd name="connsiteX70" fmla="*/ 4272 w 5676"/>
                  <a:gd name="connsiteY70" fmla="*/ 4832 h 8840"/>
                  <a:gd name="connsiteX71" fmla="*/ 3624 w 5676"/>
                  <a:gd name="connsiteY71" fmla="*/ 8 h 8840"/>
                  <a:gd name="connsiteX72" fmla="*/ 4476 w 5676"/>
                  <a:gd name="connsiteY72" fmla="*/ 8 h 8840"/>
                  <a:gd name="connsiteX0" fmla="*/ 3624 w 5676"/>
                  <a:gd name="connsiteY0" fmla="*/ 8 h 8840"/>
                  <a:gd name="connsiteX1" fmla="*/ 2092 w 5676"/>
                  <a:gd name="connsiteY1" fmla="*/ 0 h 8840"/>
                  <a:gd name="connsiteX2" fmla="*/ 1476 w 5676"/>
                  <a:gd name="connsiteY2" fmla="*/ 4448 h 8840"/>
                  <a:gd name="connsiteX3" fmla="*/ 1476 w 5676"/>
                  <a:gd name="connsiteY3" fmla="*/ 4448 h 8840"/>
                  <a:gd name="connsiteX4" fmla="*/ 1446 w 5676"/>
                  <a:gd name="connsiteY4" fmla="*/ 4626 h 8840"/>
                  <a:gd name="connsiteX5" fmla="*/ 1408 w 5676"/>
                  <a:gd name="connsiteY5" fmla="*/ 4832 h 8840"/>
                  <a:gd name="connsiteX6" fmla="*/ 1356 w 5676"/>
                  <a:gd name="connsiteY6" fmla="*/ 5098 h 8840"/>
                  <a:gd name="connsiteX7" fmla="*/ 1292 w 5676"/>
                  <a:gd name="connsiteY7" fmla="*/ 5414 h 8840"/>
                  <a:gd name="connsiteX8" fmla="*/ 1216 w 5676"/>
                  <a:gd name="connsiteY8" fmla="*/ 5768 h 8840"/>
                  <a:gd name="connsiteX9" fmla="*/ 1174 w 5676"/>
                  <a:gd name="connsiteY9" fmla="*/ 5956 h 8840"/>
                  <a:gd name="connsiteX10" fmla="*/ 1128 w 5676"/>
                  <a:gd name="connsiteY10" fmla="*/ 6150 h 8840"/>
                  <a:gd name="connsiteX11" fmla="*/ 1082 w 5676"/>
                  <a:gd name="connsiteY11" fmla="*/ 6346 h 8840"/>
                  <a:gd name="connsiteX12" fmla="*/ 1032 w 5676"/>
                  <a:gd name="connsiteY12" fmla="*/ 6546 h 8840"/>
                  <a:gd name="connsiteX13" fmla="*/ 980 w 5676"/>
                  <a:gd name="connsiteY13" fmla="*/ 6746 h 8840"/>
                  <a:gd name="connsiteX14" fmla="*/ 926 w 5676"/>
                  <a:gd name="connsiteY14" fmla="*/ 6944 h 8840"/>
                  <a:gd name="connsiteX15" fmla="*/ 868 w 5676"/>
                  <a:gd name="connsiteY15" fmla="*/ 7142 h 8840"/>
                  <a:gd name="connsiteX16" fmla="*/ 810 w 5676"/>
                  <a:gd name="connsiteY16" fmla="*/ 7334 h 8840"/>
                  <a:gd name="connsiteX17" fmla="*/ 750 w 5676"/>
                  <a:gd name="connsiteY17" fmla="*/ 7524 h 8840"/>
                  <a:gd name="connsiteX18" fmla="*/ 688 w 5676"/>
                  <a:gd name="connsiteY18" fmla="*/ 7704 h 8840"/>
                  <a:gd name="connsiteX19" fmla="*/ 626 w 5676"/>
                  <a:gd name="connsiteY19" fmla="*/ 7878 h 8840"/>
                  <a:gd name="connsiteX20" fmla="*/ 594 w 5676"/>
                  <a:gd name="connsiteY20" fmla="*/ 7962 h 8840"/>
                  <a:gd name="connsiteX21" fmla="*/ 560 w 5676"/>
                  <a:gd name="connsiteY21" fmla="*/ 8042 h 8840"/>
                  <a:gd name="connsiteX22" fmla="*/ 528 w 5676"/>
                  <a:gd name="connsiteY22" fmla="*/ 8120 h 8840"/>
                  <a:gd name="connsiteX23" fmla="*/ 494 w 5676"/>
                  <a:gd name="connsiteY23" fmla="*/ 8196 h 8840"/>
                  <a:gd name="connsiteX24" fmla="*/ 460 w 5676"/>
                  <a:gd name="connsiteY24" fmla="*/ 8268 h 8840"/>
                  <a:gd name="connsiteX25" fmla="*/ 426 w 5676"/>
                  <a:gd name="connsiteY25" fmla="*/ 8338 h 8840"/>
                  <a:gd name="connsiteX26" fmla="*/ 392 w 5676"/>
                  <a:gd name="connsiteY26" fmla="*/ 8402 h 8840"/>
                  <a:gd name="connsiteX27" fmla="*/ 358 w 5676"/>
                  <a:gd name="connsiteY27" fmla="*/ 8464 h 8840"/>
                  <a:gd name="connsiteX28" fmla="*/ 324 w 5676"/>
                  <a:gd name="connsiteY28" fmla="*/ 8522 h 8840"/>
                  <a:gd name="connsiteX29" fmla="*/ 288 w 5676"/>
                  <a:gd name="connsiteY29" fmla="*/ 8576 h 8840"/>
                  <a:gd name="connsiteX30" fmla="*/ 252 w 5676"/>
                  <a:gd name="connsiteY30" fmla="*/ 8626 h 8840"/>
                  <a:gd name="connsiteX31" fmla="*/ 218 w 5676"/>
                  <a:gd name="connsiteY31" fmla="*/ 8670 h 8840"/>
                  <a:gd name="connsiteX32" fmla="*/ 182 w 5676"/>
                  <a:gd name="connsiteY32" fmla="*/ 8712 h 8840"/>
                  <a:gd name="connsiteX33" fmla="*/ 146 w 5676"/>
                  <a:gd name="connsiteY33" fmla="*/ 8748 h 8840"/>
                  <a:gd name="connsiteX34" fmla="*/ 110 w 5676"/>
                  <a:gd name="connsiteY34" fmla="*/ 8778 h 8840"/>
                  <a:gd name="connsiteX35" fmla="*/ 74 w 5676"/>
                  <a:gd name="connsiteY35" fmla="*/ 8804 h 8840"/>
                  <a:gd name="connsiteX36" fmla="*/ 38 w 5676"/>
                  <a:gd name="connsiteY36" fmla="*/ 8826 h 8840"/>
                  <a:gd name="connsiteX37" fmla="*/ 20 w 5676"/>
                  <a:gd name="connsiteY37" fmla="*/ 8834 h 8840"/>
                  <a:gd name="connsiteX38" fmla="*/ 0 w 5676"/>
                  <a:gd name="connsiteY38" fmla="*/ 8840 h 8840"/>
                  <a:gd name="connsiteX39" fmla="*/ 5676 w 5676"/>
                  <a:gd name="connsiteY39" fmla="*/ 8840 h 8840"/>
                  <a:gd name="connsiteX40" fmla="*/ 5676 w 5676"/>
                  <a:gd name="connsiteY40" fmla="*/ 8840 h 8840"/>
                  <a:gd name="connsiteX41" fmla="*/ 5668 w 5676"/>
                  <a:gd name="connsiteY41" fmla="*/ 8834 h 8840"/>
                  <a:gd name="connsiteX42" fmla="*/ 5644 w 5676"/>
                  <a:gd name="connsiteY42" fmla="*/ 8816 h 8840"/>
                  <a:gd name="connsiteX43" fmla="*/ 5626 w 5676"/>
                  <a:gd name="connsiteY43" fmla="*/ 8800 h 8840"/>
                  <a:gd name="connsiteX44" fmla="*/ 5604 w 5676"/>
                  <a:gd name="connsiteY44" fmla="*/ 8778 h 8840"/>
                  <a:gd name="connsiteX45" fmla="*/ 5578 w 5676"/>
                  <a:gd name="connsiteY45" fmla="*/ 8752 h 8840"/>
                  <a:gd name="connsiteX46" fmla="*/ 5550 w 5676"/>
                  <a:gd name="connsiteY46" fmla="*/ 8718 h 8840"/>
                  <a:gd name="connsiteX47" fmla="*/ 5518 w 5676"/>
                  <a:gd name="connsiteY47" fmla="*/ 8680 h 8840"/>
                  <a:gd name="connsiteX48" fmla="*/ 5484 w 5676"/>
                  <a:gd name="connsiteY48" fmla="*/ 8634 h 8840"/>
                  <a:gd name="connsiteX49" fmla="*/ 5446 w 5676"/>
                  <a:gd name="connsiteY49" fmla="*/ 8580 h 8840"/>
                  <a:gd name="connsiteX50" fmla="*/ 5406 w 5676"/>
                  <a:gd name="connsiteY50" fmla="*/ 8518 h 8840"/>
                  <a:gd name="connsiteX51" fmla="*/ 5364 w 5676"/>
                  <a:gd name="connsiteY51" fmla="*/ 8448 h 8840"/>
                  <a:gd name="connsiteX52" fmla="*/ 5318 w 5676"/>
                  <a:gd name="connsiteY52" fmla="*/ 8370 h 8840"/>
                  <a:gd name="connsiteX53" fmla="*/ 5272 w 5676"/>
                  <a:gd name="connsiteY53" fmla="*/ 8280 h 8840"/>
                  <a:gd name="connsiteX54" fmla="*/ 5222 w 5676"/>
                  <a:gd name="connsiteY54" fmla="*/ 8182 h 8840"/>
                  <a:gd name="connsiteX55" fmla="*/ 5170 w 5676"/>
                  <a:gd name="connsiteY55" fmla="*/ 8072 h 8840"/>
                  <a:gd name="connsiteX56" fmla="*/ 5118 w 5676"/>
                  <a:gd name="connsiteY56" fmla="*/ 7952 h 8840"/>
                  <a:gd name="connsiteX57" fmla="*/ 5064 w 5676"/>
                  <a:gd name="connsiteY57" fmla="*/ 7820 h 8840"/>
                  <a:gd name="connsiteX58" fmla="*/ 5006 w 5676"/>
                  <a:gd name="connsiteY58" fmla="*/ 7678 h 8840"/>
                  <a:gd name="connsiteX59" fmla="*/ 4950 w 5676"/>
                  <a:gd name="connsiteY59" fmla="*/ 7522 h 8840"/>
                  <a:gd name="connsiteX60" fmla="*/ 4890 w 5676"/>
                  <a:gd name="connsiteY60" fmla="*/ 7352 h 8840"/>
                  <a:gd name="connsiteX61" fmla="*/ 4832 w 5676"/>
                  <a:gd name="connsiteY61" fmla="*/ 7170 h 8840"/>
                  <a:gd name="connsiteX62" fmla="*/ 4770 w 5676"/>
                  <a:gd name="connsiteY62" fmla="*/ 6972 h 8840"/>
                  <a:gd name="connsiteX63" fmla="*/ 4710 w 5676"/>
                  <a:gd name="connsiteY63" fmla="*/ 6762 h 8840"/>
                  <a:gd name="connsiteX64" fmla="*/ 4648 w 5676"/>
                  <a:gd name="connsiteY64" fmla="*/ 6534 h 8840"/>
                  <a:gd name="connsiteX65" fmla="*/ 4586 w 5676"/>
                  <a:gd name="connsiteY65" fmla="*/ 6292 h 8840"/>
                  <a:gd name="connsiteX66" fmla="*/ 4522 w 5676"/>
                  <a:gd name="connsiteY66" fmla="*/ 6034 h 8840"/>
                  <a:gd name="connsiteX67" fmla="*/ 4460 w 5676"/>
                  <a:gd name="connsiteY67" fmla="*/ 5760 h 8840"/>
                  <a:gd name="connsiteX68" fmla="*/ 4398 w 5676"/>
                  <a:gd name="connsiteY68" fmla="*/ 5468 h 8840"/>
                  <a:gd name="connsiteX69" fmla="*/ 4334 w 5676"/>
                  <a:gd name="connsiteY69" fmla="*/ 5160 h 8840"/>
                  <a:gd name="connsiteX70" fmla="*/ 4272 w 5676"/>
                  <a:gd name="connsiteY70" fmla="*/ 4832 h 8840"/>
                  <a:gd name="connsiteX71" fmla="*/ 3624 w 5676"/>
                  <a:gd name="connsiteY71" fmla="*/ 8 h 8840"/>
                  <a:gd name="connsiteX0" fmla="*/ 3624 w 5676"/>
                  <a:gd name="connsiteY0" fmla="*/ 1843 h 10675"/>
                  <a:gd name="connsiteX1" fmla="*/ 2266 w 5676"/>
                  <a:gd name="connsiteY1" fmla="*/ 0 h 10675"/>
                  <a:gd name="connsiteX2" fmla="*/ 1476 w 5676"/>
                  <a:gd name="connsiteY2" fmla="*/ 6283 h 10675"/>
                  <a:gd name="connsiteX3" fmla="*/ 1476 w 5676"/>
                  <a:gd name="connsiteY3" fmla="*/ 6283 h 10675"/>
                  <a:gd name="connsiteX4" fmla="*/ 1446 w 5676"/>
                  <a:gd name="connsiteY4" fmla="*/ 6461 h 10675"/>
                  <a:gd name="connsiteX5" fmla="*/ 1408 w 5676"/>
                  <a:gd name="connsiteY5" fmla="*/ 6667 h 10675"/>
                  <a:gd name="connsiteX6" fmla="*/ 1356 w 5676"/>
                  <a:gd name="connsiteY6" fmla="*/ 6933 h 10675"/>
                  <a:gd name="connsiteX7" fmla="*/ 1292 w 5676"/>
                  <a:gd name="connsiteY7" fmla="*/ 7249 h 10675"/>
                  <a:gd name="connsiteX8" fmla="*/ 1216 w 5676"/>
                  <a:gd name="connsiteY8" fmla="*/ 7603 h 10675"/>
                  <a:gd name="connsiteX9" fmla="*/ 1174 w 5676"/>
                  <a:gd name="connsiteY9" fmla="*/ 7791 h 10675"/>
                  <a:gd name="connsiteX10" fmla="*/ 1128 w 5676"/>
                  <a:gd name="connsiteY10" fmla="*/ 7985 h 10675"/>
                  <a:gd name="connsiteX11" fmla="*/ 1082 w 5676"/>
                  <a:gd name="connsiteY11" fmla="*/ 8181 h 10675"/>
                  <a:gd name="connsiteX12" fmla="*/ 1032 w 5676"/>
                  <a:gd name="connsiteY12" fmla="*/ 8381 h 10675"/>
                  <a:gd name="connsiteX13" fmla="*/ 980 w 5676"/>
                  <a:gd name="connsiteY13" fmla="*/ 8581 h 10675"/>
                  <a:gd name="connsiteX14" fmla="*/ 926 w 5676"/>
                  <a:gd name="connsiteY14" fmla="*/ 8779 h 10675"/>
                  <a:gd name="connsiteX15" fmla="*/ 868 w 5676"/>
                  <a:gd name="connsiteY15" fmla="*/ 8977 h 10675"/>
                  <a:gd name="connsiteX16" fmla="*/ 810 w 5676"/>
                  <a:gd name="connsiteY16" fmla="*/ 9169 h 10675"/>
                  <a:gd name="connsiteX17" fmla="*/ 750 w 5676"/>
                  <a:gd name="connsiteY17" fmla="*/ 9359 h 10675"/>
                  <a:gd name="connsiteX18" fmla="*/ 688 w 5676"/>
                  <a:gd name="connsiteY18" fmla="*/ 9539 h 10675"/>
                  <a:gd name="connsiteX19" fmla="*/ 626 w 5676"/>
                  <a:gd name="connsiteY19" fmla="*/ 9713 h 10675"/>
                  <a:gd name="connsiteX20" fmla="*/ 594 w 5676"/>
                  <a:gd name="connsiteY20" fmla="*/ 9797 h 10675"/>
                  <a:gd name="connsiteX21" fmla="*/ 560 w 5676"/>
                  <a:gd name="connsiteY21" fmla="*/ 9877 h 10675"/>
                  <a:gd name="connsiteX22" fmla="*/ 528 w 5676"/>
                  <a:gd name="connsiteY22" fmla="*/ 9955 h 10675"/>
                  <a:gd name="connsiteX23" fmla="*/ 494 w 5676"/>
                  <a:gd name="connsiteY23" fmla="*/ 10031 h 10675"/>
                  <a:gd name="connsiteX24" fmla="*/ 460 w 5676"/>
                  <a:gd name="connsiteY24" fmla="*/ 10103 h 10675"/>
                  <a:gd name="connsiteX25" fmla="*/ 426 w 5676"/>
                  <a:gd name="connsiteY25" fmla="*/ 10173 h 10675"/>
                  <a:gd name="connsiteX26" fmla="*/ 392 w 5676"/>
                  <a:gd name="connsiteY26" fmla="*/ 10237 h 10675"/>
                  <a:gd name="connsiteX27" fmla="*/ 358 w 5676"/>
                  <a:gd name="connsiteY27" fmla="*/ 10299 h 10675"/>
                  <a:gd name="connsiteX28" fmla="*/ 324 w 5676"/>
                  <a:gd name="connsiteY28" fmla="*/ 10357 h 10675"/>
                  <a:gd name="connsiteX29" fmla="*/ 288 w 5676"/>
                  <a:gd name="connsiteY29" fmla="*/ 10411 h 10675"/>
                  <a:gd name="connsiteX30" fmla="*/ 252 w 5676"/>
                  <a:gd name="connsiteY30" fmla="*/ 10461 h 10675"/>
                  <a:gd name="connsiteX31" fmla="*/ 218 w 5676"/>
                  <a:gd name="connsiteY31" fmla="*/ 10505 h 10675"/>
                  <a:gd name="connsiteX32" fmla="*/ 182 w 5676"/>
                  <a:gd name="connsiteY32" fmla="*/ 10547 h 10675"/>
                  <a:gd name="connsiteX33" fmla="*/ 146 w 5676"/>
                  <a:gd name="connsiteY33" fmla="*/ 10583 h 10675"/>
                  <a:gd name="connsiteX34" fmla="*/ 110 w 5676"/>
                  <a:gd name="connsiteY34" fmla="*/ 10613 h 10675"/>
                  <a:gd name="connsiteX35" fmla="*/ 74 w 5676"/>
                  <a:gd name="connsiteY35" fmla="*/ 10639 h 10675"/>
                  <a:gd name="connsiteX36" fmla="*/ 38 w 5676"/>
                  <a:gd name="connsiteY36" fmla="*/ 10661 h 10675"/>
                  <a:gd name="connsiteX37" fmla="*/ 20 w 5676"/>
                  <a:gd name="connsiteY37" fmla="*/ 10669 h 10675"/>
                  <a:gd name="connsiteX38" fmla="*/ 0 w 5676"/>
                  <a:gd name="connsiteY38" fmla="*/ 10675 h 10675"/>
                  <a:gd name="connsiteX39" fmla="*/ 5676 w 5676"/>
                  <a:gd name="connsiteY39" fmla="*/ 10675 h 10675"/>
                  <a:gd name="connsiteX40" fmla="*/ 5676 w 5676"/>
                  <a:gd name="connsiteY40" fmla="*/ 10675 h 10675"/>
                  <a:gd name="connsiteX41" fmla="*/ 5668 w 5676"/>
                  <a:gd name="connsiteY41" fmla="*/ 10669 h 10675"/>
                  <a:gd name="connsiteX42" fmla="*/ 5644 w 5676"/>
                  <a:gd name="connsiteY42" fmla="*/ 10651 h 10675"/>
                  <a:gd name="connsiteX43" fmla="*/ 5626 w 5676"/>
                  <a:gd name="connsiteY43" fmla="*/ 10635 h 10675"/>
                  <a:gd name="connsiteX44" fmla="*/ 5604 w 5676"/>
                  <a:gd name="connsiteY44" fmla="*/ 10613 h 10675"/>
                  <a:gd name="connsiteX45" fmla="*/ 5578 w 5676"/>
                  <a:gd name="connsiteY45" fmla="*/ 10587 h 10675"/>
                  <a:gd name="connsiteX46" fmla="*/ 5550 w 5676"/>
                  <a:gd name="connsiteY46" fmla="*/ 10553 h 10675"/>
                  <a:gd name="connsiteX47" fmla="*/ 5518 w 5676"/>
                  <a:gd name="connsiteY47" fmla="*/ 10515 h 10675"/>
                  <a:gd name="connsiteX48" fmla="*/ 5484 w 5676"/>
                  <a:gd name="connsiteY48" fmla="*/ 10469 h 10675"/>
                  <a:gd name="connsiteX49" fmla="*/ 5446 w 5676"/>
                  <a:gd name="connsiteY49" fmla="*/ 10415 h 10675"/>
                  <a:gd name="connsiteX50" fmla="*/ 5406 w 5676"/>
                  <a:gd name="connsiteY50" fmla="*/ 10353 h 10675"/>
                  <a:gd name="connsiteX51" fmla="*/ 5364 w 5676"/>
                  <a:gd name="connsiteY51" fmla="*/ 10283 h 10675"/>
                  <a:gd name="connsiteX52" fmla="*/ 5318 w 5676"/>
                  <a:gd name="connsiteY52" fmla="*/ 10205 h 10675"/>
                  <a:gd name="connsiteX53" fmla="*/ 5272 w 5676"/>
                  <a:gd name="connsiteY53" fmla="*/ 10115 h 10675"/>
                  <a:gd name="connsiteX54" fmla="*/ 5222 w 5676"/>
                  <a:gd name="connsiteY54" fmla="*/ 10017 h 10675"/>
                  <a:gd name="connsiteX55" fmla="*/ 5170 w 5676"/>
                  <a:gd name="connsiteY55" fmla="*/ 9907 h 10675"/>
                  <a:gd name="connsiteX56" fmla="*/ 5118 w 5676"/>
                  <a:gd name="connsiteY56" fmla="*/ 9787 h 10675"/>
                  <a:gd name="connsiteX57" fmla="*/ 5064 w 5676"/>
                  <a:gd name="connsiteY57" fmla="*/ 9655 h 10675"/>
                  <a:gd name="connsiteX58" fmla="*/ 5006 w 5676"/>
                  <a:gd name="connsiteY58" fmla="*/ 9513 h 10675"/>
                  <a:gd name="connsiteX59" fmla="*/ 4950 w 5676"/>
                  <a:gd name="connsiteY59" fmla="*/ 9357 h 10675"/>
                  <a:gd name="connsiteX60" fmla="*/ 4890 w 5676"/>
                  <a:gd name="connsiteY60" fmla="*/ 9187 h 10675"/>
                  <a:gd name="connsiteX61" fmla="*/ 4832 w 5676"/>
                  <a:gd name="connsiteY61" fmla="*/ 9005 h 10675"/>
                  <a:gd name="connsiteX62" fmla="*/ 4770 w 5676"/>
                  <a:gd name="connsiteY62" fmla="*/ 8807 h 10675"/>
                  <a:gd name="connsiteX63" fmla="*/ 4710 w 5676"/>
                  <a:gd name="connsiteY63" fmla="*/ 8597 h 10675"/>
                  <a:gd name="connsiteX64" fmla="*/ 4648 w 5676"/>
                  <a:gd name="connsiteY64" fmla="*/ 8369 h 10675"/>
                  <a:gd name="connsiteX65" fmla="*/ 4586 w 5676"/>
                  <a:gd name="connsiteY65" fmla="*/ 8127 h 10675"/>
                  <a:gd name="connsiteX66" fmla="*/ 4522 w 5676"/>
                  <a:gd name="connsiteY66" fmla="*/ 7869 h 10675"/>
                  <a:gd name="connsiteX67" fmla="*/ 4460 w 5676"/>
                  <a:gd name="connsiteY67" fmla="*/ 7595 h 10675"/>
                  <a:gd name="connsiteX68" fmla="*/ 4398 w 5676"/>
                  <a:gd name="connsiteY68" fmla="*/ 7303 h 10675"/>
                  <a:gd name="connsiteX69" fmla="*/ 4334 w 5676"/>
                  <a:gd name="connsiteY69" fmla="*/ 6995 h 10675"/>
                  <a:gd name="connsiteX70" fmla="*/ 4272 w 5676"/>
                  <a:gd name="connsiteY70" fmla="*/ 6667 h 10675"/>
                  <a:gd name="connsiteX71" fmla="*/ 3624 w 5676"/>
                  <a:gd name="connsiteY71" fmla="*/ 1843 h 10675"/>
                  <a:gd name="connsiteX0" fmla="*/ 3624 w 5676"/>
                  <a:gd name="connsiteY0" fmla="*/ 23 h 10675"/>
                  <a:gd name="connsiteX1" fmla="*/ 2266 w 5676"/>
                  <a:gd name="connsiteY1" fmla="*/ 0 h 10675"/>
                  <a:gd name="connsiteX2" fmla="*/ 1476 w 5676"/>
                  <a:gd name="connsiteY2" fmla="*/ 6283 h 10675"/>
                  <a:gd name="connsiteX3" fmla="*/ 1476 w 5676"/>
                  <a:gd name="connsiteY3" fmla="*/ 6283 h 10675"/>
                  <a:gd name="connsiteX4" fmla="*/ 1446 w 5676"/>
                  <a:gd name="connsiteY4" fmla="*/ 6461 h 10675"/>
                  <a:gd name="connsiteX5" fmla="*/ 1408 w 5676"/>
                  <a:gd name="connsiteY5" fmla="*/ 6667 h 10675"/>
                  <a:gd name="connsiteX6" fmla="*/ 1356 w 5676"/>
                  <a:gd name="connsiteY6" fmla="*/ 6933 h 10675"/>
                  <a:gd name="connsiteX7" fmla="*/ 1292 w 5676"/>
                  <a:gd name="connsiteY7" fmla="*/ 7249 h 10675"/>
                  <a:gd name="connsiteX8" fmla="*/ 1216 w 5676"/>
                  <a:gd name="connsiteY8" fmla="*/ 7603 h 10675"/>
                  <a:gd name="connsiteX9" fmla="*/ 1174 w 5676"/>
                  <a:gd name="connsiteY9" fmla="*/ 7791 h 10675"/>
                  <a:gd name="connsiteX10" fmla="*/ 1128 w 5676"/>
                  <a:gd name="connsiteY10" fmla="*/ 7985 h 10675"/>
                  <a:gd name="connsiteX11" fmla="*/ 1082 w 5676"/>
                  <a:gd name="connsiteY11" fmla="*/ 8181 h 10675"/>
                  <a:gd name="connsiteX12" fmla="*/ 1032 w 5676"/>
                  <a:gd name="connsiteY12" fmla="*/ 8381 h 10675"/>
                  <a:gd name="connsiteX13" fmla="*/ 980 w 5676"/>
                  <a:gd name="connsiteY13" fmla="*/ 8581 h 10675"/>
                  <a:gd name="connsiteX14" fmla="*/ 926 w 5676"/>
                  <a:gd name="connsiteY14" fmla="*/ 8779 h 10675"/>
                  <a:gd name="connsiteX15" fmla="*/ 868 w 5676"/>
                  <a:gd name="connsiteY15" fmla="*/ 8977 h 10675"/>
                  <a:gd name="connsiteX16" fmla="*/ 810 w 5676"/>
                  <a:gd name="connsiteY16" fmla="*/ 9169 h 10675"/>
                  <a:gd name="connsiteX17" fmla="*/ 750 w 5676"/>
                  <a:gd name="connsiteY17" fmla="*/ 9359 h 10675"/>
                  <a:gd name="connsiteX18" fmla="*/ 688 w 5676"/>
                  <a:gd name="connsiteY18" fmla="*/ 9539 h 10675"/>
                  <a:gd name="connsiteX19" fmla="*/ 626 w 5676"/>
                  <a:gd name="connsiteY19" fmla="*/ 9713 h 10675"/>
                  <a:gd name="connsiteX20" fmla="*/ 594 w 5676"/>
                  <a:gd name="connsiteY20" fmla="*/ 9797 h 10675"/>
                  <a:gd name="connsiteX21" fmla="*/ 560 w 5676"/>
                  <a:gd name="connsiteY21" fmla="*/ 9877 h 10675"/>
                  <a:gd name="connsiteX22" fmla="*/ 528 w 5676"/>
                  <a:gd name="connsiteY22" fmla="*/ 9955 h 10675"/>
                  <a:gd name="connsiteX23" fmla="*/ 494 w 5676"/>
                  <a:gd name="connsiteY23" fmla="*/ 10031 h 10675"/>
                  <a:gd name="connsiteX24" fmla="*/ 460 w 5676"/>
                  <a:gd name="connsiteY24" fmla="*/ 10103 h 10675"/>
                  <a:gd name="connsiteX25" fmla="*/ 426 w 5676"/>
                  <a:gd name="connsiteY25" fmla="*/ 10173 h 10675"/>
                  <a:gd name="connsiteX26" fmla="*/ 392 w 5676"/>
                  <a:gd name="connsiteY26" fmla="*/ 10237 h 10675"/>
                  <a:gd name="connsiteX27" fmla="*/ 358 w 5676"/>
                  <a:gd name="connsiteY27" fmla="*/ 10299 h 10675"/>
                  <a:gd name="connsiteX28" fmla="*/ 324 w 5676"/>
                  <a:gd name="connsiteY28" fmla="*/ 10357 h 10675"/>
                  <a:gd name="connsiteX29" fmla="*/ 288 w 5676"/>
                  <a:gd name="connsiteY29" fmla="*/ 10411 h 10675"/>
                  <a:gd name="connsiteX30" fmla="*/ 252 w 5676"/>
                  <a:gd name="connsiteY30" fmla="*/ 10461 h 10675"/>
                  <a:gd name="connsiteX31" fmla="*/ 218 w 5676"/>
                  <a:gd name="connsiteY31" fmla="*/ 10505 h 10675"/>
                  <a:gd name="connsiteX32" fmla="*/ 182 w 5676"/>
                  <a:gd name="connsiteY32" fmla="*/ 10547 h 10675"/>
                  <a:gd name="connsiteX33" fmla="*/ 146 w 5676"/>
                  <a:gd name="connsiteY33" fmla="*/ 10583 h 10675"/>
                  <a:gd name="connsiteX34" fmla="*/ 110 w 5676"/>
                  <a:gd name="connsiteY34" fmla="*/ 10613 h 10675"/>
                  <a:gd name="connsiteX35" fmla="*/ 74 w 5676"/>
                  <a:gd name="connsiteY35" fmla="*/ 10639 h 10675"/>
                  <a:gd name="connsiteX36" fmla="*/ 38 w 5676"/>
                  <a:gd name="connsiteY36" fmla="*/ 10661 h 10675"/>
                  <a:gd name="connsiteX37" fmla="*/ 20 w 5676"/>
                  <a:gd name="connsiteY37" fmla="*/ 10669 h 10675"/>
                  <a:gd name="connsiteX38" fmla="*/ 0 w 5676"/>
                  <a:gd name="connsiteY38" fmla="*/ 10675 h 10675"/>
                  <a:gd name="connsiteX39" fmla="*/ 5676 w 5676"/>
                  <a:gd name="connsiteY39" fmla="*/ 10675 h 10675"/>
                  <a:gd name="connsiteX40" fmla="*/ 5676 w 5676"/>
                  <a:gd name="connsiteY40" fmla="*/ 10675 h 10675"/>
                  <a:gd name="connsiteX41" fmla="*/ 5668 w 5676"/>
                  <a:gd name="connsiteY41" fmla="*/ 10669 h 10675"/>
                  <a:gd name="connsiteX42" fmla="*/ 5644 w 5676"/>
                  <a:gd name="connsiteY42" fmla="*/ 10651 h 10675"/>
                  <a:gd name="connsiteX43" fmla="*/ 5626 w 5676"/>
                  <a:gd name="connsiteY43" fmla="*/ 10635 h 10675"/>
                  <a:gd name="connsiteX44" fmla="*/ 5604 w 5676"/>
                  <a:gd name="connsiteY44" fmla="*/ 10613 h 10675"/>
                  <a:gd name="connsiteX45" fmla="*/ 5578 w 5676"/>
                  <a:gd name="connsiteY45" fmla="*/ 10587 h 10675"/>
                  <a:gd name="connsiteX46" fmla="*/ 5550 w 5676"/>
                  <a:gd name="connsiteY46" fmla="*/ 10553 h 10675"/>
                  <a:gd name="connsiteX47" fmla="*/ 5518 w 5676"/>
                  <a:gd name="connsiteY47" fmla="*/ 10515 h 10675"/>
                  <a:gd name="connsiteX48" fmla="*/ 5484 w 5676"/>
                  <a:gd name="connsiteY48" fmla="*/ 10469 h 10675"/>
                  <a:gd name="connsiteX49" fmla="*/ 5446 w 5676"/>
                  <a:gd name="connsiteY49" fmla="*/ 10415 h 10675"/>
                  <a:gd name="connsiteX50" fmla="*/ 5406 w 5676"/>
                  <a:gd name="connsiteY50" fmla="*/ 10353 h 10675"/>
                  <a:gd name="connsiteX51" fmla="*/ 5364 w 5676"/>
                  <a:gd name="connsiteY51" fmla="*/ 10283 h 10675"/>
                  <a:gd name="connsiteX52" fmla="*/ 5318 w 5676"/>
                  <a:gd name="connsiteY52" fmla="*/ 10205 h 10675"/>
                  <a:gd name="connsiteX53" fmla="*/ 5272 w 5676"/>
                  <a:gd name="connsiteY53" fmla="*/ 10115 h 10675"/>
                  <a:gd name="connsiteX54" fmla="*/ 5222 w 5676"/>
                  <a:gd name="connsiteY54" fmla="*/ 10017 h 10675"/>
                  <a:gd name="connsiteX55" fmla="*/ 5170 w 5676"/>
                  <a:gd name="connsiteY55" fmla="*/ 9907 h 10675"/>
                  <a:gd name="connsiteX56" fmla="*/ 5118 w 5676"/>
                  <a:gd name="connsiteY56" fmla="*/ 9787 h 10675"/>
                  <a:gd name="connsiteX57" fmla="*/ 5064 w 5676"/>
                  <a:gd name="connsiteY57" fmla="*/ 9655 h 10675"/>
                  <a:gd name="connsiteX58" fmla="*/ 5006 w 5676"/>
                  <a:gd name="connsiteY58" fmla="*/ 9513 h 10675"/>
                  <a:gd name="connsiteX59" fmla="*/ 4950 w 5676"/>
                  <a:gd name="connsiteY59" fmla="*/ 9357 h 10675"/>
                  <a:gd name="connsiteX60" fmla="*/ 4890 w 5676"/>
                  <a:gd name="connsiteY60" fmla="*/ 9187 h 10675"/>
                  <a:gd name="connsiteX61" fmla="*/ 4832 w 5676"/>
                  <a:gd name="connsiteY61" fmla="*/ 9005 h 10675"/>
                  <a:gd name="connsiteX62" fmla="*/ 4770 w 5676"/>
                  <a:gd name="connsiteY62" fmla="*/ 8807 h 10675"/>
                  <a:gd name="connsiteX63" fmla="*/ 4710 w 5676"/>
                  <a:gd name="connsiteY63" fmla="*/ 8597 h 10675"/>
                  <a:gd name="connsiteX64" fmla="*/ 4648 w 5676"/>
                  <a:gd name="connsiteY64" fmla="*/ 8369 h 10675"/>
                  <a:gd name="connsiteX65" fmla="*/ 4586 w 5676"/>
                  <a:gd name="connsiteY65" fmla="*/ 8127 h 10675"/>
                  <a:gd name="connsiteX66" fmla="*/ 4522 w 5676"/>
                  <a:gd name="connsiteY66" fmla="*/ 7869 h 10675"/>
                  <a:gd name="connsiteX67" fmla="*/ 4460 w 5676"/>
                  <a:gd name="connsiteY67" fmla="*/ 7595 h 10675"/>
                  <a:gd name="connsiteX68" fmla="*/ 4398 w 5676"/>
                  <a:gd name="connsiteY68" fmla="*/ 7303 h 10675"/>
                  <a:gd name="connsiteX69" fmla="*/ 4334 w 5676"/>
                  <a:gd name="connsiteY69" fmla="*/ 6995 h 10675"/>
                  <a:gd name="connsiteX70" fmla="*/ 4272 w 5676"/>
                  <a:gd name="connsiteY70" fmla="*/ 6667 h 10675"/>
                  <a:gd name="connsiteX71" fmla="*/ 3624 w 5676"/>
                  <a:gd name="connsiteY71" fmla="*/ 23 h 1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676" h="10675">
                    <a:moveTo>
                      <a:pt x="3624" y="23"/>
                    </a:moveTo>
                    <a:lnTo>
                      <a:pt x="2266" y="0"/>
                    </a:lnTo>
                    <a:cubicBezTo>
                      <a:pt x="2061" y="1483"/>
                      <a:pt x="1681" y="4800"/>
                      <a:pt x="1476" y="6283"/>
                    </a:cubicBezTo>
                    <a:lnTo>
                      <a:pt x="1476" y="6283"/>
                    </a:lnTo>
                    <a:cubicBezTo>
                      <a:pt x="1466" y="6342"/>
                      <a:pt x="1456" y="6402"/>
                      <a:pt x="1446" y="6461"/>
                    </a:cubicBezTo>
                    <a:cubicBezTo>
                      <a:pt x="1433" y="6530"/>
                      <a:pt x="1421" y="6598"/>
                      <a:pt x="1408" y="6667"/>
                    </a:cubicBezTo>
                    <a:cubicBezTo>
                      <a:pt x="1391" y="6756"/>
                      <a:pt x="1373" y="6844"/>
                      <a:pt x="1356" y="6933"/>
                    </a:cubicBezTo>
                    <a:cubicBezTo>
                      <a:pt x="1335" y="7038"/>
                      <a:pt x="1313" y="7144"/>
                      <a:pt x="1292" y="7249"/>
                    </a:cubicBezTo>
                    <a:cubicBezTo>
                      <a:pt x="1267" y="7367"/>
                      <a:pt x="1241" y="7485"/>
                      <a:pt x="1216" y="7603"/>
                    </a:cubicBezTo>
                    <a:cubicBezTo>
                      <a:pt x="1202" y="7666"/>
                      <a:pt x="1188" y="7728"/>
                      <a:pt x="1174" y="7791"/>
                    </a:cubicBezTo>
                    <a:cubicBezTo>
                      <a:pt x="1159" y="7856"/>
                      <a:pt x="1143" y="7920"/>
                      <a:pt x="1128" y="7985"/>
                    </a:cubicBezTo>
                    <a:cubicBezTo>
                      <a:pt x="1113" y="8050"/>
                      <a:pt x="1097" y="8116"/>
                      <a:pt x="1082" y="8181"/>
                    </a:cubicBezTo>
                    <a:cubicBezTo>
                      <a:pt x="1065" y="8248"/>
                      <a:pt x="1049" y="8314"/>
                      <a:pt x="1032" y="8381"/>
                    </a:cubicBezTo>
                    <a:cubicBezTo>
                      <a:pt x="1015" y="8448"/>
                      <a:pt x="997" y="8514"/>
                      <a:pt x="980" y="8581"/>
                    </a:cubicBezTo>
                    <a:lnTo>
                      <a:pt x="926" y="8779"/>
                    </a:lnTo>
                    <a:cubicBezTo>
                      <a:pt x="907" y="8845"/>
                      <a:pt x="887" y="8911"/>
                      <a:pt x="868" y="8977"/>
                    </a:cubicBezTo>
                    <a:cubicBezTo>
                      <a:pt x="849" y="9041"/>
                      <a:pt x="829" y="9105"/>
                      <a:pt x="810" y="9169"/>
                    </a:cubicBezTo>
                    <a:cubicBezTo>
                      <a:pt x="790" y="9232"/>
                      <a:pt x="770" y="9296"/>
                      <a:pt x="750" y="9359"/>
                    </a:cubicBezTo>
                    <a:cubicBezTo>
                      <a:pt x="729" y="9419"/>
                      <a:pt x="709" y="9479"/>
                      <a:pt x="688" y="9539"/>
                    </a:cubicBezTo>
                    <a:cubicBezTo>
                      <a:pt x="667" y="9597"/>
                      <a:pt x="647" y="9655"/>
                      <a:pt x="626" y="9713"/>
                    </a:cubicBezTo>
                    <a:cubicBezTo>
                      <a:pt x="615" y="9741"/>
                      <a:pt x="605" y="9769"/>
                      <a:pt x="594" y="9797"/>
                    </a:cubicBezTo>
                    <a:cubicBezTo>
                      <a:pt x="583" y="9824"/>
                      <a:pt x="571" y="9850"/>
                      <a:pt x="560" y="9877"/>
                    </a:cubicBezTo>
                    <a:cubicBezTo>
                      <a:pt x="549" y="9903"/>
                      <a:pt x="539" y="9929"/>
                      <a:pt x="528" y="9955"/>
                    </a:cubicBezTo>
                    <a:cubicBezTo>
                      <a:pt x="517" y="9980"/>
                      <a:pt x="505" y="10006"/>
                      <a:pt x="494" y="10031"/>
                    </a:cubicBezTo>
                    <a:cubicBezTo>
                      <a:pt x="483" y="10055"/>
                      <a:pt x="471" y="10079"/>
                      <a:pt x="460" y="10103"/>
                    </a:cubicBezTo>
                    <a:cubicBezTo>
                      <a:pt x="449" y="10126"/>
                      <a:pt x="437" y="10150"/>
                      <a:pt x="426" y="10173"/>
                    </a:cubicBezTo>
                    <a:cubicBezTo>
                      <a:pt x="415" y="10194"/>
                      <a:pt x="403" y="10216"/>
                      <a:pt x="392" y="10237"/>
                    </a:cubicBezTo>
                    <a:cubicBezTo>
                      <a:pt x="381" y="10258"/>
                      <a:pt x="369" y="10278"/>
                      <a:pt x="358" y="10299"/>
                    </a:cubicBezTo>
                    <a:cubicBezTo>
                      <a:pt x="347" y="10318"/>
                      <a:pt x="335" y="10338"/>
                      <a:pt x="324" y="10357"/>
                    </a:cubicBezTo>
                    <a:lnTo>
                      <a:pt x="288" y="10411"/>
                    </a:lnTo>
                    <a:cubicBezTo>
                      <a:pt x="276" y="10428"/>
                      <a:pt x="264" y="10444"/>
                      <a:pt x="252" y="10461"/>
                    </a:cubicBezTo>
                    <a:cubicBezTo>
                      <a:pt x="241" y="10476"/>
                      <a:pt x="229" y="10490"/>
                      <a:pt x="218" y="10505"/>
                    </a:cubicBezTo>
                    <a:lnTo>
                      <a:pt x="182" y="10547"/>
                    </a:lnTo>
                    <a:lnTo>
                      <a:pt x="146" y="10583"/>
                    </a:lnTo>
                    <a:lnTo>
                      <a:pt x="110" y="10613"/>
                    </a:lnTo>
                    <a:cubicBezTo>
                      <a:pt x="98" y="10622"/>
                      <a:pt x="86" y="10630"/>
                      <a:pt x="74" y="10639"/>
                    </a:cubicBezTo>
                    <a:cubicBezTo>
                      <a:pt x="62" y="10646"/>
                      <a:pt x="50" y="10654"/>
                      <a:pt x="38" y="10661"/>
                    </a:cubicBezTo>
                    <a:cubicBezTo>
                      <a:pt x="32" y="10664"/>
                      <a:pt x="26" y="10666"/>
                      <a:pt x="20" y="10669"/>
                    </a:cubicBezTo>
                    <a:cubicBezTo>
                      <a:pt x="13" y="10671"/>
                      <a:pt x="7" y="10673"/>
                      <a:pt x="0" y="10675"/>
                    </a:cubicBezTo>
                    <a:lnTo>
                      <a:pt x="5676" y="10675"/>
                    </a:lnTo>
                    <a:lnTo>
                      <a:pt x="5676" y="10675"/>
                    </a:lnTo>
                    <a:cubicBezTo>
                      <a:pt x="5673" y="10673"/>
                      <a:pt x="5671" y="10671"/>
                      <a:pt x="5668" y="10669"/>
                    </a:cubicBezTo>
                    <a:lnTo>
                      <a:pt x="5644" y="10651"/>
                    </a:lnTo>
                    <a:cubicBezTo>
                      <a:pt x="5638" y="10646"/>
                      <a:pt x="5632" y="10640"/>
                      <a:pt x="5626" y="10635"/>
                    </a:cubicBezTo>
                    <a:lnTo>
                      <a:pt x="5604" y="10613"/>
                    </a:lnTo>
                    <a:lnTo>
                      <a:pt x="5578" y="10587"/>
                    </a:lnTo>
                    <a:lnTo>
                      <a:pt x="5550" y="10553"/>
                    </a:lnTo>
                    <a:lnTo>
                      <a:pt x="5518" y="10515"/>
                    </a:lnTo>
                    <a:cubicBezTo>
                      <a:pt x="5507" y="10500"/>
                      <a:pt x="5495" y="10484"/>
                      <a:pt x="5484" y="10469"/>
                    </a:cubicBezTo>
                    <a:cubicBezTo>
                      <a:pt x="5471" y="10451"/>
                      <a:pt x="5459" y="10433"/>
                      <a:pt x="5446" y="10415"/>
                    </a:cubicBezTo>
                    <a:cubicBezTo>
                      <a:pt x="5433" y="10394"/>
                      <a:pt x="5419" y="10374"/>
                      <a:pt x="5406" y="10353"/>
                    </a:cubicBezTo>
                    <a:cubicBezTo>
                      <a:pt x="5392" y="10330"/>
                      <a:pt x="5378" y="10306"/>
                      <a:pt x="5364" y="10283"/>
                    </a:cubicBezTo>
                    <a:cubicBezTo>
                      <a:pt x="5349" y="10257"/>
                      <a:pt x="5333" y="10231"/>
                      <a:pt x="5318" y="10205"/>
                    </a:cubicBezTo>
                    <a:cubicBezTo>
                      <a:pt x="5303" y="10175"/>
                      <a:pt x="5287" y="10145"/>
                      <a:pt x="5272" y="10115"/>
                    </a:cubicBezTo>
                    <a:cubicBezTo>
                      <a:pt x="5255" y="10082"/>
                      <a:pt x="5239" y="10050"/>
                      <a:pt x="5222" y="10017"/>
                    </a:cubicBezTo>
                    <a:cubicBezTo>
                      <a:pt x="5205" y="9980"/>
                      <a:pt x="5187" y="9944"/>
                      <a:pt x="5170" y="9907"/>
                    </a:cubicBezTo>
                    <a:cubicBezTo>
                      <a:pt x="5153" y="9867"/>
                      <a:pt x="5135" y="9827"/>
                      <a:pt x="5118" y="9787"/>
                    </a:cubicBezTo>
                    <a:lnTo>
                      <a:pt x="5064" y="9655"/>
                    </a:lnTo>
                    <a:cubicBezTo>
                      <a:pt x="5045" y="9608"/>
                      <a:pt x="5025" y="9560"/>
                      <a:pt x="5006" y="9513"/>
                    </a:cubicBezTo>
                    <a:cubicBezTo>
                      <a:pt x="4987" y="9461"/>
                      <a:pt x="4969" y="9409"/>
                      <a:pt x="4950" y="9357"/>
                    </a:cubicBezTo>
                    <a:cubicBezTo>
                      <a:pt x="4930" y="9300"/>
                      <a:pt x="4910" y="9244"/>
                      <a:pt x="4890" y="9187"/>
                    </a:cubicBezTo>
                    <a:cubicBezTo>
                      <a:pt x="4871" y="9126"/>
                      <a:pt x="4851" y="9066"/>
                      <a:pt x="4832" y="9005"/>
                    </a:cubicBezTo>
                    <a:cubicBezTo>
                      <a:pt x="4811" y="8939"/>
                      <a:pt x="4791" y="8873"/>
                      <a:pt x="4770" y="8807"/>
                    </a:cubicBezTo>
                    <a:lnTo>
                      <a:pt x="4710" y="8597"/>
                    </a:lnTo>
                    <a:cubicBezTo>
                      <a:pt x="4689" y="8521"/>
                      <a:pt x="4669" y="8445"/>
                      <a:pt x="4648" y="8369"/>
                    </a:cubicBezTo>
                    <a:cubicBezTo>
                      <a:pt x="4627" y="8288"/>
                      <a:pt x="4607" y="8208"/>
                      <a:pt x="4586" y="8127"/>
                    </a:cubicBezTo>
                    <a:cubicBezTo>
                      <a:pt x="4565" y="8041"/>
                      <a:pt x="4543" y="7955"/>
                      <a:pt x="4522" y="7869"/>
                    </a:cubicBezTo>
                    <a:cubicBezTo>
                      <a:pt x="4501" y="7778"/>
                      <a:pt x="4481" y="7686"/>
                      <a:pt x="4460" y="7595"/>
                    </a:cubicBezTo>
                    <a:cubicBezTo>
                      <a:pt x="4439" y="7498"/>
                      <a:pt x="4419" y="7400"/>
                      <a:pt x="4398" y="7303"/>
                    </a:cubicBezTo>
                    <a:cubicBezTo>
                      <a:pt x="4377" y="7200"/>
                      <a:pt x="4355" y="7098"/>
                      <a:pt x="4334" y="6995"/>
                    </a:cubicBezTo>
                    <a:cubicBezTo>
                      <a:pt x="4313" y="6886"/>
                      <a:pt x="4293" y="6776"/>
                      <a:pt x="4272" y="6667"/>
                    </a:cubicBezTo>
                    <a:lnTo>
                      <a:pt x="3624" y="23"/>
                    </a:lnTo>
                    <a:close/>
                  </a:path>
                </a:pathLst>
              </a:custGeom>
              <a:gradFill>
                <a:gsLst>
                  <a:gs pos="0">
                    <a:schemeClr val="accent6">
                      <a:lumMod val="75000"/>
                    </a:schemeClr>
                  </a:gs>
                  <a:gs pos="74000">
                    <a:schemeClr val="accent6">
                      <a:lumMod val="50000"/>
                    </a:schemeClr>
                  </a:gs>
                </a:gsLst>
                <a:lin ang="5400000" scaled="0"/>
              </a:gradFill>
              <a:ln w="9525">
                <a:noFill/>
                <a:round/>
                <a:headEnd/>
                <a:tailEnd/>
              </a:ln>
              <a:effectLst>
                <a:innerShdw blurRad="63500" dist="25400" dir="13500000">
                  <a:prstClr val="black">
                    <a:alpha val="33000"/>
                  </a:prstClr>
                </a:innerShdw>
              </a:effectLst>
            </p:spPr>
            <p:txBody>
              <a:bodyPr/>
              <a:lstStyle/>
              <a:p>
                <a:pPr>
                  <a:defRPr/>
                </a:pPr>
                <a:endParaRPr lang="en-US">
                  <a:latin typeface="Arial" charset="0"/>
                  <a:ea typeface="ＭＳ Ｐゴシック" charset="-128"/>
                </a:endParaRPr>
              </a:p>
            </p:txBody>
          </p:sp>
          <p:sp>
            <p:nvSpPr>
              <p:cNvPr id="34" name="Freeform 32"/>
              <p:cNvSpPr>
                <a:spLocks/>
              </p:cNvSpPr>
              <p:nvPr/>
            </p:nvSpPr>
            <p:spPr bwMode="auto">
              <a:xfrm>
                <a:off x="5166663" y="3331645"/>
                <a:ext cx="376887" cy="250263"/>
              </a:xfrm>
              <a:custGeom>
                <a:avLst/>
                <a:gdLst>
                  <a:gd name="T0" fmla="*/ 2 w 4802"/>
                  <a:gd name="T1" fmla="*/ 762 h 3190"/>
                  <a:gd name="T2" fmla="*/ 44 w 4802"/>
                  <a:gd name="T3" fmla="*/ 956 h 3190"/>
                  <a:gd name="T4" fmla="*/ 100 w 4802"/>
                  <a:gd name="T5" fmla="*/ 1152 h 3190"/>
                  <a:gd name="T6" fmla="*/ 190 w 4802"/>
                  <a:gd name="T7" fmla="*/ 1392 h 3190"/>
                  <a:gd name="T8" fmla="*/ 318 w 4802"/>
                  <a:gd name="T9" fmla="*/ 1660 h 3190"/>
                  <a:gd name="T10" fmla="*/ 490 w 4802"/>
                  <a:gd name="T11" fmla="*/ 1944 h 3190"/>
                  <a:gd name="T12" fmla="*/ 596 w 4802"/>
                  <a:gd name="T13" fmla="*/ 2088 h 3190"/>
                  <a:gd name="T14" fmla="*/ 716 w 4802"/>
                  <a:gd name="T15" fmla="*/ 2230 h 3190"/>
                  <a:gd name="T16" fmla="*/ 848 w 4802"/>
                  <a:gd name="T17" fmla="*/ 2370 h 3190"/>
                  <a:gd name="T18" fmla="*/ 998 w 4802"/>
                  <a:gd name="T19" fmla="*/ 2504 h 3190"/>
                  <a:gd name="T20" fmla="*/ 1162 w 4802"/>
                  <a:gd name="T21" fmla="*/ 2634 h 3190"/>
                  <a:gd name="T22" fmla="*/ 1344 w 4802"/>
                  <a:gd name="T23" fmla="*/ 2754 h 3190"/>
                  <a:gd name="T24" fmla="*/ 1542 w 4802"/>
                  <a:gd name="T25" fmla="*/ 2864 h 3190"/>
                  <a:gd name="T26" fmla="*/ 1760 w 4802"/>
                  <a:gd name="T27" fmla="*/ 2964 h 3190"/>
                  <a:gd name="T28" fmla="*/ 1916 w 4802"/>
                  <a:gd name="T29" fmla="*/ 3024 h 3190"/>
                  <a:gd name="T30" fmla="*/ 2152 w 4802"/>
                  <a:gd name="T31" fmla="*/ 3096 h 3190"/>
                  <a:gd name="T32" fmla="*/ 2382 w 4802"/>
                  <a:gd name="T33" fmla="*/ 3146 h 3190"/>
                  <a:gd name="T34" fmla="*/ 2602 w 4802"/>
                  <a:gd name="T35" fmla="*/ 3178 h 3190"/>
                  <a:gd name="T36" fmla="*/ 2816 w 4802"/>
                  <a:gd name="T37" fmla="*/ 3190 h 3190"/>
                  <a:gd name="T38" fmla="*/ 3020 w 4802"/>
                  <a:gd name="T39" fmla="*/ 3186 h 3190"/>
                  <a:gd name="T40" fmla="*/ 3216 w 4802"/>
                  <a:gd name="T41" fmla="*/ 3170 h 3190"/>
                  <a:gd name="T42" fmla="*/ 3402 w 4802"/>
                  <a:gd name="T43" fmla="*/ 3138 h 3190"/>
                  <a:gd name="T44" fmla="*/ 3580 w 4802"/>
                  <a:gd name="T45" fmla="*/ 3098 h 3190"/>
                  <a:gd name="T46" fmla="*/ 3798 w 4802"/>
                  <a:gd name="T47" fmla="*/ 3030 h 3190"/>
                  <a:gd name="T48" fmla="*/ 4092 w 4802"/>
                  <a:gd name="T49" fmla="*/ 2908 h 3190"/>
                  <a:gd name="T50" fmla="*/ 4340 w 4802"/>
                  <a:gd name="T51" fmla="*/ 2776 h 3190"/>
                  <a:gd name="T52" fmla="*/ 4538 w 4802"/>
                  <a:gd name="T53" fmla="*/ 2648 h 3190"/>
                  <a:gd name="T54" fmla="*/ 4682 w 4802"/>
                  <a:gd name="T55" fmla="*/ 2538 h 3190"/>
                  <a:gd name="T56" fmla="*/ 4802 w 4802"/>
                  <a:gd name="T57" fmla="*/ 2432 h 3190"/>
                  <a:gd name="T58" fmla="*/ 4790 w 4802"/>
                  <a:gd name="T59" fmla="*/ 2362 h 3190"/>
                  <a:gd name="T60" fmla="*/ 4720 w 4802"/>
                  <a:gd name="T61" fmla="*/ 2110 h 3190"/>
                  <a:gd name="T62" fmla="*/ 4642 w 4802"/>
                  <a:gd name="T63" fmla="*/ 1892 h 3190"/>
                  <a:gd name="T64" fmla="*/ 4530 w 4802"/>
                  <a:gd name="T65" fmla="*/ 1642 h 3190"/>
                  <a:gd name="T66" fmla="*/ 4378 w 4802"/>
                  <a:gd name="T67" fmla="*/ 1370 h 3190"/>
                  <a:gd name="T68" fmla="*/ 4182 w 4802"/>
                  <a:gd name="T69" fmla="*/ 1092 h 3190"/>
                  <a:gd name="T70" fmla="*/ 4066 w 4802"/>
                  <a:gd name="T71" fmla="*/ 954 h 3190"/>
                  <a:gd name="T72" fmla="*/ 3938 w 4802"/>
                  <a:gd name="T73" fmla="*/ 818 h 3190"/>
                  <a:gd name="T74" fmla="*/ 3794 w 4802"/>
                  <a:gd name="T75" fmla="*/ 686 h 3190"/>
                  <a:gd name="T76" fmla="*/ 3638 w 4802"/>
                  <a:gd name="T77" fmla="*/ 562 h 3190"/>
                  <a:gd name="T78" fmla="*/ 3466 w 4802"/>
                  <a:gd name="T79" fmla="*/ 444 h 3190"/>
                  <a:gd name="T80" fmla="*/ 3278 w 4802"/>
                  <a:gd name="T81" fmla="*/ 336 h 3190"/>
                  <a:gd name="T82" fmla="*/ 3074 w 4802"/>
                  <a:gd name="T83" fmla="*/ 238 h 3190"/>
                  <a:gd name="T84" fmla="*/ 2930 w 4802"/>
                  <a:gd name="T85" fmla="*/ 180 h 3190"/>
                  <a:gd name="T86" fmla="*/ 2716 w 4802"/>
                  <a:gd name="T87" fmla="*/ 110 h 3190"/>
                  <a:gd name="T88" fmla="*/ 2504 w 4802"/>
                  <a:gd name="T89" fmla="*/ 58 h 3190"/>
                  <a:gd name="T90" fmla="*/ 2298 w 4802"/>
                  <a:gd name="T91" fmla="*/ 22 h 3190"/>
                  <a:gd name="T92" fmla="*/ 2098 w 4802"/>
                  <a:gd name="T93" fmla="*/ 4 h 3190"/>
                  <a:gd name="T94" fmla="*/ 1902 w 4802"/>
                  <a:gd name="T95" fmla="*/ 0 h 3190"/>
                  <a:gd name="T96" fmla="*/ 1712 w 4802"/>
                  <a:gd name="T97" fmla="*/ 8 h 3190"/>
                  <a:gd name="T98" fmla="*/ 1530 w 4802"/>
                  <a:gd name="T99" fmla="*/ 28 h 3190"/>
                  <a:gd name="T100" fmla="*/ 1300 w 4802"/>
                  <a:gd name="T101" fmla="*/ 72 h 3190"/>
                  <a:gd name="T102" fmla="*/ 980 w 4802"/>
                  <a:gd name="T103" fmla="*/ 162 h 3190"/>
                  <a:gd name="T104" fmla="*/ 696 w 4802"/>
                  <a:gd name="T105" fmla="*/ 276 h 3190"/>
                  <a:gd name="T106" fmla="*/ 454 w 4802"/>
                  <a:gd name="T107" fmla="*/ 400 h 3190"/>
                  <a:gd name="T108" fmla="*/ 258 w 4802"/>
                  <a:gd name="T109" fmla="*/ 522 h 3190"/>
                  <a:gd name="T110" fmla="*/ 110 w 4802"/>
                  <a:gd name="T111" fmla="*/ 634 h 3190"/>
                  <a:gd name="T112" fmla="*/ 18 w 4802"/>
                  <a:gd name="T113" fmla="*/ 722 h 31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02"/>
                  <a:gd name="T172" fmla="*/ 0 h 3190"/>
                  <a:gd name="T173" fmla="*/ 4802 w 4802"/>
                  <a:gd name="T174" fmla="*/ 3190 h 31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02" h="3190">
                    <a:moveTo>
                      <a:pt x="0" y="744"/>
                    </a:moveTo>
                    <a:lnTo>
                      <a:pt x="0" y="744"/>
                    </a:lnTo>
                    <a:lnTo>
                      <a:pt x="2" y="762"/>
                    </a:lnTo>
                    <a:lnTo>
                      <a:pt x="12" y="818"/>
                    </a:lnTo>
                    <a:lnTo>
                      <a:pt x="30" y="904"/>
                    </a:lnTo>
                    <a:lnTo>
                      <a:pt x="44" y="956"/>
                    </a:lnTo>
                    <a:lnTo>
                      <a:pt x="58" y="1016"/>
                    </a:lnTo>
                    <a:lnTo>
                      <a:pt x="78" y="1082"/>
                    </a:lnTo>
                    <a:lnTo>
                      <a:pt x="100" y="1152"/>
                    </a:lnTo>
                    <a:lnTo>
                      <a:pt x="126" y="1228"/>
                    </a:lnTo>
                    <a:lnTo>
                      <a:pt x="156" y="1308"/>
                    </a:lnTo>
                    <a:lnTo>
                      <a:pt x="190" y="1392"/>
                    </a:lnTo>
                    <a:lnTo>
                      <a:pt x="228" y="1478"/>
                    </a:lnTo>
                    <a:lnTo>
                      <a:pt x="270" y="1568"/>
                    </a:lnTo>
                    <a:lnTo>
                      <a:pt x="318" y="1660"/>
                    </a:lnTo>
                    <a:lnTo>
                      <a:pt x="370" y="1754"/>
                    </a:lnTo>
                    <a:lnTo>
                      <a:pt x="428" y="1848"/>
                    </a:lnTo>
                    <a:lnTo>
                      <a:pt x="490" y="1944"/>
                    </a:lnTo>
                    <a:lnTo>
                      <a:pt x="524" y="1992"/>
                    </a:lnTo>
                    <a:lnTo>
                      <a:pt x="560" y="2040"/>
                    </a:lnTo>
                    <a:lnTo>
                      <a:pt x="596" y="2088"/>
                    </a:lnTo>
                    <a:lnTo>
                      <a:pt x="634" y="2136"/>
                    </a:lnTo>
                    <a:lnTo>
                      <a:pt x="674" y="2184"/>
                    </a:lnTo>
                    <a:lnTo>
                      <a:pt x="716" y="2230"/>
                    </a:lnTo>
                    <a:lnTo>
                      <a:pt x="758" y="2278"/>
                    </a:lnTo>
                    <a:lnTo>
                      <a:pt x="802" y="2324"/>
                    </a:lnTo>
                    <a:lnTo>
                      <a:pt x="848" y="2370"/>
                    </a:lnTo>
                    <a:lnTo>
                      <a:pt x="896" y="2416"/>
                    </a:lnTo>
                    <a:lnTo>
                      <a:pt x="946" y="2460"/>
                    </a:lnTo>
                    <a:lnTo>
                      <a:pt x="998" y="2504"/>
                    </a:lnTo>
                    <a:lnTo>
                      <a:pt x="1050" y="2548"/>
                    </a:lnTo>
                    <a:lnTo>
                      <a:pt x="1106" y="2592"/>
                    </a:lnTo>
                    <a:lnTo>
                      <a:pt x="1162" y="2634"/>
                    </a:lnTo>
                    <a:lnTo>
                      <a:pt x="1220" y="2674"/>
                    </a:lnTo>
                    <a:lnTo>
                      <a:pt x="1280" y="2714"/>
                    </a:lnTo>
                    <a:lnTo>
                      <a:pt x="1344" y="2754"/>
                    </a:lnTo>
                    <a:lnTo>
                      <a:pt x="1408" y="2792"/>
                    </a:lnTo>
                    <a:lnTo>
                      <a:pt x="1474" y="2830"/>
                    </a:lnTo>
                    <a:lnTo>
                      <a:pt x="1542" y="2864"/>
                    </a:lnTo>
                    <a:lnTo>
                      <a:pt x="1612" y="2900"/>
                    </a:lnTo>
                    <a:lnTo>
                      <a:pt x="1686" y="2932"/>
                    </a:lnTo>
                    <a:lnTo>
                      <a:pt x="1760" y="2964"/>
                    </a:lnTo>
                    <a:lnTo>
                      <a:pt x="1836" y="2994"/>
                    </a:lnTo>
                    <a:lnTo>
                      <a:pt x="1916" y="3024"/>
                    </a:lnTo>
                    <a:lnTo>
                      <a:pt x="1996" y="3050"/>
                    </a:lnTo>
                    <a:lnTo>
                      <a:pt x="2074" y="3074"/>
                    </a:lnTo>
                    <a:lnTo>
                      <a:pt x="2152" y="3096"/>
                    </a:lnTo>
                    <a:lnTo>
                      <a:pt x="2230" y="3114"/>
                    </a:lnTo>
                    <a:lnTo>
                      <a:pt x="2306" y="3132"/>
                    </a:lnTo>
                    <a:lnTo>
                      <a:pt x="2382" y="3146"/>
                    </a:lnTo>
                    <a:lnTo>
                      <a:pt x="2456" y="3158"/>
                    </a:lnTo>
                    <a:lnTo>
                      <a:pt x="2530" y="3168"/>
                    </a:lnTo>
                    <a:lnTo>
                      <a:pt x="2602" y="3178"/>
                    </a:lnTo>
                    <a:lnTo>
                      <a:pt x="2674" y="3184"/>
                    </a:lnTo>
                    <a:lnTo>
                      <a:pt x="2746" y="3188"/>
                    </a:lnTo>
                    <a:lnTo>
                      <a:pt x="2816" y="3190"/>
                    </a:lnTo>
                    <a:lnTo>
                      <a:pt x="2884" y="3190"/>
                    </a:lnTo>
                    <a:lnTo>
                      <a:pt x="2954" y="3190"/>
                    </a:lnTo>
                    <a:lnTo>
                      <a:pt x="3020" y="3186"/>
                    </a:lnTo>
                    <a:lnTo>
                      <a:pt x="3086" y="3182"/>
                    </a:lnTo>
                    <a:lnTo>
                      <a:pt x="3152" y="3176"/>
                    </a:lnTo>
                    <a:lnTo>
                      <a:pt x="3216" y="3170"/>
                    </a:lnTo>
                    <a:lnTo>
                      <a:pt x="3280" y="3160"/>
                    </a:lnTo>
                    <a:lnTo>
                      <a:pt x="3342" y="3150"/>
                    </a:lnTo>
                    <a:lnTo>
                      <a:pt x="3402" y="3138"/>
                    </a:lnTo>
                    <a:lnTo>
                      <a:pt x="3462" y="3126"/>
                    </a:lnTo>
                    <a:lnTo>
                      <a:pt x="3522" y="3112"/>
                    </a:lnTo>
                    <a:lnTo>
                      <a:pt x="3580" y="3098"/>
                    </a:lnTo>
                    <a:lnTo>
                      <a:pt x="3636" y="3082"/>
                    </a:lnTo>
                    <a:lnTo>
                      <a:pt x="3692" y="3066"/>
                    </a:lnTo>
                    <a:lnTo>
                      <a:pt x="3798" y="3030"/>
                    </a:lnTo>
                    <a:lnTo>
                      <a:pt x="3902" y="2992"/>
                    </a:lnTo>
                    <a:lnTo>
                      <a:pt x="4000" y="2952"/>
                    </a:lnTo>
                    <a:lnTo>
                      <a:pt x="4092" y="2908"/>
                    </a:lnTo>
                    <a:lnTo>
                      <a:pt x="4180" y="2866"/>
                    </a:lnTo>
                    <a:lnTo>
                      <a:pt x="4262" y="2820"/>
                    </a:lnTo>
                    <a:lnTo>
                      <a:pt x="4340" y="2776"/>
                    </a:lnTo>
                    <a:lnTo>
                      <a:pt x="4410" y="2732"/>
                    </a:lnTo>
                    <a:lnTo>
                      <a:pt x="4476" y="2690"/>
                    </a:lnTo>
                    <a:lnTo>
                      <a:pt x="4538" y="2648"/>
                    </a:lnTo>
                    <a:lnTo>
                      <a:pt x="4592" y="2608"/>
                    </a:lnTo>
                    <a:lnTo>
                      <a:pt x="4640" y="2572"/>
                    </a:lnTo>
                    <a:lnTo>
                      <a:pt x="4682" y="2538"/>
                    </a:lnTo>
                    <a:lnTo>
                      <a:pt x="4748" y="2482"/>
                    </a:lnTo>
                    <a:lnTo>
                      <a:pt x="4790" y="2446"/>
                    </a:lnTo>
                    <a:lnTo>
                      <a:pt x="4802" y="2432"/>
                    </a:lnTo>
                    <a:lnTo>
                      <a:pt x="4800" y="2414"/>
                    </a:lnTo>
                    <a:lnTo>
                      <a:pt x="4790" y="2362"/>
                    </a:lnTo>
                    <a:lnTo>
                      <a:pt x="4770" y="2280"/>
                    </a:lnTo>
                    <a:lnTo>
                      <a:pt x="4740" y="2172"/>
                    </a:lnTo>
                    <a:lnTo>
                      <a:pt x="4720" y="2110"/>
                    </a:lnTo>
                    <a:lnTo>
                      <a:pt x="4698" y="2042"/>
                    </a:lnTo>
                    <a:lnTo>
                      <a:pt x="4672" y="1968"/>
                    </a:lnTo>
                    <a:lnTo>
                      <a:pt x="4642" y="1892"/>
                    </a:lnTo>
                    <a:lnTo>
                      <a:pt x="4608" y="1812"/>
                    </a:lnTo>
                    <a:lnTo>
                      <a:pt x="4570" y="1728"/>
                    </a:lnTo>
                    <a:lnTo>
                      <a:pt x="4530" y="1642"/>
                    </a:lnTo>
                    <a:lnTo>
                      <a:pt x="4484" y="1552"/>
                    </a:lnTo>
                    <a:lnTo>
                      <a:pt x="4434" y="1462"/>
                    </a:lnTo>
                    <a:lnTo>
                      <a:pt x="4378" y="1370"/>
                    </a:lnTo>
                    <a:lnTo>
                      <a:pt x="4318" y="1278"/>
                    </a:lnTo>
                    <a:lnTo>
                      <a:pt x="4252" y="1184"/>
                    </a:lnTo>
                    <a:lnTo>
                      <a:pt x="4182" y="1092"/>
                    </a:lnTo>
                    <a:lnTo>
                      <a:pt x="4144" y="1046"/>
                    </a:lnTo>
                    <a:lnTo>
                      <a:pt x="4106" y="998"/>
                    </a:lnTo>
                    <a:lnTo>
                      <a:pt x="4066" y="954"/>
                    </a:lnTo>
                    <a:lnTo>
                      <a:pt x="4024" y="908"/>
                    </a:lnTo>
                    <a:lnTo>
                      <a:pt x="3982" y="862"/>
                    </a:lnTo>
                    <a:lnTo>
                      <a:pt x="3938" y="818"/>
                    </a:lnTo>
                    <a:lnTo>
                      <a:pt x="3892" y="774"/>
                    </a:lnTo>
                    <a:lnTo>
                      <a:pt x="3844" y="730"/>
                    </a:lnTo>
                    <a:lnTo>
                      <a:pt x="3794" y="686"/>
                    </a:lnTo>
                    <a:lnTo>
                      <a:pt x="3744" y="644"/>
                    </a:lnTo>
                    <a:lnTo>
                      <a:pt x="3692" y="602"/>
                    </a:lnTo>
                    <a:lnTo>
                      <a:pt x="3638" y="562"/>
                    </a:lnTo>
                    <a:lnTo>
                      <a:pt x="3582" y="520"/>
                    </a:lnTo>
                    <a:lnTo>
                      <a:pt x="3524" y="482"/>
                    </a:lnTo>
                    <a:lnTo>
                      <a:pt x="3466" y="444"/>
                    </a:lnTo>
                    <a:lnTo>
                      <a:pt x="3404" y="406"/>
                    </a:lnTo>
                    <a:lnTo>
                      <a:pt x="3342" y="370"/>
                    </a:lnTo>
                    <a:lnTo>
                      <a:pt x="3278" y="336"/>
                    </a:lnTo>
                    <a:lnTo>
                      <a:pt x="3212" y="302"/>
                    </a:lnTo>
                    <a:lnTo>
                      <a:pt x="3144" y="268"/>
                    </a:lnTo>
                    <a:lnTo>
                      <a:pt x="3074" y="238"/>
                    </a:lnTo>
                    <a:lnTo>
                      <a:pt x="3002" y="208"/>
                    </a:lnTo>
                    <a:lnTo>
                      <a:pt x="2930" y="180"/>
                    </a:lnTo>
                    <a:lnTo>
                      <a:pt x="2858" y="154"/>
                    </a:lnTo>
                    <a:lnTo>
                      <a:pt x="2786" y="130"/>
                    </a:lnTo>
                    <a:lnTo>
                      <a:pt x="2716" y="110"/>
                    </a:lnTo>
                    <a:lnTo>
                      <a:pt x="2644" y="90"/>
                    </a:lnTo>
                    <a:lnTo>
                      <a:pt x="2574" y="72"/>
                    </a:lnTo>
                    <a:lnTo>
                      <a:pt x="2504" y="58"/>
                    </a:lnTo>
                    <a:lnTo>
                      <a:pt x="2436" y="44"/>
                    </a:lnTo>
                    <a:lnTo>
                      <a:pt x="2366" y="32"/>
                    </a:lnTo>
                    <a:lnTo>
                      <a:pt x="2298" y="22"/>
                    </a:lnTo>
                    <a:lnTo>
                      <a:pt x="2230" y="14"/>
                    </a:lnTo>
                    <a:lnTo>
                      <a:pt x="2164" y="8"/>
                    </a:lnTo>
                    <a:lnTo>
                      <a:pt x="2098" y="4"/>
                    </a:lnTo>
                    <a:lnTo>
                      <a:pt x="2032" y="0"/>
                    </a:lnTo>
                    <a:lnTo>
                      <a:pt x="1966" y="0"/>
                    </a:lnTo>
                    <a:lnTo>
                      <a:pt x="1902" y="0"/>
                    </a:lnTo>
                    <a:lnTo>
                      <a:pt x="1838" y="2"/>
                    </a:lnTo>
                    <a:lnTo>
                      <a:pt x="1776" y="4"/>
                    </a:lnTo>
                    <a:lnTo>
                      <a:pt x="1712" y="8"/>
                    </a:lnTo>
                    <a:lnTo>
                      <a:pt x="1652" y="14"/>
                    </a:lnTo>
                    <a:lnTo>
                      <a:pt x="1590" y="20"/>
                    </a:lnTo>
                    <a:lnTo>
                      <a:pt x="1530" y="28"/>
                    </a:lnTo>
                    <a:lnTo>
                      <a:pt x="1472" y="38"/>
                    </a:lnTo>
                    <a:lnTo>
                      <a:pt x="1414" y="48"/>
                    </a:lnTo>
                    <a:lnTo>
                      <a:pt x="1300" y="72"/>
                    </a:lnTo>
                    <a:lnTo>
                      <a:pt x="1188" y="98"/>
                    </a:lnTo>
                    <a:lnTo>
                      <a:pt x="1082" y="130"/>
                    </a:lnTo>
                    <a:lnTo>
                      <a:pt x="980" y="162"/>
                    </a:lnTo>
                    <a:lnTo>
                      <a:pt x="880" y="198"/>
                    </a:lnTo>
                    <a:lnTo>
                      <a:pt x="786" y="236"/>
                    </a:lnTo>
                    <a:lnTo>
                      <a:pt x="696" y="276"/>
                    </a:lnTo>
                    <a:lnTo>
                      <a:pt x="610" y="316"/>
                    </a:lnTo>
                    <a:lnTo>
                      <a:pt x="530" y="358"/>
                    </a:lnTo>
                    <a:lnTo>
                      <a:pt x="454" y="400"/>
                    </a:lnTo>
                    <a:lnTo>
                      <a:pt x="382" y="442"/>
                    </a:lnTo>
                    <a:lnTo>
                      <a:pt x="318" y="482"/>
                    </a:lnTo>
                    <a:lnTo>
                      <a:pt x="258" y="522"/>
                    </a:lnTo>
                    <a:lnTo>
                      <a:pt x="202" y="562"/>
                    </a:lnTo>
                    <a:lnTo>
                      <a:pt x="154" y="598"/>
                    </a:lnTo>
                    <a:lnTo>
                      <a:pt x="110" y="634"/>
                    </a:lnTo>
                    <a:lnTo>
                      <a:pt x="74" y="666"/>
                    </a:lnTo>
                    <a:lnTo>
                      <a:pt x="42" y="696"/>
                    </a:lnTo>
                    <a:lnTo>
                      <a:pt x="18" y="722"/>
                    </a:lnTo>
                    <a:lnTo>
                      <a:pt x="0" y="744"/>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sp>
            <p:nvSpPr>
              <p:cNvPr id="35" name="Freeform 32"/>
              <p:cNvSpPr>
                <a:spLocks/>
              </p:cNvSpPr>
              <p:nvPr/>
            </p:nvSpPr>
            <p:spPr bwMode="auto">
              <a:xfrm rot="1659684">
                <a:off x="4713323" y="3658360"/>
                <a:ext cx="268779" cy="178588"/>
              </a:xfrm>
              <a:custGeom>
                <a:avLst/>
                <a:gdLst>
                  <a:gd name="T0" fmla="*/ 2 w 4802"/>
                  <a:gd name="T1" fmla="*/ 762 h 3190"/>
                  <a:gd name="T2" fmla="*/ 44 w 4802"/>
                  <a:gd name="T3" fmla="*/ 956 h 3190"/>
                  <a:gd name="T4" fmla="*/ 100 w 4802"/>
                  <a:gd name="T5" fmla="*/ 1152 h 3190"/>
                  <a:gd name="T6" fmla="*/ 190 w 4802"/>
                  <a:gd name="T7" fmla="*/ 1392 h 3190"/>
                  <a:gd name="T8" fmla="*/ 318 w 4802"/>
                  <a:gd name="T9" fmla="*/ 1660 h 3190"/>
                  <a:gd name="T10" fmla="*/ 490 w 4802"/>
                  <a:gd name="T11" fmla="*/ 1944 h 3190"/>
                  <a:gd name="T12" fmla="*/ 596 w 4802"/>
                  <a:gd name="T13" fmla="*/ 2088 h 3190"/>
                  <a:gd name="T14" fmla="*/ 716 w 4802"/>
                  <a:gd name="T15" fmla="*/ 2230 h 3190"/>
                  <a:gd name="T16" fmla="*/ 848 w 4802"/>
                  <a:gd name="T17" fmla="*/ 2370 h 3190"/>
                  <a:gd name="T18" fmla="*/ 998 w 4802"/>
                  <a:gd name="T19" fmla="*/ 2504 h 3190"/>
                  <a:gd name="T20" fmla="*/ 1162 w 4802"/>
                  <a:gd name="T21" fmla="*/ 2634 h 3190"/>
                  <a:gd name="T22" fmla="*/ 1344 w 4802"/>
                  <a:gd name="T23" fmla="*/ 2754 h 3190"/>
                  <a:gd name="T24" fmla="*/ 1542 w 4802"/>
                  <a:gd name="T25" fmla="*/ 2864 h 3190"/>
                  <a:gd name="T26" fmla="*/ 1760 w 4802"/>
                  <a:gd name="T27" fmla="*/ 2964 h 3190"/>
                  <a:gd name="T28" fmla="*/ 1916 w 4802"/>
                  <a:gd name="T29" fmla="*/ 3024 h 3190"/>
                  <a:gd name="T30" fmla="*/ 2152 w 4802"/>
                  <a:gd name="T31" fmla="*/ 3096 h 3190"/>
                  <a:gd name="T32" fmla="*/ 2382 w 4802"/>
                  <a:gd name="T33" fmla="*/ 3146 h 3190"/>
                  <a:gd name="T34" fmla="*/ 2602 w 4802"/>
                  <a:gd name="T35" fmla="*/ 3178 h 3190"/>
                  <a:gd name="T36" fmla="*/ 2816 w 4802"/>
                  <a:gd name="T37" fmla="*/ 3190 h 3190"/>
                  <a:gd name="T38" fmla="*/ 3020 w 4802"/>
                  <a:gd name="T39" fmla="*/ 3186 h 3190"/>
                  <a:gd name="T40" fmla="*/ 3216 w 4802"/>
                  <a:gd name="T41" fmla="*/ 3170 h 3190"/>
                  <a:gd name="T42" fmla="*/ 3402 w 4802"/>
                  <a:gd name="T43" fmla="*/ 3138 h 3190"/>
                  <a:gd name="T44" fmla="*/ 3580 w 4802"/>
                  <a:gd name="T45" fmla="*/ 3098 h 3190"/>
                  <a:gd name="T46" fmla="*/ 3798 w 4802"/>
                  <a:gd name="T47" fmla="*/ 3030 h 3190"/>
                  <a:gd name="T48" fmla="*/ 4092 w 4802"/>
                  <a:gd name="T49" fmla="*/ 2908 h 3190"/>
                  <a:gd name="T50" fmla="*/ 4340 w 4802"/>
                  <a:gd name="T51" fmla="*/ 2776 h 3190"/>
                  <a:gd name="T52" fmla="*/ 4538 w 4802"/>
                  <a:gd name="T53" fmla="*/ 2648 h 3190"/>
                  <a:gd name="T54" fmla="*/ 4682 w 4802"/>
                  <a:gd name="T55" fmla="*/ 2538 h 3190"/>
                  <a:gd name="T56" fmla="*/ 4802 w 4802"/>
                  <a:gd name="T57" fmla="*/ 2432 h 3190"/>
                  <a:gd name="T58" fmla="*/ 4790 w 4802"/>
                  <a:gd name="T59" fmla="*/ 2362 h 3190"/>
                  <a:gd name="T60" fmla="*/ 4720 w 4802"/>
                  <a:gd name="T61" fmla="*/ 2110 h 3190"/>
                  <a:gd name="T62" fmla="*/ 4642 w 4802"/>
                  <a:gd name="T63" fmla="*/ 1892 h 3190"/>
                  <a:gd name="T64" fmla="*/ 4530 w 4802"/>
                  <a:gd name="T65" fmla="*/ 1642 h 3190"/>
                  <a:gd name="T66" fmla="*/ 4378 w 4802"/>
                  <a:gd name="T67" fmla="*/ 1370 h 3190"/>
                  <a:gd name="T68" fmla="*/ 4182 w 4802"/>
                  <a:gd name="T69" fmla="*/ 1092 h 3190"/>
                  <a:gd name="T70" fmla="*/ 4066 w 4802"/>
                  <a:gd name="T71" fmla="*/ 954 h 3190"/>
                  <a:gd name="T72" fmla="*/ 3938 w 4802"/>
                  <a:gd name="T73" fmla="*/ 818 h 3190"/>
                  <a:gd name="T74" fmla="*/ 3794 w 4802"/>
                  <a:gd name="T75" fmla="*/ 686 h 3190"/>
                  <a:gd name="T76" fmla="*/ 3638 w 4802"/>
                  <a:gd name="T77" fmla="*/ 562 h 3190"/>
                  <a:gd name="T78" fmla="*/ 3466 w 4802"/>
                  <a:gd name="T79" fmla="*/ 444 h 3190"/>
                  <a:gd name="T80" fmla="*/ 3278 w 4802"/>
                  <a:gd name="T81" fmla="*/ 336 h 3190"/>
                  <a:gd name="T82" fmla="*/ 3074 w 4802"/>
                  <a:gd name="T83" fmla="*/ 238 h 3190"/>
                  <a:gd name="T84" fmla="*/ 2930 w 4802"/>
                  <a:gd name="T85" fmla="*/ 180 h 3190"/>
                  <a:gd name="T86" fmla="*/ 2716 w 4802"/>
                  <a:gd name="T87" fmla="*/ 110 h 3190"/>
                  <a:gd name="T88" fmla="*/ 2504 w 4802"/>
                  <a:gd name="T89" fmla="*/ 58 h 3190"/>
                  <a:gd name="T90" fmla="*/ 2298 w 4802"/>
                  <a:gd name="T91" fmla="*/ 22 h 3190"/>
                  <a:gd name="T92" fmla="*/ 2098 w 4802"/>
                  <a:gd name="T93" fmla="*/ 4 h 3190"/>
                  <a:gd name="T94" fmla="*/ 1902 w 4802"/>
                  <a:gd name="T95" fmla="*/ 0 h 3190"/>
                  <a:gd name="T96" fmla="*/ 1712 w 4802"/>
                  <a:gd name="T97" fmla="*/ 8 h 3190"/>
                  <a:gd name="T98" fmla="*/ 1530 w 4802"/>
                  <a:gd name="T99" fmla="*/ 28 h 3190"/>
                  <a:gd name="T100" fmla="*/ 1300 w 4802"/>
                  <a:gd name="T101" fmla="*/ 72 h 3190"/>
                  <a:gd name="T102" fmla="*/ 980 w 4802"/>
                  <a:gd name="T103" fmla="*/ 162 h 3190"/>
                  <a:gd name="T104" fmla="*/ 696 w 4802"/>
                  <a:gd name="T105" fmla="*/ 276 h 3190"/>
                  <a:gd name="T106" fmla="*/ 454 w 4802"/>
                  <a:gd name="T107" fmla="*/ 400 h 3190"/>
                  <a:gd name="T108" fmla="*/ 258 w 4802"/>
                  <a:gd name="T109" fmla="*/ 522 h 3190"/>
                  <a:gd name="T110" fmla="*/ 110 w 4802"/>
                  <a:gd name="T111" fmla="*/ 634 h 3190"/>
                  <a:gd name="T112" fmla="*/ 18 w 4802"/>
                  <a:gd name="T113" fmla="*/ 722 h 31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02"/>
                  <a:gd name="T172" fmla="*/ 0 h 3190"/>
                  <a:gd name="T173" fmla="*/ 4802 w 4802"/>
                  <a:gd name="T174" fmla="*/ 3190 h 31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02" h="3190">
                    <a:moveTo>
                      <a:pt x="0" y="744"/>
                    </a:moveTo>
                    <a:lnTo>
                      <a:pt x="0" y="744"/>
                    </a:lnTo>
                    <a:lnTo>
                      <a:pt x="2" y="762"/>
                    </a:lnTo>
                    <a:lnTo>
                      <a:pt x="12" y="818"/>
                    </a:lnTo>
                    <a:lnTo>
                      <a:pt x="30" y="904"/>
                    </a:lnTo>
                    <a:lnTo>
                      <a:pt x="44" y="956"/>
                    </a:lnTo>
                    <a:lnTo>
                      <a:pt x="58" y="1016"/>
                    </a:lnTo>
                    <a:lnTo>
                      <a:pt x="78" y="1082"/>
                    </a:lnTo>
                    <a:lnTo>
                      <a:pt x="100" y="1152"/>
                    </a:lnTo>
                    <a:lnTo>
                      <a:pt x="126" y="1228"/>
                    </a:lnTo>
                    <a:lnTo>
                      <a:pt x="156" y="1308"/>
                    </a:lnTo>
                    <a:lnTo>
                      <a:pt x="190" y="1392"/>
                    </a:lnTo>
                    <a:lnTo>
                      <a:pt x="228" y="1478"/>
                    </a:lnTo>
                    <a:lnTo>
                      <a:pt x="270" y="1568"/>
                    </a:lnTo>
                    <a:lnTo>
                      <a:pt x="318" y="1660"/>
                    </a:lnTo>
                    <a:lnTo>
                      <a:pt x="370" y="1754"/>
                    </a:lnTo>
                    <a:lnTo>
                      <a:pt x="428" y="1848"/>
                    </a:lnTo>
                    <a:lnTo>
                      <a:pt x="490" y="1944"/>
                    </a:lnTo>
                    <a:lnTo>
                      <a:pt x="524" y="1992"/>
                    </a:lnTo>
                    <a:lnTo>
                      <a:pt x="560" y="2040"/>
                    </a:lnTo>
                    <a:lnTo>
                      <a:pt x="596" y="2088"/>
                    </a:lnTo>
                    <a:lnTo>
                      <a:pt x="634" y="2136"/>
                    </a:lnTo>
                    <a:lnTo>
                      <a:pt x="674" y="2184"/>
                    </a:lnTo>
                    <a:lnTo>
                      <a:pt x="716" y="2230"/>
                    </a:lnTo>
                    <a:lnTo>
                      <a:pt x="758" y="2278"/>
                    </a:lnTo>
                    <a:lnTo>
                      <a:pt x="802" y="2324"/>
                    </a:lnTo>
                    <a:lnTo>
                      <a:pt x="848" y="2370"/>
                    </a:lnTo>
                    <a:lnTo>
                      <a:pt x="896" y="2416"/>
                    </a:lnTo>
                    <a:lnTo>
                      <a:pt x="946" y="2460"/>
                    </a:lnTo>
                    <a:lnTo>
                      <a:pt x="998" y="2504"/>
                    </a:lnTo>
                    <a:lnTo>
                      <a:pt x="1050" y="2548"/>
                    </a:lnTo>
                    <a:lnTo>
                      <a:pt x="1106" y="2592"/>
                    </a:lnTo>
                    <a:lnTo>
                      <a:pt x="1162" y="2634"/>
                    </a:lnTo>
                    <a:lnTo>
                      <a:pt x="1220" y="2674"/>
                    </a:lnTo>
                    <a:lnTo>
                      <a:pt x="1280" y="2714"/>
                    </a:lnTo>
                    <a:lnTo>
                      <a:pt x="1344" y="2754"/>
                    </a:lnTo>
                    <a:lnTo>
                      <a:pt x="1408" y="2792"/>
                    </a:lnTo>
                    <a:lnTo>
                      <a:pt x="1474" y="2830"/>
                    </a:lnTo>
                    <a:lnTo>
                      <a:pt x="1542" y="2864"/>
                    </a:lnTo>
                    <a:lnTo>
                      <a:pt x="1612" y="2900"/>
                    </a:lnTo>
                    <a:lnTo>
                      <a:pt x="1686" y="2932"/>
                    </a:lnTo>
                    <a:lnTo>
                      <a:pt x="1760" y="2964"/>
                    </a:lnTo>
                    <a:lnTo>
                      <a:pt x="1836" y="2994"/>
                    </a:lnTo>
                    <a:lnTo>
                      <a:pt x="1916" y="3024"/>
                    </a:lnTo>
                    <a:lnTo>
                      <a:pt x="1996" y="3050"/>
                    </a:lnTo>
                    <a:lnTo>
                      <a:pt x="2074" y="3074"/>
                    </a:lnTo>
                    <a:lnTo>
                      <a:pt x="2152" y="3096"/>
                    </a:lnTo>
                    <a:lnTo>
                      <a:pt x="2230" y="3114"/>
                    </a:lnTo>
                    <a:lnTo>
                      <a:pt x="2306" y="3132"/>
                    </a:lnTo>
                    <a:lnTo>
                      <a:pt x="2382" y="3146"/>
                    </a:lnTo>
                    <a:lnTo>
                      <a:pt x="2456" y="3158"/>
                    </a:lnTo>
                    <a:lnTo>
                      <a:pt x="2530" y="3168"/>
                    </a:lnTo>
                    <a:lnTo>
                      <a:pt x="2602" y="3178"/>
                    </a:lnTo>
                    <a:lnTo>
                      <a:pt x="2674" y="3184"/>
                    </a:lnTo>
                    <a:lnTo>
                      <a:pt x="2746" y="3188"/>
                    </a:lnTo>
                    <a:lnTo>
                      <a:pt x="2816" y="3190"/>
                    </a:lnTo>
                    <a:lnTo>
                      <a:pt x="2884" y="3190"/>
                    </a:lnTo>
                    <a:lnTo>
                      <a:pt x="2954" y="3190"/>
                    </a:lnTo>
                    <a:lnTo>
                      <a:pt x="3020" y="3186"/>
                    </a:lnTo>
                    <a:lnTo>
                      <a:pt x="3086" y="3182"/>
                    </a:lnTo>
                    <a:lnTo>
                      <a:pt x="3152" y="3176"/>
                    </a:lnTo>
                    <a:lnTo>
                      <a:pt x="3216" y="3170"/>
                    </a:lnTo>
                    <a:lnTo>
                      <a:pt x="3280" y="3160"/>
                    </a:lnTo>
                    <a:lnTo>
                      <a:pt x="3342" y="3150"/>
                    </a:lnTo>
                    <a:lnTo>
                      <a:pt x="3402" y="3138"/>
                    </a:lnTo>
                    <a:lnTo>
                      <a:pt x="3462" y="3126"/>
                    </a:lnTo>
                    <a:lnTo>
                      <a:pt x="3522" y="3112"/>
                    </a:lnTo>
                    <a:lnTo>
                      <a:pt x="3580" y="3098"/>
                    </a:lnTo>
                    <a:lnTo>
                      <a:pt x="3636" y="3082"/>
                    </a:lnTo>
                    <a:lnTo>
                      <a:pt x="3692" y="3066"/>
                    </a:lnTo>
                    <a:lnTo>
                      <a:pt x="3798" y="3030"/>
                    </a:lnTo>
                    <a:lnTo>
                      <a:pt x="3902" y="2992"/>
                    </a:lnTo>
                    <a:lnTo>
                      <a:pt x="4000" y="2952"/>
                    </a:lnTo>
                    <a:lnTo>
                      <a:pt x="4092" y="2908"/>
                    </a:lnTo>
                    <a:lnTo>
                      <a:pt x="4180" y="2866"/>
                    </a:lnTo>
                    <a:lnTo>
                      <a:pt x="4262" y="2820"/>
                    </a:lnTo>
                    <a:lnTo>
                      <a:pt x="4340" y="2776"/>
                    </a:lnTo>
                    <a:lnTo>
                      <a:pt x="4410" y="2732"/>
                    </a:lnTo>
                    <a:lnTo>
                      <a:pt x="4476" y="2690"/>
                    </a:lnTo>
                    <a:lnTo>
                      <a:pt x="4538" y="2648"/>
                    </a:lnTo>
                    <a:lnTo>
                      <a:pt x="4592" y="2608"/>
                    </a:lnTo>
                    <a:lnTo>
                      <a:pt x="4640" y="2572"/>
                    </a:lnTo>
                    <a:lnTo>
                      <a:pt x="4682" y="2538"/>
                    </a:lnTo>
                    <a:lnTo>
                      <a:pt x="4748" y="2482"/>
                    </a:lnTo>
                    <a:lnTo>
                      <a:pt x="4790" y="2446"/>
                    </a:lnTo>
                    <a:lnTo>
                      <a:pt x="4802" y="2432"/>
                    </a:lnTo>
                    <a:lnTo>
                      <a:pt x="4800" y="2414"/>
                    </a:lnTo>
                    <a:lnTo>
                      <a:pt x="4790" y="2362"/>
                    </a:lnTo>
                    <a:lnTo>
                      <a:pt x="4770" y="2280"/>
                    </a:lnTo>
                    <a:lnTo>
                      <a:pt x="4740" y="2172"/>
                    </a:lnTo>
                    <a:lnTo>
                      <a:pt x="4720" y="2110"/>
                    </a:lnTo>
                    <a:lnTo>
                      <a:pt x="4698" y="2042"/>
                    </a:lnTo>
                    <a:lnTo>
                      <a:pt x="4672" y="1968"/>
                    </a:lnTo>
                    <a:lnTo>
                      <a:pt x="4642" y="1892"/>
                    </a:lnTo>
                    <a:lnTo>
                      <a:pt x="4608" y="1812"/>
                    </a:lnTo>
                    <a:lnTo>
                      <a:pt x="4570" y="1728"/>
                    </a:lnTo>
                    <a:lnTo>
                      <a:pt x="4530" y="1642"/>
                    </a:lnTo>
                    <a:lnTo>
                      <a:pt x="4484" y="1552"/>
                    </a:lnTo>
                    <a:lnTo>
                      <a:pt x="4434" y="1462"/>
                    </a:lnTo>
                    <a:lnTo>
                      <a:pt x="4378" y="1370"/>
                    </a:lnTo>
                    <a:lnTo>
                      <a:pt x="4318" y="1278"/>
                    </a:lnTo>
                    <a:lnTo>
                      <a:pt x="4252" y="1184"/>
                    </a:lnTo>
                    <a:lnTo>
                      <a:pt x="4182" y="1092"/>
                    </a:lnTo>
                    <a:lnTo>
                      <a:pt x="4144" y="1046"/>
                    </a:lnTo>
                    <a:lnTo>
                      <a:pt x="4106" y="998"/>
                    </a:lnTo>
                    <a:lnTo>
                      <a:pt x="4066" y="954"/>
                    </a:lnTo>
                    <a:lnTo>
                      <a:pt x="4024" y="908"/>
                    </a:lnTo>
                    <a:lnTo>
                      <a:pt x="3982" y="862"/>
                    </a:lnTo>
                    <a:lnTo>
                      <a:pt x="3938" y="818"/>
                    </a:lnTo>
                    <a:lnTo>
                      <a:pt x="3892" y="774"/>
                    </a:lnTo>
                    <a:lnTo>
                      <a:pt x="3844" y="730"/>
                    </a:lnTo>
                    <a:lnTo>
                      <a:pt x="3794" y="686"/>
                    </a:lnTo>
                    <a:lnTo>
                      <a:pt x="3744" y="644"/>
                    </a:lnTo>
                    <a:lnTo>
                      <a:pt x="3692" y="602"/>
                    </a:lnTo>
                    <a:lnTo>
                      <a:pt x="3638" y="562"/>
                    </a:lnTo>
                    <a:lnTo>
                      <a:pt x="3582" y="520"/>
                    </a:lnTo>
                    <a:lnTo>
                      <a:pt x="3524" y="482"/>
                    </a:lnTo>
                    <a:lnTo>
                      <a:pt x="3466" y="444"/>
                    </a:lnTo>
                    <a:lnTo>
                      <a:pt x="3404" y="406"/>
                    </a:lnTo>
                    <a:lnTo>
                      <a:pt x="3342" y="370"/>
                    </a:lnTo>
                    <a:lnTo>
                      <a:pt x="3278" y="336"/>
                    </a:lnTo>
                    <a:lnTo>
                      <a:pt x="3212" y="302"/>
                    </a:lnTo>
                    <a:lnTo>
                      <a:pt x="3144" y="268"/>
                    </a:lnTo>
                    <a:lnTo>
                      <a:pt x="3074" y="238"/>
                    </a:lnTo>
                    <a:lnTo>
                      <a:pt x="3002" y="208"/>
                    </a:lnTo>
                    <a:lnTo>
                      <a:pt x="2930" y="180"/>
                    </a:lnTo>
                    <a:lnTo>
                      <a:pt x="2858" y="154"/>
                    </a:lnTo>
                    <a:lnTo>
                      <a:pt x="2786" y="130"/>
                    </a:lnTo>
                    <a:lnTo>
                      <a:pt x="2716" y="110"/>
                    </a:lnTo>
                    <a:lnTo>
                      <a:pt x="2644" y="90"/>
                    </a:lnTo>
                    <a:lnTo>
                      <a:pt x="2574" y="72"/>
                    </a:lnTo>
                    <a:lnTo>
                      <a:pt x="2504" y="58"/>
                    </a:lnTo>
                    <a:lnTo>
                      <a:pt x="2436" y="44"/>
                    </a:lnTo>
                    <a:lnTo>
                      <a:pt x="2366" y="32"/>
                    </a:lnTo>
                    <a:lnTo>
                      <a:pt x="2298" y="22"/>
                    </a:lnTo>
                    <a:lnTo>
                      <a:pt x="2230" y="14"/>
                    </a:lnTo>
                    <a:lnTo>
                      <a:pt x="2164" y="8"/>
                    </a:lnTo>
                    <a:lnTo>
                      <a:pt x="2098" y="4"/>
                    </a:lnTo>
                    <a:lnTo>
                      <a:pt x="2032" y="0"/>
                    </a:lnTo>
                    <a:lnTo>
                      <a:pt x="1966" y="0"/>
                    </a:lnTo>
                    <a:lnTo>
                      <a:pt x="1902" y="0"/>
                    </a:lnTo>
                    <a:lnTo>
                      <a:pt x="1838" y="2"/>
                    </a:lnTo>
                    <a:lnTo>
                      <a:pt x="1776" y="4"/>
                    </a:lnTo>
                    <a:lnTo>
                      <a:pt x="1712" y="8"/>
                    </a:lnTo>
                    <a:lnTo>
                      <a:pt x="1652" y="14"/>
                    </a:lnTo>
                    <a:lnTo>
                      <a:pt x="1590" y="20"/>
                    </a:lnTo>
                    <a:lnTo>
                      <a:pt x="1530" y="28"/>
                    </a:lnTo>
                    <a:lnTo>
                      <a:pt x="1472" y="38"/>
                    </a:lnTo>
                    <a:lnTo>
                      <a:pt x="1414" y="48"/>
                    </a:lnTo>
                    <a:lnTo>
                      <a:pt x="1300" y="72"/>
                    </a:lnTo>
                    <a:lnTo>
                      <a:pt x="1188" y="98"/>
                    </a:lnTo>
                    <a:lnTo>
                      <a:pt x="1082" y="130"/>
                    </a:lnTo>
                    <a:lnTo>
                      <a:pt x="980" y="162"/>
                    </a:lnTo>
                    <a:lnTo>
                      <a:pt x="880" y="198"/>
                    </a:lnTo>
                    <a:lnTo>
                      <a:pt x="786" y="236"/>
                    </a:lnTo>
                    <a:lnTo>
                      <a:pt x="696" y="276"/>
                    </a:lnTo>
                    <a:lnTo>
                      <a:pt x="610" y="316"/>
                    </a:lnTo>
                    <a:lnTo>
                      <a:pt x="530" y="358"/>
                    </a:lnTo>
                    <a:lnTo>
                      <a:pt x="454" y="400"/>
                    </a:lnTo>
                    <a:lnTo>
                      <a:pt x="382" y="442"/>
                    </a:lnTo>
                    <a:lnTo>
                      <a:pt x="318" y="482"/>
                    </a:lnTo>
                    <a:lnTo>
                      <a:pt x="258" y="522"/>
                    </a:lnTo>
                    <a:lnTo>
                      <a:pt x="202" y="562"/>
                    </a:lnTo>
                    <a:lnTo>
                      <a:pt x="154" y="598"/>
                    </a:lnTo>
                    <a:lnTo>
                      <a:pt x="110" y="634"/>
                    </a:lnTo>
                    <a:lnTo>
                      <a:pt x="74" y="666"/>
                    </a:lnTo>
                    <a:lnTo>
                      <a:pt x="42" y="696"/>
                    </a:lnTo>
                    <a:lnTo>
                      <a:pt x="18" y="722"/>
                    </a:lnTo>
                    <a:lnTo>
                      <a:pt x="0" y="744"/>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sp>
            <p:nvSpPr>
              <p:cNvPr id="36" name="Freeform 32"/>
              <p:cNvSpPr>
                <a:spLocks/>
              </p:cNvSpPr>
              <p:nvPr/>
            </p:nvSpPr>
            <p:spPr bwMode="auto">
              <a:xfrm rot="18793535">
                <a:off x="5135305" y="2765120"/>
                <a:ext cx="296851" cy="197104"/>
              </a:xfrm>
              <a:custGeom>
                <a:avLst/>
                <a:gdLst>
                  <a:gd name="T0" fmla="*/ 2 w 4802"/>
                  <a:gd name="T1" fmla="*/ 762 h 3190"/>
                  <a:gd name="T2" fmla="*/ 44 w 4802"/>
                  <a:gd name="T3" fmla="*/ 956 h 3190"/>
                  <a:gd name="T4" fmla="*/ 100 w 4802"/>
                  <a:gd name="T5" fmla="*/ 1152 h 3190"/>
                  <a:gd name="T6" fmla="*/ 190 w 4802"/>
                  <a:gd name="T7" fmla="*/ 1392 h 3190"/>
                  <a:gd name="T8" fmla="*/ 318 w 4802"/>
                  <a:gd name="T9" fmla="*/ 1660 h 3190"/>
                  <a:gd name="T10" fmla="*/ 490 w 4802"/>
                  <a:gd name="T11" fmla="*/ 1944 h 3190"/>
                  <a:gd name="T12" fmla="*/ 596 w 4802"/>
                  <a:gd name="T13" fmla="*/ 2088 h 3190"/>
                  <a:gd name="T14" fmla="*/ 716 w 4802"/>
                  <a:gd name="T15" fmla="*/ 2230 h 3190"/>
                  <a:gd name="T16" fmla="*/ 848 w 4802"/>
                  <a:gd name="T17" fmla="*/ 2370 h 3190"/>
                  <a:gd name="T18" fmla="*/ 998 w 4802"/>
                  <a:gd name="T19" fmla="*/ 2504 h 3190"/>
                  <a:gd name="T20" fmla="*/ 1162 w 4802"/>
                  <a:gd name="T21" fmla="*/ 2634 h 3190"/>
                  <a:gd name="T22" fmla="*/ 1344 w 4802"/>
                  <a:gd name="T23" fmla="*/ 2754 h 3190"/>
                  <a:gd name="T24" fmla="*/ 1542 w 4802"/>
                  <a:gd name="T25" fmla="*/ 2864 h 3190"/>
                  <a:gd name="T26" fmla="*/ 1760 w 4802"/>
                  <a:gd name="T27" fmla="*/ 2964 h 3190"/>
                  <a:gd name="T28" fmla="*/ 1916 w 4802"/>
                  <a:gd name="T29" fmla="*/ 3024 h 3190"/>
                  <a:gd name="T30" fmla="*/ 2152 w 4802"/>
                  <a:gd name="T31" fmla="*/ 3096 h 3190"/>
                  <a:gd name="T32" fmla="*/ 2382 w 4802"/>
                  <a:gd name="T33" fmla="*/ 3146 h 3190"/>
                  <a:gd name="T34" fmla="*/ 2602 w 4802"/>
                  <a:gd name="T35" fmla="*/ 3178 h 3190"/>
                  <a:gd name="T36" fmla="*/ 2816 w 4802"/>
                  <a:gd name="T37" fmla="*/ 3190 h 3190"/>
                  <a:gd name="T38" fmla="*/ 3020 w 4802"/>
                  <a:gd name="T39" fmla="*/ 3186 h 3190"/>
                  <a:gd name="T40" fmla="*/ 3216 w 4802"/>
                  <a:gd name="T41" fmla="*/ 3170 h 3190"/>
                  <a:gd name="T42" fmla="*/ 3402 w 4802"/>
                  <a:gd name="T43" fmla="*/ 3138 h 3190"/>
                  <a:gd name="T44" fmla="*/ 3580 w 4802"/>
                  <a:gd name="T45" fmla="*/ 3098 h 3190"/>
                  <a:gd name="T46" fmla="*/ 3798 w 4802"/>
                  <a:gd name="T47" fmla="*/ 3030 h 3190"/>
                  <a:gd name="T48" fmla="*/ 4092 w 4802"/>
                  <a:gd name="T49" fmla="*/ 2908 h 3190"/>
                  <a:gd name="T50" fmla="*/ 4340 w 4802"/>
                  <a:gd name="T51" fmla="*/ 2776 h 3190"/>
                  <a:gd name="T52" fmla="*/ 4538 w 4802"/>
                  <a:gd name="T53" fmla="*/ 2648 h 3190"/>
                  <a:gd name="T54" fmla="*/ 4682 w 4802"/>
                  <a:gd name="T55" fmla="*/ 2538 h 3190"/>
                  <a:gd name="T56" fmla="*/ 4802 w 4802"/>
                  <a:gd name="T57" fmla="*/ 2432 h 3190"/>
                  <a:gd name="T58" fmla="*/ 4790 w 4802"/>
                  <a:gd name="T59" fmla="*/ 2362 h 3190"/>
                  <a:gd name="T60" fmla="*/ 4720 w 4802"/>
                  <a:gd name="T61" fmla="*/ 2110 h 3190"/>
                  <a:gd name="T62" fmla="*/ 4642 w 4802"/>
                  <a:gd name="T63" fmla="*/ 1892 h 3190"/>
                  <a:gd name="T64" fmla="*/ 4530 w 4802"/>
                  <a:gd name="T65" fmla="*/ 1642 h 3190"/>
                  <a:gd name="T66" fmla="*/ 4378 w 4802"/>
                  <a:gd name="T67" fmla="*/ 1370 h 3190"/>
                  <a:gd name="T68" fmla="*/ 4182 w 4802"/>
                  <a:gd name="T69" fmla="*/ 1092 h 3190"/>
                  <a:gd name="T70" fmla="*/ 4066 w 4802"/>
                  <a:gd name="T71" fmla="*/ 954 h 3190"/>
                  <a:gd name="T72" fmla="*/ 3938 w 4802"/>
                  <a:gd name="T73" fmla="*/ 818 h 3190"/>
                  <a:gd name="T74" fmla="*/ 3794 w 4802"/>
                  <a:gd name="T75" fmla="*/ 686 h 3190"/>
                  <a:gd name="T76" fmla="*/ 3638 w 4802"/>
                  <a:gd name="T77" fmla="*/ 562 h 3190"/>
                  <a:gd name="T78" fmla="*/ 3466 w 4802"/>
                  <a:gd name="T79" fmla="*/ 444 h 3190"/>
                  <a:gd name="T80" fmla="*/ 3278 w 4802"/>
                  <a:gd name="T81" fmla="*/ 336 h 3190"/>
                  <a:gd name="T82" fmla="*/ 3074 w 4802"/>
                  <a:gd name="T83" fmla="*/ 238 h 3190"/>
                  <a:gd name="T84" fmla="*/ 2930 w 4802"/>
                  <a:gd name="T85" fmla="*/ 180 h 3190"/>
                  <a:gd name="T86" fmla="*/ 2716 w 4802"/>
                  <a:gd name="T87" fmla="*/ 110 h 3190"/>
                  <a:gd name="T88" fmla="*/ 2504 w 4802"/>
                  <a:gd name="T89" fmla="*/ 58 h 3190"/>
                  <a:gd name="T90" fmla="*/ 2298 w 4802"/>
                  <a:gd name="T91" fmla="*/ 22 h 3190"/>
                  <a:gd name="T92" fmla="*/ 2098 w 4802"/>
                  <a:gd name="T93" fmla="*/ 4 h 3190"/>
                  <a:gd name="T94" fmla="*/ 1902 w 4802"/>
                  <a:gd name="T95" fmla="*/ 0 h 3190"/>
                  <a:gd name="T96" fmla="*/ 1712 w 4802"/>
                  <a:gd name="T97" fmla="*/ 8 h 3190"/>
                  <a:gd name="T98" fmla="*/ 1530 w 4802"/>
                  <a:gd name="T99" fmla="*/ 28 h 3190"/>
                  <a:gd name="T100" fmla="*/ 1300 w 4802"/>
                  <a:gd name="T101" fmla="*/ 72 h 3190"/>
                  <a:gd name="T102" fmla="*/ 980 w 4802"/>
                  <a:gd name="T103" fmla="*/ 162 h 3190"/>
                  <a:gd name="T104" fmla="*/ 696 w 4802"/>
                  <a:gd name="T105" fmla="*/ 276 h 3190"/>
                  <a:gd name="T106" fmla="*/ 454 w 4802"/>
                  <a:gd name="T107" fmla="*/ 400 h 3190"/>
                  <a:gd name="T108" fmla="*/ 258 w 4802"/>
                  <a:gd name="T109" fmla="*/ 522 h 3190"/>
                  <a:gd name="T110" fmla="*/ 110 w 4802"/>
                  <a:gd name="T111" fmla="*/ 634 h 3190"/>
                  <a:gd name="T112" fmla="*/ 18 w 4802"/>
                  <a:gd name="T113" fmla="*/ 722 h 31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02"/>
                  <a:gd name="T172" fmla="*/ 0 h 3190"/>
                  <a:gd name="T173" fmla="*/ 4802 w 4802"/>
                  <a:gd name="T174" fmla="*/ 3190 h 31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02" h="3190">
                    <a:moveTo>
                      <a:pt x="0" y="744"/>
                    </a:moveTo>
                    <a:lnTo>
                      <a:pt x="0" y="744"/>
                    </a:lnTo>
                    <a:lnTo>
                      <a:pt x="2" y="762"/>
                    </a:lnTo>
                    <a:lnTo>
                      <a:pt x="12" y="818"/>
                    </a:lnTo>
                    <a:lnTo>
                      <a:pt x="30" y="904"/>
                    </a:lnTo>
                    <a:lnTo>
                      <a:pt x="44" y="956"/>
                    </a:lnTo>
                    <a:lnTo>
                      <a:pt x="58" y="1016"/>
                    </a:lnTo>
                    <a:lnTo>
                      <a:pt x="78" y="1082"/>
                    </a:lnTo>
                    <a:lnTo>
                      <a:pt x="100" y="1152"/>
                    </a:lnTo>
                    <a:lnTo>
                      <a:pt x="126" y="1228"/>
                    </a:lnTo>
                    <a:lnTo>
                      <a:pt x="156" y="1308"/>
                    </a:lnTo>
                    <a:lnTo>
                      <a:pt x="190" y="1392"/>
                    </a:lnTo>
                    <a:lnTo>
                      <a:pt x="228" y="1478"/>
                    </a:lnTo>
                    <a:lnTo>
                      <a:pt x="270" y="1568"/>
                    </a:lnTo>
                    <a:lnTo>
                      <a:pt x="318" y="1660"/>
                    </a:lnTo>
                    <a:lnTo>
                      <a:pt x="370" y="1754"/>
                    </a:lnTo>
                    <a:lnTo>
                      <a:pt x="428" y="1848"/>
                    </a:lnTo>
                    <a:lnTo>
                      <a:pt x="490" y="1944"/>
                    </a:lnTo>
                    <a:lnTo>
                      <a:pt x="524" y="1992"/>
                    </a:lnTo>
                    <a:lnTo>
                      <a:pt x="560" y="2040"/>
                    </a:lnTo>
                    <a:lnTo>
                      <a:pt x="596" y="2088"/>
                    </a:lnTo>
                    <a:lnTo>
                      <a:pt x="634" y="2136"/>
                    </a:lnTo>
                    <a:lnTo>
                      <a:pt x="674" y="2184"/>
                    </a:lnTo>
                    <a:lnTo>
                      <a:pt x="716" y="2230"/>
                    </a:lnTo>
                    <a:lnTo>
                      <a:pt x="758" y="2278"/>
                    </a:lnTo>
                    <a:lnTo>
                      <a:pt x="802" y="2324"/>
                    </a:lnTo>
                    <a:lnTo>
                      <a:pt x="848" y="2370"/>
                    </a:lnTo>
                    <a:lnTo>
                      <a:pt x="896" y="2416"/>
                    </a:lnTo>
                    <a:lnTo>
                      <a:pt x="946" y="2460"/>
                    </a:lnTo>
                    <a:lnTo>
                      <a:pt x="998" y="2504"/>
                    </a:lnTo>
                    <a:lnTo>
                      <a:pt x="1050" y="2548"/>
                    </a:lnTo>
                    <a:lnTo>
                      <a:pt x="1106" y="2592"/>
                    </a:lnTo>
                    <a:lnTo>
                      <a:pt x="1162" y="2634"/>
                    </a:lnTo>
                    <a:lnTo>
                      <a:pt x="1220" y="2674"/>
                    </a:lnTo>
                    <a:lnTo>
                      <a:pt x="1280" y="2714"/>
                    </a:lnTo>
                    <a:lnTo>
                      <a:pt x="1344" y="2754"/>
                    </a:lnTo>
                    <a:lnTo>
                      <a:pt x="1408" y="2792"/>
                    </a:lnTo>
                    <a:lnTo>
                      <a:pt x="1474" y="2830"/>
                    </a:lnTo>
                    <a:lnTo>
                      <a:pt x="1542" y="2864"/>
                    </a:lnTo>
                    <a:lnTo>
                      <a:pt x="1612" y="2900"/>
                    </a:lnTo>
                    <a:lnTo>
                      <a:pt x="1686" y="2932"/>
                    </a:lnTo>
                    <a:lnTo>
                      <a:pt x="1760" y="2964"/>
                    </a:lnTo>
                    <a:lnTo>
                      <a:pt x="1836" y="2994"/>
                    </a:lnTo>
                    <a:lnTo>
                      <a:pt x="1916" y="3024"/>
                    </a:lnTo>
                    <a:lnTo>
                      <a:pt x="1996" y="3050"/>
                    </a:lnTo>
                    <a:lnTo>
                      <a:pt x="2074" y="3074"/>
                    </a:lnTo>
                    <a:lnTo>
                      <a:pt x="2152" y="3096"/>
                    </a:lnTo>
                    <a:lnTo>
                      <a:pt x="2230" y="3114"/>
                    </a:lnTo>
                    <a:lnTo>
                      <a:pt x="2306" y="3132"/>
                    </a:lnTo>
                    <a:lnTo>
                      <a:pt x="2382" y="3146"/>
                    </a:lnTo>
                    <a:lnTo>
                      <a:pt x="2456" y="3158"/>
                    </a:lnTo>
                    <a:lnTo>
                      <a:pt x="2530" y="3168"/>
                    </a:lnTo>
                    <a:lnTo>
                      <a:pt x="2602" y="3178"/>
                    </a:lnTo>
                    <a:lnTo>
                      <a:pt x="2674" y="3184"/>
                    </a:lnTo>
                    <a:lnTo>
                      <a:pt x="2746" y="3188"/>
                    </a:lnTo>
                    <a:lnTo>
                      <a:pt x="2816" y="3190"/>
                    </a:lnTo>
                    <a:lnTo>
                      <a:pt x="2884" y="3190"/>
                    </a:lnTo>
                    <a:lnTo>
                      <a:pt x="2954" y="3190"/>
                    </a:lnTo>
                    <a:lnTo>
                      <a:pt x="3020" y="3186"/>
                    </a:lnTo>
                    <a:lnTo>
                      <a:pt x="3086" y="3182"/>
                    </a:lnTo>
                    <a:lnTo>
                      <a:pt x="3152" y="3176"/>
                    </a:lnTo>
                    <a:lnTo>
                      <a:pt x="3216" y="3170"/>
                    </a:lnTo>
                    <a:lnTo>
                      <a:pt x="3280" y="3160"/>
                    </a:lnTo>
                    <a:lnTo>
                      <a:pt x="3342" y="3150"/>
                    </a:lnTo>
                    <a:lnTo>
                      <a:pt x="3402" y="3138"/>
                    </a:lnTo>
                    <a:lnTo>
                      <a:pt x="3462" y="3126"/>
                    </a:lnTo>
                    <a:lnTo>
                      <a:pt x="3522" y="3112"/>
                    </a:lnTo>
                    <a:lnTo>
                      <a:pt x="3580" y="3098"/>
                    </a:lnTo>
                    <a:lnTo>
                      <a:pt x="3636" y="3082"/>
                    </a:lnTo>
                    <a:lnTo>
                      <a:pt x="3692" y="3066"/>
                    </a:lnTo>
                    <a:lnTo>
                      <a:pt x="3798" y="3030"/>
                    </a:lnTo>
                    <a:lnTo>
                      <a:pt x="3902" y="2992"/>
                    </a:lnTo>
                    <a:lnTo>
                      <a:pt x="4000" y="2952"/>
                    </a:lnTo>
                    <a:lnTo>
                      <a:pt x="4092" y="2908"/>
                    </a:lnTo>
                    <a:lnTo>
                      <a:pt x="4180" y="2866"/>
                    </a:lnTo>
                    <a:lnTo>
                      <a:pt x="4262" y="2820"/>
                    </a:lnTo>
                    <a:lnTo>
                      <a:pt x="4340" y="2776"/>
                    </a:lnTo>
                    <a:lnTo>
                      <a:pt x="4410" y="2732"/>
                    </a:lnTo>
                    <a:lnTo>
                      <a:pt x="4476" y="2690"/>
                    </a:lnTo>
                    <a:lnTo>
                      <a:pt x="4538" y="2648"/>
                    </a:lnTo>
                    <a:lnTo>
                      <a:pt x="4592" y="2608"/>
                    </a:lnTo>
                    <a:lnTo>
                      <a:pt x="4640" y="2572"/>
                    </a:lnTo>
                    <a:lnTo>
                      <a:pt x="4682" y="2538"/>
                    </a:lnTo>
                    <a:lnTo>
                      <a:pt x="4748" y="2482"/>
                    </a:lnTo>
                    <a:lnTo>
                      <a:pt x="4790" y="2446"/>
                    </a:lnTo>
                    <a:lnTo>
                      <a:pt x="4802" y="2432"/>
                    </a:lnTo>
                    <a:lnTo>
                      <a:pt x="4800" y="2414"/>
                    </a:lnTo>
                    <a:lnTo>
                      <a:pt x="4790" y="2362"/>
                    </a:lnTo>
                    <a:lnTo>
                      <a:pt x="4770" y="2280"/>
                    </a:lnTo>
                    <a:lnTo>
                      <a:pt x="4740" y="2172"/>
                    </a:lnTo>
                    <a:lnTo>
                      <a:pt x="4720" y="2110"/>
                    </a:lnTo>
                    <a:lnTo>
                      <a:pt x="4698" y="2042"/>
                    </a:lnTo>
                    <a:lnTo>
                      <a:pt x="4672" y="1968"/>
                    </a:lnTo>
                    <a:lnTo>
                      <a:pt x="4642" y="1892"/>
                    </a:lnTo>
                    <a:lnTo>
                      <a:pt x="4608" y="1812"/>
                    </a:lnTo>
                    <a:lnTo>
                      <a:pt x="4570" y="1728"/>
                    </a:lnTo>
                    <a:lnTo>
                      <a:pt x="4530" y="1642"/>
                    </a:lnTo>
                    <a:lnTo>
                      <a:pt x="4484" y="1552"/>
                    </a:lnTo>
                    <a:lnTo>
                      <a:pt x="4434" y="1462"/>
                    </a:lnTo>
                    <a:lnTo>
                      <a:pt x="4378" y="1370"/>
                    </a:lnTo>
                    <a:lnTo>
                      <a:pt x="4318" y="1278"/>
                    </a:lnTo>
                    <a:lnTo>
                      <a:pt x="4252" y="1184"/>
                    </a:lnTo>
                    <a:lnTo>
                      <a:pt x="4182" y="1092"/>
                    </a:lnTo>
                    <a:lnTo>
                      <a:pt x="4144" y="1046"/>
                    </a:lnTo>
                    <a:lnTo>
                      <a:pt x="4106" y="998"/>
                    </a:lnTo>
                    <a:lnTo>
                      <a:pt x="4066" y="954"/>
                    </a:lnTo>
                    <a:lnTo>
                      <a:pt x="4024" y="908"/>
                    </a:lnTo>
                    <a:lnTo>
                      <a:pt x="3982" y="862"/>
                    </a:lnTo>
                    <a:lnTo>
                      <a:pt x="3938" y="818"/>
                    </a:lnTo>
                    <a:lnTo>
                      <a:pt x="3892" y="774"/>
                    </a:lnTo>
                    <a:lnTo>
                      <a:pt x="3844" y="730"/>
                    </a:lnTo>
                    <a:lnTo>
                      <a:pt x="3794" y="686"/>
                    </a:lnTo>
                    <a:lnTo>
                      <a:pt x="3744" y="644"/>
                    </a:lnTo>
                    <a:lnTo>
                      <a:pt x="3692" y="602"/>
                    </a:lnTo>
                    <a:lnTo>
                      <a:pt x="3638" y="562"/>
                    </a:lnTo>
                    <a:lnTo>
                      <a:pt x="3582" y="520"/>
                    </a:lnTo>
                    <a:lnTo>
                      <a:pt x="3524" y="482"/>
                    </a:lnTo>
                    <a:lnTo>
                      <a:pt x="3466" y="444"/>
                    </a:lnTo>
                    <a:lnTo>
                      <a:pt x="3404" y="406"/>
                    </a:lnTo>
                    <a:lnTo>
                      <a:pt x="3342" y="370"/>
                    </a:lnTo>
                    <a:lnTo>
                      <a:pt x="3278" y="336"/>
                    </a:lnTo>
                    <a:lnTo>
                      <a:pt x="3212" y="302"/>
                    </a:lnTo>
                    <a:lnTo>
                      <a:pt x="3144" y="268"/>
                    </a:lnTo>
                    <a:lnTo>
                      <a:pt x="3074" y="238"/>
                    </a:lnTo>
                    <a:lnTo>
                      <a:pt x="3002" y="208"/>
                    </a:lnTo>
                    <a:lnTo>
                      <a:pt x="2930" y="180"/>
                    </a:lnTo>
                    <a:lnTo>
                      <a:pt x="2858" y="154"/>
                    </a:lnTo>
                    <a:lnTo>
                      <a:pt x="2786" y="130"/>
                    </a:lnTo>
                    <a:lnTo>
                      <a:pt x="2716" y="110"/>
                    </a:lnTo>
                    <a:lnTo>
                      <a:pt x="2644" y="90"/>
                    </a:lnTo>
                    <a:lnTo>
                      <a:pt x="2574" y="72"/>
                    </a:lnTo>
                    <a:lnTo>
                      <a:pt x="2504" y="58"/>
                    </a:lnTo>
                    <a:lnTo>
                      <a:pt x="2436" y="44"/>
                    </a:lnTo>
                    <a:lnTo>
                      <a:pt x="2366" y="32"/>
                    </a:lnTo>
                    <a:lnTo>
                      <a:pt x="2298" y="22"/>
                    </a:lnTo>
                    <a:lnTo>
                      <a:pt x="2230" y="14"/>
                    </a:lnTo>
                    <a:lnTo>
                      <a:pt x="2164" y="8"/>
                    </a:lnTo>
                    <a:lnTo>
                      <a:pt x="2098" y="4"/>
                    </a:lnTo>
                    <a:lnTo>
                      <a:pt x="2032" y="0"/>
                    </a:lnTo>
                    <a:lnTo>
                      <a:pt x="1966" y="0"/>
                    </a:lnTo>
                    <a:lnTo>
                      <a:pt x="1902" y="0"/>
                    </a:lnTo>
                    <a:lnTo>
                      <a:pt x="1838" y="2"/>
                    </a:lnTo>
                    <a:lnTo>
                      <a:pt x="1776" y="4"/>
                    </a:lnTo>
                    <a:lnTo>
                      <a:pt x="1712" y="8"/>
                    </a:lnTo>
                    <a:lnTo>
                      <a:pt x="1652" y="14"/>
                    </a:lnTo>
                    <a:lnTo>
                      <a:pt x="1590" y="20"/>
                    </a:lnTo>
                    <a:lnTo>
                      <a:pt x="1530" y="28"/>
                    </a:lnTo>
                    <a:lnTo>
                      <a:pt x="1472" y="38"/>
                    </a:lnTo>
                    <a:lnTo>
                      <a:pt x="1414" y="48"/>
                    </a:lnTo>
                    <a:lnTo>
                      <a:pt x="1300" y="72"/>
                    </a:lnTo>
                    <a:lnTo>
                      <a:pt x="1188" y="98"/>
                    </a:lnTo>
                    <a:lnTo>
                      <a:pt x="1082" y="130"/>
                    </a:lnTo>
                    <a:lnTo>
                      <a:pt x="980" y="162"/>
                    </a:lnTo>
                    <a:lnTo>
                      <a:pt x="880" y="198"/>
                    </a:lnTo>
                    <a:lnTo>
                      <a:pt x="786" y="236"/>
                    </a:lnTo>
                    <a:lnTo>
                      <a:pt x="696" y="276"/>
                    </a:lnTo>
                    <a:lnTo>
                      <a:pt x="610" y="316"/>
                    </a:lnTo>
                    <a:lnTo>
                      <a:pt x="530" y="358"/>
                    </a:lnTo>
                    <a:lnTo>
                      <a:pt x="454" y="400"/>
                    </a:lnTo>
                    <a:lnTo>
                      <a:pt x="382" y="442"/>
                    </a:lnTo>
                    <a:lnTo>
                      <a:pt x="318" y="482"/>
                    </a:lnTo>
                    <a:lnTo>
                      <a:pt x="258" y="522"/>
                    </a:lnTo>
                    <a:lnTo>
                      <a:pt x="202" y="562"/>
                    </a:lnTo>
                    <a:lnTo>
                      <a:pt x="154" y="598"/>
                    </a:lnTo>
                    <a:lnTo>
                      <a:pt x="110" y="634"/>
                    </a:lnTo>
                    <a:lnTo>
                      <a:pt x="74" y="666"/>
                    </a:lnTo>
                    <a:lnTo>
                      <a:pt x="42" y="696"/>
                    </a:lnTo>
                    <a:lnTo>
                      <a:pt x="18" y="722"/>
                    </a:lnTo>
                    <a:lnTo>
                      <a:pt x="0" y="744"/>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sp>
            <p:nvSpPr>
              <p:cNvPr id="37" name="Freeform 32"/>
              <p:cNvSpPr>
                <a:spLocks/>
              </p:cNvSpPr>
              <p:nvPr/>
            </p:nvSpPr>
            <p:spPr bwMode="auto">
              <a:xfrm>
                <a:off x="3666878" y="2743319"/>
                <a:ext cx="363747" cy="241303"/>
              </a:xfrm>
              <a:custGeom>
                <a:avLst/>
                <a:gdLst>
                  <a:gd name="T0" fmla="*/ 2 w 4802"/>
                  <a:gd name="T1" fmla="*/ 762 h 3190"/>
                  <a:gd name="T2" fmla="*/ 44 w 4802"/>
                  <a:gd name="T3" fmla="*/ 956 h 3190"/>
                  <a:gd name="T4" fmla="*/ 100 w 4802"/>
                  <a:gd name="T5" fmla="*/ 1152 h 3190"/>
                  <a:gd name="T6" fmla="*/ 190 w 4802"/>
                  <a:gd name="T7" fmla="*/ 1392 h 3190"/>
                  <a:gd name="T8" fmla="*/ 318 w 4802"/>
                  <a:gd name="T9" fmla="*/ 1660 h 3190"/>
                  <a:gd name="T10" fmla="*/ 490 w 4802"/>
                  <a:gd name="T11" fmla="*/ 1944 h 3190"/>
                  <a:gd name="T12" fmla="*/ 596 w 4802"/>
                  <a:gd name="T13" fmla="*/ 2088 h 3190"/>
                  <a:gd name="T14" fmla="*/ 716 w 4802"/>
                  <a:gd name="T15" fmla="*/ 2230 h 3190"/>
                  <a:gd name="T16" fmla="*/ 848 w 4802"/>
                  <a:gd name="T17" fmla="*/ 2370 h 3190"/>
                  <a:gd name="T18" fmla="*/ 998 w 4802"/>
                  <a:gd name="T19" fmla="*/ 2504 h 3190"/>
                  <a:gd name="T20" fmla="*/ 1162 w 4802"/>
                  <a:gd name="T21" fmla="*/ 2634 h 3190"/>
                  <a:gd name="T22" fmla="*/ 1344 w 4802"/>
                  <a:gd name="T23" fmla="*/ 2754 h 3190"/>
                  <a:gd name="T24" fmla="*/ 1542 w 4802"/>
                  <a:gd name="T25" fmla="*/ 2864 h 3190"/>
                  <a:gd name="T26" fmla="*/ 1760 w 4802"/>
                  <a:gd name="T27" fmla="*/ 2964 h 3190"/>
                  <a:gd name="T28" fmla="*/ 1916 w 4802"/>
                  <a:gd name="T29" fmla="*/ 3024 h 3190"/>
                  <a:gd name="T30" fmla="*/ 2152 w 4802"/>
                  <a:gd name="T31" fmla="*/ 3096 h 3190"/>
                  <a:gd name="T32" fmla="*/ 2382 w 4802"/>
                  <a:gd name="T33" fmla="*/ 3146 h 3190"/>
                  <a:gd name="T34" fmla="*/ 2602 w 4802"/>
                  <a:gd name="T35" fmla="*/ 3178 h 3190"/>
                  <a:gd name="T36" fmla="*/ 2816 w 4802"/>
                  <a:gd name="T37" fmla="*/ 3190 h 3190"/>
                  <a:gd name="T38" fmla="*/ 3020 w 4802"/>
                  <a:gd name="T39" fmla="*/ 3186 h 3190"/>
                  <a:gd name="T40" fmla="*/ 3216 w 4802"/>
                  <a:gd name="T41" fmla="*/ 3170 h 3190"/>
                  <a:gd name="T42" fmla="*/ 3402 w 4802"/>
                  <a:gd name="T43" fmla="*/ 3138 h 3190"/>
                  <a:gd name="T44" fmla="*/ 3580 w 4802"/>
                  <a:gd name="T45" fmla="*/ 3098 h 3190"/>
                  <a:gd name="T46" fmla="*/ 3798 w 4802"/>
                  <a:gd name="T47" fmla="*/ 3030 h 3190"/>
                  <a:gd name="T48" fmla="*/ 4092 w 4802"/>
                  <a:gd name="T49" fmla="*/ 2908 h 3190"/>
                  <a:gd name="T50" fmla="*/ 4340 w 4802"/>
                  <a:gd name="T51" fmla="*/ 2776 h 3190"/>
                  <a:gd name="T52" fmla="*/ 4538 w 4802"/>
                  <a:gd name="T53" fmla="*/ 2648 h 3190"/>
                  <a:gd name="T54" fmla="*/ 4682 w 4802"/>
                  <a:gd name="T55" fmla="*/ 2538 h 3190"/>
                  <a:gd name="T56" fmla="*/ 4802 w 4802"/>
                  <a:gd name="T57" fmla="*/ 2432 h 3190"/>
                  <a:gd name="T58" fmla="*/ 4790 w 4802"/>
                  <a:gd name="T59" fmla="*/ 2362 h 3190"/>
                  <a:gd name="T60" fmla="*/ 4720 w 4802"/>
                  <a:gd name="T61" fmla="*/ 2110 h 3190"/>
                  <a:gd name="T62" fmla="*/ 4642 w 4802"/>
                  <a:gd name="T63" fmla="*/ 1892 h 3190"/>
                  <a:gd name="T64" fmla="*/ 4530 w 4802"/>
                  <a:gd name="T65" fmla="*/ 1642 h 3190"/>
                  <a:gd name="T66" fmla="*/ 4378 w 4802"/>
                  <a:gd name="T67" fmla="*/ 1370 h 3190"/>
                  <a:gd name="T68" fmla="*/ 4182 w 4802"/>
                  <a:gd name="T69" fmla="*/ 1092 h 3190"/>
                  <a:gd name="T70" fmla="*/ 4066 w 4802"/>
                  <a:gd name="T71" fmla="*/ 954 h 3190"/>
                  <a:gd name="T72" fmla="*/ 3938 w 4802"/>
                  <a:gd name="T73" fmla="*/ 818 h 3190"/>
                  <a:gd name="T74" fmla="*/ 3794 w 4802"/>
                  <a:gd name="T75" fmla="*/ 686 h 3190"/>
                  <a:gd name="T76" fmla="*/ 3638 w 4802"/>
                  <a:gd name="T77" fmla="*/ 562 h 3190"/>
                  <a:gd name="T78" fmla="*/ 3466 w 4802"/>
                  <a:gd name="T79" fmla="*/ 444 h 3190"/>
                  <a:gd name="T80" fmla="*/ 3278 w 4802"/>
                  <a:gd name="T81" fmla="*/ 336 h 3190"/>
                  <a:gd name="T82" fmla="*/ 3074 w 4802"/>
                  <a:gd name="T83" fmla="*/ 238 h 3190"/>
                  <a:gd name="T84" fmla="*/ 2930 w 4802"/>
                  <a:gd name="T85" fmla="*/ 180 h 3190"/>
                  <a:gd name="T86" fmla="*/ 2716 w 4802"/>
                  <a:gd name="T87" fmla="*/ 110 h 3190"/>
                  <a:gd name="T88" fmla="*/ 2504 w 4802"/>
                  <a:gd name="T89" fmla="*/ 58 h 3190"/>
                  <a:gd name="T90" fmla="*/ 2298 w 4802"/>
                  <a:gd name="T91" fmla="*/ 22 h 3190"/>
                  <a:gd name="T92" fmla="*/ 2098 w 4802"/>
                  <a:gd name="T93" fmla="*/ 4 h 3190"/>
                  <a:gd name="T94" fmla="*/ 1902 w 4802"/>
                  <a:gd name="T95" fmla="*/ 0 h 3190"/>
                  <a:gd name="T96" fmla="*/ 1712 w 4802"/>
                  <a:gd name="T97" fmla="*/ 8 h 3190"/>
                  <a:gd name="T98" fmla="*/ 1530 w 4802"/>
                  <a:gd name="T99" fmla="*/ 28 h 3190"/>
                  <a:gd name="T100" fmla="*/ 1300 w 4802"/>
                  <a:gd name="T101" fmla="*/ 72 h 3190"/>
                  <a:gd name="T102" fmla="*/ 980 w 4802"/>
                  <a:gd name="T103" fmla="*/ 162 h 3190"/>
                  <a:gd name="T104" fmla="*/ 696 w 4802"/>
                  <a:gd name="T105" fmla="*/ 276 h 3190"/>
                  <a:gd name="T106" fmla="*/ 454 w 4802"/>
                  <a:gd name="T107" fmla="*/ 400 h 3190"/>
                  <a:gd name="T108" fmla="*/ 258 w 4802"/>
                  <a:gd name="T109" fmla="*/ 522 h 3190"/>
                  <a:gd name="T110" fmla="*/ 110 w 4802"/>
                  <a:gd name="T111" fmla="*/ 634 h 3190"/>
                  <a:gd name="T112" fmla="*/ 18 w 4802"/>
                  <a:gd name="T113" fmla="*/ 722 h 31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02"/>
                  <a:gd name="T172" fmla="*/ 0 h 3190"/>
                  <a:gd name="T173" fmla="*/ 4802 w 4802"/>
                  <a:gd name="T174" fmla="*/ 3190 h 31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02" h="3190">
                    <a:moveTo>
                      <a:pt x="0" y="744"/>
                    </a:moveTo>
                    <a:lnTo>
                      <a:pt x="0" y="744"/>
                    </a:lnTo>
                    <a:lnTo>
                      <a:pt x="2" y="762"/>
                    </a:lnTo>
                    <a:lnTo>
                      <a:pt x="12" y="818"/>
                    </a:lnTo>
                    <a:lnTo>
                      <a:pt x="30" y="904"/>
                    </a:lnTo>
                    <a:lnTo>
                      <a:pt x="44" y="956"/>
                    </a:lnTo>
                    <a:lnTo>
                      <a:pt x="58" y="1016"/>
                    </a:lnTo>
                    <a:lnTo>
                      <a:pt x="78" y="1082"/>
                    </a:lnTo>
                    <a:lnTo>
                      <a:pt x="100" y="1152"/>
                    </a:lnTo>
                    <a:lnTo>
                      <a:pt x="126" y="1228"/>
                    </a:lnTo>
                    <a:lnTo>
                      <a:pt x="156" y="1308"/>
                    </a:lnTo>
                    <a:lnTo>
                      <a:pt x="190" y="1392"/>
                    </a:lnTo>
                    <a:lnTo>
                      <a:pt x="228" y="1478"/>
                    </a:lnTo>
                    <a:lnTo>
                      <a:pt x="270" y="1568"/>
                    </a:lnTo>
                    <a:lnTo>
                      <a:pt x="318" y="1660"/>
                    </a:lnTo>
                    <a:lnTo>
                      <a:pt x="370" y="1754"/>
                    </a:lnTo>
                    <a:lnTo>
                      <a:pt x="428" y="1848"/>
                    </a:lnTo>
                    <a:lnTo>
                      <a:pt x="490" y="1944"/>
                    </a:lnTo>
                    <a:lnTo>
                      <a:pt x="524" y="1992"/>
                    </a:lnTo>
                    <a:lnTo>
                      <a:pt x="560" y="2040"/>
                    </a:lnTo>
                    <a:lnTo>
                      <a:pt x="596" y="2088"/>
                    </a:lnTo>
                    <a:lnTo>
                      <a:pt x="634" y="2136"/>
                    </a:lnTo>
                    <a:lnTo>
                      <a:pt x="674" y="2184"/>
                    </a:lnTo>
                    <a:lnTo>
                      <a:pt x="716" y="2230"/>
                    </a:lnTo>
                    <a:lnTo>
                      <a:pt x="758" y="2278"/>
                    </a:lnTo>
                    <a:lnTo>
                      <a:pt x="802" y="2324"/>
                    </a:lnTo>
                    <a:lnTo>
                      <a:pt x="848" y="2370"/>
                    </a:lnTo>
                    <a:lnTo>
                      <a:pt x="896" y="2416"/>
                    </a:lnTo>
                    <a:lnTo>
                      <a:pt x="946" y="2460"/>
                    </a:lnTo>
                    <a:lnTo>
                      <a:pt x="998" y="2504"/>
                    </a:lnTo>
                    <a:lnTo>
                      <a:pt x="1050" y="2548"/>
                    </a:lnTo>
                    <a:lnTo>
                      <a:pt x="1106" y="2592"/>
                    </a:lnTo>
                    <a:lnTo>
                      <a:pt x="1162" y="2634"/>
                    </a:lnTo>
                    <a:lnTo>
                      <a:pt x="1220" y="2674"/>
                    </a:lnTo>
                    <a:lnTo>
                      <a:pt x="1280" y="2714"/>
                    </a:lnTo>
                    <a:lnTo>
                      <a:pt x="1344" y="2754"/>
                    </a:lnTo>
                    <a:lnTo>
                      <a:pt x="1408" y="2792"/>
                    </a:lnTo>
                    <a:lnTo>
                      <a:pt x="1474" y="2830"/>
                    </a:lnTo>
                    <a:lnTo>
                      <a:pt x="1542" y="2864"/>
                    </a:lnTo>
                    <a:lnTo>
                      <a:pt x="1612" y="2900"/>
                    </a:lnTo>
                    <a:lnTo>
                      <a:pt x="1686" y="2932"/>
                    </a:lnTo>
                    <a:lnTo>
                      <a:pt x="1760" y="2964"/>
                    </a:lnTo>
                    <a:lnTo>
                      <a:pt x="1836" y="2994"/>
                    </a:lnTo>
                    <a:lnTo>
                      <a:pt x="1916" y="3024"/>
                    </a:lnTo>
                    <a:lnTo>
                      <a:pt x="1996" y="3050"/>
                    </a:lnTo>
                    <a:lnTo>
                      <a:pt x="2074" y="3074"/>
                    </a:lnTo>
                    <a:lnTo>
                      <a:pt x="2152" y="3096"/>
                    </a:lnTo>
                    <a:lnTo>
                      <a:pt x="2230" y="3114"/>
                    </a:lnTo>
                    <a:lnTo>
                      <a:pt x="2306" y="3132"/>
                    </a:lnTo>
                    <a:lnTo>
                      <a:pt x="2382" y="3146"/>
                    </a:lnTo>
                    <a:lnTo>
                      <a:pt x="2456" y="3158"/>
                    </a:lnTo>
                    <a:lnTo>
                      <a:pt x="2530" y="3168"/>
                    </a:lnTo>
                    <a:lnTo>
                      <a:pt x="2602" y="3178"/>
                    </a:lnTo>
                    <a:lnTo>
                      <a:pt x="2674" y="3184"/>
                    </a:lnTo>
                    <a:lnTo>
                      <a:pt x="2746" y="3188"/>
                    </a:lnTo>
                    <a:lnTo>
                      <a:pt x="2816" y="3190"/>
                    </a:lnTo>
                    <a:lnTo>
                      <a:pt x="2884" y="3190"/>
                    </a:lnTo>
                    <a:lnTo>
                      <a:pt x="2954" y="3190"/>
                    </a:lnTo>
                    <a:lnTo>
                      <a:pt x="3020" y="3186"/>
                    </a:lnTo>
                    <a:lnTo>
                      <a:pt x="3086" y="3182"/>
                    </a:lnTo>
                    <a:lnTo>
                      <a:pt x="3152" y="3176"/>
                    </a:lnTo>
                    <a:lnTo>
                      <a:pt x="3216" y="3170"/>
                    </a:lnTo>
                    <a:lnTo>
                      <a:pt x="3280" y="3160"/>
                    </a:lnTo>
                    <a:lnTo>
                      <a:pt x="3342" y="3150"/>
                    </a:lnTo>
                    <a:lnTo>
                      <a:pt x="3402" y="3138"/>
                    </a:lnTo>
                    <a:lnTo>
                      <a:pt x="3462" y="3126"/>
                    </a:lnTo>
                    <a:lnTo>
                      <a:pt x="3522" y="3112"/>
                    </a:lnTo>
                    <a:lnTo>
                      <a:pt x="3580" y="3098"/>
                    </a:lnTo>
                    <a:lnTo>
                      <a:pt x="3636" y="3082"/>
                    </a:lnTo>
                    <a:lnTo>
                      <a:pt x="3692" y="3066"/>
                    </a:lnTo>
                    <a:lnTo>
                      <a:pt x="3798" y="3030"/>
                    </a:lnTo>
                    <a:lnTo>
                      <a:pt x="3902" y="2992"/>
                    </a:lnTo>
                    <a:lnTo>
                      <a:pt x="4000" y="2952"/>
                    </a:lnTo>
                    <a:lnTo>
                      <a:pt x="4092" y="2908"/>
                    </a:lnTo>
                    <a:lnTo>
                      <a:pt x="4180" y="2866"/>
                    </a:lnTo>
                    <a:lnTo>
                      <a:pt x="4262" y="2820"/>
                    </a:lnTo>
                    <a:lnTo>
                      <a:pt x="4340" y="2776"/>
                    </a:lnTo>
                    <a:lnTo>
                      <a:pt x="4410" y="2732"/>
                    </a:lnTo>
                    <a:lnTo>
                      <a:pt x="4476" y="2690"/>
                    </a:lnTo>
                    <a:lnTo>
                      <a:pt x="4538" y="2648"/>
                    </a:lnTo>
                    <a:lnTo>
                      <a:pt x="4592" y="2608"/>
                    </a:lnTo>
                    <a:lnTo>
                      <a:pt x="4640" y="2572"/>
                    </a:lnTo>
                    <a:lnTo>
                      <a:pt x="4682" y="2538"/>
                    </a:lnTo>
                    <a:lnTo>
                      <a:pt x="4748" y="2482"/>
                    </a:lnTo>
                    <a:lnTo>
                      <a:pt x="4790" y="2446"/>
                    </a:lnTo>
                    <a:lnTo>
                      <a:pt x="4802" y="2432"/>
                    </a:lnTo>
                    <a:lnTo>
                      <a:pt x="4800" y="2414"/>
                    </a:lnTo>
                    <a:lnTo>
                      <a:pt x="4790" y="2362"/>
                    </a:lnTo>
                    <a:lnTo>
                      <a:pt x="4770" y="2280"/>
                    </a:lnTo>
                    <a:lnTo>
                      <a:pt x="4740" y="2172"/>
                    </a:lnTo>
                    <a:lnTo>
                      <a:pt x="4720" y="2110"/>
                    </a:lnTo>
                    <a:lnTo>
                      <a:pt x="4698" y="2042"/>
                    </a:lnTo>
                    <a:lnTo>
                      <a:pt x="4672" y="1968"/>
                    </a:lnTo>
                    <a:lnTo>
                      <a:pt x="4642" y="1892"/>
                    </a:lnTo>
                    <a:lnTo>
                      <a:pt x="4608" y="1812"/>
                    </a:lnTo>
                    <a:lnTo>
                      <a:pt x="4570" y="1728"/>
                    </a:lnTo>
                    <a:lnTo>
                      <a:pt x="4530" y="1642"/>
                    </a:lnTo>
                    <a:lnTo>
                      <a:pt x="4484" y="1552"/>
                    </a:lnTo>
                    <a:lnTo>
                      <a:pt x="4434" y="1462"/>
                    </a:lnTo>
                    <a:lnTo>
                      <a:pt x="4378" y="1370"/>
                    </a:lnTo>
                    <a:lnTo>
                      <a:pt x="4318" y="1278"/>
                    </a:lnTo>
                    <a:lnTo>
                      <a:pt x="4252" y="1184"/>
                    </a:lnTo>
                    <a:lnTo>
                      <a:pt x="4182" y="1092"/>
                    </a:lnTo>
                    <a:lnTo>
                      <a:pt x="4144" y="1046"/>
                    </a:lnTo>
                    <a:lnTo>
                      <a:pt x="4106" y="998"/>
                    </a:lnTo>
                    <a:lnTo>
                      <a:pt x="4066" y="954"/>
                    </a:lnTo>
                    <a:lnTo>
                      <a:pt x="4024" y="908"/>
                    </a:lnTo>
                    <a:lnTo>
                      <a:pt x="3982" y="862"/>
                    </a:lnTo>
                    <a:lnTo>
                      <a:pt x="3938" y="818"/>
                    </a:lnTo>
                    <a:lnTo>
                      <a:pt x="3892" y="774"/>
                    </a:lnTo>
                    <a:lnTo>
                      <a:pt x="3844" y="730"/>
                    </a:lnTo>
                    <a:lnTo>
                      <a:pt x="3794" y="686"/>
                    </a:lnTo>
                    <a:lnTo>
                      <a:pt x="3744" y="644"/>
                    </a:lnTo>
                    <a:lnTo>
                      <a:pt x="3692" y="602"/>
                    </a:lnTo>
                    <a:lnTo>
                      <a:pt x="3638" y="562"/>
                    </a:lnTo>
                    <a:lnTo>
                      <a:pt x="3582" y="520"/>
                    </a:lnTo>
                    <a:lnTo>
                      <a:pt x="3524" y="482"/>
                    </a:lnTo>
                    <a:lnTo>
                      <a:pt x="3466" y="444"/>
                    </a:lnTo>
                    <a:lnTo>
                      <a:pt x="3404" y="406"/>
                    </a:lnTo>
                    <a:lnTo>
                      <a:pt x="3342" y="370"/>
                    </a:lnTo>
                    <a:lnTo>
                      <a:pt x="3278" y="336"/>
                    </a:lnTo>
                    <a:lnTo>
                      <a:pt x="3212" y="302"/>
                    </a:lnTo>
                    <a:lnTo>
                      <a:pt x="3144" y="268"/>
                    </a:lnTo>
                    <a:lnTo>
                      <a:pt x="3074" y="238"/>
                    </a:lnTo>
                    <a:lnTo>
                      <a:pt x="3002" y="208"/>
                    </a:lnTo>
                    <a:lnTo>
                      <a:pt x="2930" y="180"/>
                    </a:lnTo>
                    <a:lnTo>
                      <a:pt x="2858" y="154"/>
                    </a:lnTo>
                    <a:lnTo>
                      <a:pt x="2786" y="130"/>
                    </a:lnTo>
                    <a:lnTo>
                      <a:pt x="2716" y="110"/>
                    </a:lnTo>
                    <a:lnTo>
                      <a:pt x="2644" y="90"/>
                    </a:lnTo>
                    <a:lnTo>
                      <a:pt x="2574" y="72"/>
                    </a:lnTo>
                    <a:lnTo>
                      <a:pt x="2504" y="58"/>
                    </a:lnTo>
                    <a:lnTo>
                      <a:pt x="2436" y="44"/>
                    </a:lnTo>
                    <a:lnTo>
                      <a:pt x="2366" y="32"/>
                    </a:lnTo>
                    <a:lnTo>
                      <a:pt x="2298" y="22"/>
                    </a:lnTo>
                    <a:lnTo>
                      <a:pt x="2230" y="14"/>
                    </a:lnTo>
                    <a:lnTo>
                      <a:pt x="2164" y="8"/>
                    </a:lnTo>
                    <a:lnTo>
                      <a:pt x="2098" y="4"/>
                    </a:lnTo>
                    <a:lnTo>
                      <a:pt x="2032" y="0"/>
                    </a:lnTo>
                    <a:lnTo>
                      <a:pt x="1966" y="0"/>
                    </a:lnTo>
                    <a:lnTo>
                      <a:pt x="1902" y="0"/>
                    </a:lnTo>
                    <a:lnTo>
                      <a:pt x="1838" y="2"/>
                    </a:lnTo>
                    <a:lnTo>
                      <a:pt x="1776" y="4"/>
                    </a:lnTo>
                    <a:lnTo>
                      <a:pt x="1712" y="8"/>
                    </a:lnTo>
                    <a:lnTo>
                      <a:pt x="1652" y="14"/>
                    </a:lnTo>
                    <a:lnTo>
                      <a:pt x="1590" y="20"/>
                    </a:lnTo>
                    <a:lnTo>
                      <a:pt x="1530" y="28"/>
                    </a:lnTo>
                    <a:lnTo>
                      <a:pt x="1472" y="38"/>
                    </a:lnTo>
                    <a:lnTo>
                      <a:pt x="1414" y="48"/>
                    </a:lnTo>
                    <a:lnTo>
                      <a:pt x="1300" y="72"/>
                    </a:lnTo>
                    <a:lnTo>
                      <a:pt x="1188" y="98"/>
                    </a:lnTo>
                    <a:lnTo>
                      <a:pt x="1082" y="130"/>
                    </a:lnTo>
                    <a:lnTo>
                      <a:pt x="980" y="162"/>
                    </a:lnTo>
                    <a:lnTo>
                      <a:pt x="880" y="198"/>
                    </a:lnTo>
                    <a:lnTo>
                      <a:pt x="786" y="236"/>
                    </a:lnTo>
                    <a:lnTo>
                      <a:pt x="696" y="276"/>
                    </a:lnTo>
                    <a:lnTo>
                      <a:pt x="610" y="316"/>
                    </a:lnTo>
                    <a:lnTo>
                      <a:pt x="530" y="358"/>
                    </a:lnTo>
                    <a:lnTo>
                      <a:pt x="454" y="400"/>
                    </a:lnTo>
                    <a:lnTo>
                      <a:pt x="382" y="442"/>
                    </a:lnTo>
                    <a:lnTo>
                      <a:pt x="318" y="482"/>
                    </a:lnTo>
                    <a:lnTo>
                      <a:pt x="258" y="522"/>
                    </a:lnTo>
                    <a:lnTo>
                      <a:pt x="202" y="562"/>
                    </a:lnTo>
                    <a:lnTo>
                      <a:pt x="154" y="598"/>
                    </a:lnTo>
                    <a:lnTo>
                      <a:pt x="110" y="634"/>
                    </a:lnTo>
                    <a:lnTo>
                      <a:pt x="74" y="666"/>
                    </a:lnTo>
                    <a:lnTo>
                      <a:pt x="42" y="696"/>
                    </a:lnTo>
                    <a:lnTo>
                      <a:pt x="18" y="722"/>
                    </a:lnTo>
                    <a:lnTo>
                      <a:pt x="0" y="744"/>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sp>
            <p:nvSpPr>
              <p:cNvPr id="38" name="Freeform 32"/>
              <p:cNvSpPr>
                <a:spLocks/>
              </p:cNvSpPr>
              <p:nvPr/>
            </p:nvSpPr>
            <p:spPr bwMode="auto">
              <a:xfrm rot="2041568">
                <a:off x="4062281" y="2432133"/>
                <a:ext cx="376290" cy="250263"/>
              </a:xfrm>
              <a:custGeom>
                <a:avLst/>
                <a:gdLst>
                  <a:gd name="T0" fmla="*/ 2 w 4802"/>
                  <a:gd name="T1" fmla="*/ 762 h 3190"/>
                  <a:gd name="T2" fmla="*/ 44 w 4802"/>
                  <a:gd name="T3" fmla="*/ 956 h 3190"/>
                  <a:gd name="T4" fmla="*/ 100 w 4802"/>
                  <a:gd name="T5" fmla="*/ 1152 h 3190"/>
                  <a:gd name="T6" fmla="*/ 190 w 4802"/>
                  <a:gd name="T7" fmla="*/ 1392 h 3190"/>
                  <a:gd name="T8" fmla="*/ 318 w 4802"/>
                  <a:gd name="T9" fmla="*/ 1660 h 3190"/>
                  <a:gd name="T10" fmla="*/ 490 w 4802"/>
                  <a:gd name="T11" fmla="*/ 1944 h 3190"/>
                  <a:gd name="T12" fmla="*/ 596 w 4802"/>
                  <a:gd name="T13" fmla="*/ 2088 h 3190"/>
                  <a:gd name="T14" fmla="*/ 716 w 4802"/>
                  <a:gd name="T15" fmla="*/ 2230 h 3190"/>
                  <a:gd name="T16" fmla="*/ 848 w 4802"/>
                  <a:gd name="T17" fmla="*/ 2370 h 3190"/>
                  <a:gd name="T18" fmla="*/ 998 w 4802"/>
                  <a:gd name="T19" fmla="*/ 2504 h 3190"/>
                  <a:gd name="T20" fmla="*/ 1162 w 4802"/>
                  <a:gd name="T21" fmla="*/ 2634 h 3190"/>
                  <a:gd name="T22" fmla="*/ 1344 w 4802"/>
                  <a:gd name="T23" fmla="*/ 2754 h 3190"/>
                  <a:gd name="T24" fmla="*/ 1542 w 4802"/>
                  <a:gd name="T25" fmla="*/ 2864 h 3190"/>
                  <a:gd name="T26" fmla="*/ 1760 w 4802"/>
                  <a:gd name="T27" fmla="*/ 2964 h 3190"/>
                  <a:gd name="T28" fmla="*/ 1916 w 4802"/>
                  <a:gd name="T29" fmla="*/ 3024 h 3190"/>
                  <a:gd name="T30" fmla="*/ 2152 w 4802"/>
                  <a:gd name="T31" fmla="*/ 3096 h 3190"/>
                  <a:gd name="T32" fmla="*/ 2382 w 4802"/>
                  <a:gd name="T33" fmla="*/ 3146 h 3190"/>
                  <a:gd name="T34" fmla="*/ 2602 w 4802"/>
                  <a:gd name="T35" fmla="*/ 3178 h 3190"/>
                  <a:gd name="T36" fmla="*/ 2816 w 4802"/>
                  <a:gd name="T37" fmla="*/ 3190 h 3190"/>
                  <a:gd name="T38" fmla="*/ 3020 w 4802"/>
                  <a:gd name="T39" fmla="*/ 3186 h 3190"/>
                  <a:gd name="T40" fmla="*/ 3216 w 4802"/>
                  <a:gd name="T41" fmla="*/ 3170 h 3190"/>
                  <a:gd name="T42" fmla="*/ 3402 w 4802"/>
                  <a:gd name="T43" fmla="*/ 3138 h 3190"/>
                  <a:gd name="T44" fmla="*/ 3580 w 4802"/>
                  <a:gd name="T45" fmla="*/ 3098 h 3190"/>
                  <a:gd name="T46" fmla="*/ 3798 w 4802"/>
                  <a:gd name="T47" fmla="*/ 3030 h 3190"/>
                  <a:gd name="T48" fmla="*/ 4092 w 4802"/>
                  <a:gd name="T49" fmla="*/ 2908 h 3190"/>
                  <a:gd name="T50" fmla="*/ 4340 w 4802"/>
                  <a:gd name="T51" fmla="*/ 2776 h 3190"/>
                  <a:gd name="T52" fmla="*/ 4538 w 4802"/>
                  <a:gd name="T53" fmla="*/ 2648 h 3190"/>
                  <a:gd name="T54" fmla="*/ 4682 w 4802"/>
                  <a:gd name="T55" fmla="*/ 2538 h 3190"/>
                  <a:gd name="T56" fmla="*/ 4802 w 4802"/>
                  <a:gd name="T57" fmla="*/ 2432 h 3190"/>
                  <a:gd name="T58" fmla="*/ 4790 w 4802"/>
                  <a:gd name="T59" fmla="*/ 2362 h 3190"/>
                  <a:gd name="T60" fmla="*/ 4720 w 4802"/>
                  <a:gd name="T61" fmla="*/ 2110 h 3190"/>
                  <a:gd name="T62" fmla="*/ 4642 w 4802"/>
                  <a:gd name="T63" fmla="*/ 1892 h 3190"/>
                  <a:gd name="T64" fmla="*/ 4530 w 4802"/>
                  <a:gd name="T65" fmla="*/ 1642 h 3190"/>
                  <a:gd name="T66" fmla="*/ 4378 w 4802"/>
                  <a:gd name="T67" fmla="*/ 1370 h 3190"/>
                  <a:gd name="T68" fmla="*/ 4182 w 4802"/>
                  <a:gd name="T69" fmla="*/ 1092 h 3190"/>
                  <a:gd name="T70" fmla="*/ 4066 w 4802"/>
                  <a:gd name="T71" fmla="*/ 954 h 3190"/>
                  <a:gd name="T72" fmla="*/ 3938 w 4802"/>
                  <a:gd name="T73" fmla="*/ 818 h 3190"/>
                  <a:gd name="T74" fmla="*/ 3794 w 4802"/>
                  <a:gd name="T75" fmla="*/ 686 h 3190"/>
                  <a:gd name="T76" fmla="*/ 3638 w 4802"/>
                  <a:gd name="T77" fmla="*/ 562 h 3190"/>
                  <a:gd name="T78" fmla="*/ 3466 w 4802"/>
                  <a:gd name="T79" fmla="*/ 444 h 3190"/>
                  <a:gd name="T80" fmla="*/ 3278 w 4802"/>
                  <a:gd name="T81" fmla="*/ 336 h 3190"/>
                  <a:gd name="T82" fmla="*/ 3074 w 4802"/>
                  <a:gd name="T83" fmla="*/ 238 h 3190"/>
                  <a:gd name="T84" fmla="*/ 2930 w 4802"/>
                  <a:gd name="T85" fmla="*/ 180 h 3190"/>
                  <a:gd name="T86" fmla="*/ 2716 w 4802"/>
                  <a:gd name="T87" fmla="*/ 110 h 3190"/>
                  <a:gd name="T88" fmla="*/ 2504 w 4802"/>
                  <a:gd name="T89" fmla="*/ 58 h 3190"/>
                  <a:gd name="T90" fmla="*/ 2298 w 4802"/>
                  <a:gd name="T91" fmla="*/ 22 h 3190"/>
                  <a:gd name="T92" fmla="*/ 2098 w 4802"/>
                  <a:gd name="T93" fmla="*/ 4 h 3190"/>
                  <a:gd name="T94" fmla="*/ 1902 w 4802"/>
                  <a:gd name="T95" fmla="*/ 0 h 3190"/>
                  <a:gd name="T96" fmla="*/ 1712 w 4802"/>
                  <a:gd name="T97" fmla="*/ 8 h 3190"/>
                  <a:gd name="T98" fmla="*/ 1530 w 4802"/>
                  <a:gd name="T99" fmla="*/ 28 h 3190"/>
                  <a:gd name="T100" fmla="*/ 1300 w 4802"/>
                  <a:gd name="T101" fmla="*/ 72 h 3190"/>
                  <a:gd name="T102" fmla="*/ 980 w 4802"/>
                  <a:gd name="T103" fmla="*/ 162 h 3190"/>
                  <a:gd name="T104" fmla="*/ 696 w 4802"/>
                  <a:gd name="T105" fmla="*/ 276 h 3190"/>
                  <a:gd name="T106" fmla="*/ 454 w 4802"/>
                  <a:gd name="T107" fmla="*/ 400 h 3190"/>
                  <a:gd name="T108" fmla="*/ 258 w 4802"/>
                  <a:gd name="T109" fmla="*/ 522 h 3190"/>
                  <a:gd name="T110" fmla="*/ 110 w 4802"/>
                  <a:gd name="T111" fmla="*/ 634 h 3190"/>
                  <a:gd name="T112" fmla="*/ 18 w 4802"/>
                  <a:gd name="T113" fmla="*/ 722 h 31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02"/>
                  <a:gd name="T172" fmla="*/ 0 h 3190"/>
                  <a:gd name="T173" fmla="*/ 4802 w 4802"/>
                  <a:gd name="T174" fmla="*/ 3190 h 31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02" h="3190">
                    <a:moveTo>
                      <a:pt x="0" y="744"/>
                    </a:moveTo>
                    <a:lnTo>
                      <a:pt x="0" y="744"/>
                    </a:lnTo>
                    <a:lnTo>
                      <a:pt x="2" y="762"/>
                    </a:lnTo>
                    <a:lnTo>
                      <a:pt x="12" y="818"/>
                    </a:lnTo>
                    <a:lnTo>
                      <a:pt x="30" y="904"/>
                    </a:lnTo>
                    <a:lnTo>
                      <a:pt x="44" y="956"/>
                    </a:lnTo>
                    <a:lnTo>
                      <a:pt x="58" y="1016"/>
                    </a:lnTo>
                    <a:lnTo>
                      <a:pt x="78" y="1082"/>
                    </a:lnTo>
                    <a:lnTo>
                      <a:pt x="100" y="1152"/>
                    </a:lnTo>
                    <a:lnTo>
                      <a:pt x="126" y="1228"/>
                    </a:lnTo>
                    <a:lnTo>
                      <a:pt x="156" y="1308"/>
                    </a:lnTo>
                    <a:lnTo>
                      <a:pt x="190" y="1392"/>
                    </a:lnTo>
                    <a:lnTo>
                      <a:pt x="228" y="1478"/>
                    </a:lnTo>
                    <a:lnTo>
                      <a:pt x="270" y="1568"/>
                    </a:lnTo>
                    <a:lnTo>
                      <a:pt x="318" y="1660"/>
                    </a:lnTo>
                    <a:lnTo>
                      <a:pt x="370" y="1754"/>
                    </a:lnTo>
                    <a:lnTo>
                      <a:pt x="428" y="1848"/>
                    </a:lnTo>
                    <a:lnTo>
                      <a:pt x="490" y="1944"/>
                    </a:lnTo>
                    <a:lnTo>
                      <a:pt x="524" y="1992"/>
                    </a:lnTo>
                    <a:lnTo>
                      <a:pt x="560" y="2040"/>
                    </a:lnTo>
                    <a:lnTo>
                      <a:pt x="596" y="2088"/>
                    </a:lnTo>
                    <a:lnTo>
                      <a:pt x="634" y="2136"/>
                    </a:lnTo>
                    <a:lnTo>
                      <a:pt x="674" y="2184"/>
                    </a:lnTo>
                    <a:lnTo>
                      <a:pt x="716" y="2230"/>
                    </a:lnTo>
                    <a:lnTo>
                      <a:pt x="758" y="2278"/>
                    </a:lnTo>
                    <a:lnTo>
                      <a:pt x="802" y="2324"/>
                    </a:lnTo>
                    <a:lnTo>
                      <a:pt x="848" y="2370"/>
                    </a:lnTo>
                    <a:lnTo>
                      <a:pt x="896" y="2416"/>
                    </a:lnTo>
                    <a:lnTo>
                      <a:pt x="946" y="2460"/>
                    </a:lnTo>
                    <a:lnTo>
                      <a:pt x="998" y="2504"/>
                    </a:lnTo>
                    <a:lnTo>
                      <a:pt x="1050" y="2548"/>
                    </a:lnTo>
                    <a:lnTo>
                      <a:pt x="1106" y="2592"/>
                    </a:lnTo>
                    <a:lnTo>
                      <a:pt x="1162" y="2634"/>
                    </a:lnTo>
                    <a:lnTo>
                      <a:pt x="1220" y="2674"/>
                    </a:lnTo>
                    <a:lnTo>
                      <a:pt x="1280" y="2714"/>
                    </a:lnTo>
                    <a:lnTo>
                      <a:pt x="1344" y="2754"/>
                    </a:lnTo>
                    <a:lnTo>
                      <a:pt x="1408" y="2792"/>
                    </a:lnTo>
                    <a:lnTo>
                      <a:pt x="1474" y="2830"/>
                    </a:lnTo>
                    <a:lnTo>
                      <a:pt x="1542" y="2864"/>
                    </a:lnTo>
                    <a:lnTo>
                      <a:pt x="1612" y="2900"/>
                    </a:lnTo>
                    <a:lnTo>
                      <a:pt x="1686" y="2932"/>
                    </a:lnTo>
                    <a:lnTo>
                      <a:pt x="1760" y="2964"/>
                    </a:lnTo>
                    <a:lnTo>
                      <a:pt x="1836" y="2994"/>
                    </a:lnTo>
                    <a:lnTo>
                      <a:pt x="1916" y="3024"/>
                    </a:lnTo>
                    <a:lnTo>
                      <a:pt x="1996" y="3050"/>
                    </a:lnTo>
                    <a:lnTo>
                      <a:pt x="2074" y="3074"/>
                    </a:lnTo>
                    <a:lnTo>
                      <a:pt x="2152" y="3096"/>
                    </a:lnTo>
                    <a:lnTo>
                      <a:pt x="2230" y="3114"/>
                    </a:lnTo>
                    <a:lnTo>
                      <a:pt x="2306" y="3132"/>
                    </a:lnTo>
                    <a:lnTo>
                      <a:pt x="2382" y="3146"/>
                    </a:lnTo>
                    <a:lnTo>
                      <a:pt x="2456" y="3158"/>
                    </a:lnTo>
                    <a:lnTo>
                      <a:pt x="2530" y="3168"/>
                    </a:lnTo>
                    <a:lnTo>
                      <a:pt x="2602" y="3178"/>
                    </a:lnTo>
                    <a:lnTo>
                      <a:pt x="2674" y="3184"/>
                    </a:lnTo>
                    <a:lnTo>
                      <a:pt x="2746" y="3188"/>
                    </a:lnTo>
                    <a:lnTo>
                      <a:pt x="2816" y="3190"/>
                    </a:lnTo>
                    <a:lnTo>
                      <a:pt x="2884" y="3190"/>
                    </a:lnTo>
                    <a:lnTo>
                      <a:pt x="2954" y="3190"/>
                    </a:lnTo>
                    <a:lnTo>
                      <a:pt x="3020" y="3186"/>
                    </a:lnTo>
                    <a:lnTo>
                      <a:pt x="3086" y="3182"/>
                    </a:lnTo>
                    <a:lnTo>
                      <a:pt x="3152" y="3176"/>
                    </a:lnTo>
                    <a:lnTo>
                      <a:pt x="3216" y="3170"/>
                    </a:lnTo>
                    <a:lnTo>
                      <a:pt x="3280" y="3160"/>
                    </a:lnTo>
                    <a:lnTo>
                      <a:pt x="3342" y="3150"/>
                    </a:lnTo>
                    <a:lnTo>
                      <a:pt x="3402" y="3138"/>
                    </a:lnTo>
                    <a:lnTo>
                      <a:pt x="3462" y="3126"/>
                    </a:lnTo>
                    <a:lnTo>
                      <a:pt x="3522" y="3112"/>
                    </a:lnTo>
                    <a:lnTo>
                      <a:pt x="3580" y="3098"/>
                    </a:lnTo>
                    <a:lnTo>
                      <a:pt x="3636" y="3082"/>
                    </a:lnTo>
                    <a:lnTo>
                      <a:pt x="3692" y="3066"/>
                    </a:lnTo>
                    <a:lnTo>
                      <a:pt x="3798" y="3030"/>
                    </a:lnTo>
                    <a:lnTo>
                      <a:pt x="3902" y="2992"/>
                    </a:lnTo>
                    <a:lnTo>
                      <a:pt x="4000" y="2952"/>
                    </a:lnTo>
                    <a:lnTo>
                      <a:pt x="4092" y="2908"/>
                    </a:lnTo>
                    <a:lnTo>
                      <a:pt x="4180" y="2866"/>
                    </a:lnTo>
                    <a:lnTo>
                      <a:pt x="4262" y="2820"/>
                    </a:lnTo>
                    <a:lnTo>
                      <a:pt x="4340" y="2776"/>
                    </a:lnTo>
                    <a:lnTo>
                      <a:pt x="4410" y="2732"/>
                    </a:lnTo>
                    <a:lnTo>
                      <a:pt x="4476" y="2690"/>
                    </a:lnTo>
                    <a:lnTo>
                      <a:pt x="4538" y="2648"/>
                    </a:lnTo>
                    <a:lnTo>
                      <a:pt x="4592" y="2608"/>
                    </a:lnTo>
                    <a:lnTo>
                      <a:pt x="4640" y="2572"/>
                    </a:lnTo>
                    <a:lnTo>
                      <a:pt x="4682" y="2538"/>
                    </a:lnTo>
                    <a:lnTo>
                      <a:pt x="4748" y="2482"/>
                    </a:lnTo>
                    <a:lnTo>
                      <a:pt x="4790" y="2446"/>
                    </a:lnTo>
                    <a:lnTo>
                      <a:pt x="4802" y="2432"/>
                    </a:lnTo>
                    <a:lnTo>
                      <a:pt x="4800" y="2414"/>
                    </a:lnTo>
                    <a:lnTo>
                      <a:pt x="4790" y="2362"/>
                    </a:lnTo>
                    <a:lnTo>
                      <a:pt x="4770" y="2280"/>
                    </a:lnTo>
                    <a:lnTo>
                      <a:pt x="4740" y="2172"/>
                    </a:lnTo>
                    <a:lnTo>
                      <a:pt x="4720" y="2110"/>
                    </a:lnTo>
                    <a:lnTo>
                      <a:pt x="4698" y="2042"/>
                    </a:lnTo>
                    <a:lnTo>
                      <a:pt x="4672" y="1968"/>
                    </a:lnTo>
                    <a:lnTo>
                      <a:pt x="4642" y="1892"/>
                    </a:lnTo>
                    <a:lnTo>
                      <a:pt x="4608" y="1812"/>
                    </a:lnTo>
                    <a:lnTo>
                      <a:pt x="4570" y="1728"/>
                    </a:lnTo>
                    <a:lnTo>
                      <a:pt x="4530" y="1642"/>
                    </a:lnTo>
                    <a:lnTo>
                      <a:pt x="4484" y="1552"/>
                    </a:lnTo>
                    <a:lnTo>
                      <a:pt x="4434" y="1462"/>
                    </a:lnTo>
                    <a:lnTo>
                      <a:pt x="4378" y="1370"/>
                    </a:lnTo>
                    <a:lnTo>
                      <a:pt x="4318" y="1278"/>
                    </a:lnTo>
                    <a:lnTo>
                      <a:pt x="4252" y="1184"/>
                    </a:lnTo>
                    <a:lnTo>
                      <a:pt x="4182" y="1092"/>
                    </a:lnTo>
                    <a:lnTo>
                      <a:pt x="4144" y="1046"/>
                    </a:lnTo>
                    <a:lnTo>
                      <a:pt x="4106" y="998"/>
                    </a:lnTo>
                    <a:lnTo>
                      <a:pt x="4066" y="954"/>
                    </a:lnTo>
                    <a:lnTo>
                      <a:pt x="4024" y="908"/>
                    </a:lnTo>
                    <a:lnTo>
                      <a:pt x="3982" y="862"/>
                    </a:lnTo>
                    <a:lnTo>
                      <a:pt x="3938" y="818"/>
                    </a:lnTo>
                    <a:lnTo>
                      <a:pt x="3892" y="774"/>
                    </a:lnTo>
                    <a:lnTo>
                      <a:pt x="3844" y="730"/>
                    </a:lnTo>
                    <a:lnTo>
                      <a:pt x="3794" y="686"/>
                    </a:lnTo>
                    <a:lnTo>
                      <a:pt x="3744" y="644"/>
                    </a:lnTo>
                    <a:lnTo>
                      <a:pt x="3692" y="602"/>
                    </a:lnTo>
                    <a:lnTo>
                      <a:pt x="3638" y="562"/>
                    </a:lnTo>
                    <a:lnTo>
                      <a:pt x="3582" y="520"/>
                    </a:lnTo>
                    <a:lnTo>
                      <a:pt x="3524" y="482"/>
                    </a:lnTo>
                    <a:lnTo>
                      <a:pt x="3466" y="444"/>
                    </a:lnTo>
                    <a:lnTo>
                      <a:pt x="3404" y="406"/>
                    </a:lnTo>
                    <a:lnTo>
                      <a:pt x="3342" y="370"/>
                    </a:lnTo>
                    <a:lnTo>
                      <a:pt x="3278" y="336"/>
                    </a:lnTo>
                    <a:lnTo>
                      <a:pt x="3212" y="302"/>
                    </a:lnTo>
                    <a:lnTo>
                      <a:pt x="3144" y="268"/>
                    </a:lnTo>
                    <a:lnTo>
                      <a:pt x="3074" y="238"/>
                    </a:lnTo>
                    <a:lnTo>
                      <a:pt x="3002" y="208"/>
                    </a:lnTo>
                    <a:lnTo>
                      <a:pt x="2930" y="180"/>
                    </a:lnTo>
                    <a:lnTo>
                      <a:pt x="2858" y="154"/>
                    </a:lnTo>
                    <a:lnTo>
                      <a:pt x="2786" y="130"/>
                    </a:lnTo>
                    <a:lnTo>
                      <a:pt x="2716" y="110"/>
                    </a:lnTo>
                    <a:lnTo>
                      <a:pt x="2644" y="90"/>
                    </a:lnTo>
                    <a:lnTo>
                      <a:pt x="2574" y="72"/>
                    </a:lnTo>
                    <a:lnTo>
                      <a:pt x="2504" y="58"/>
                    </a:lnTo>
                    <a:lnTo>
                      <a:pt x="2436" y="44"/>
                    </a:lnTo>
                    <a:lnTo>
                      <a:pt x="2366" y="32"/>
                    </a:lnTo>
                    <a:lnTo>
                      <a:pt x="2298" y="22"/>
                    </a:lnTo>
                    <a:lnTo>
                      <a:pt x="2230" y="14"/>
                    </a:lnTo>
                    <a:lnTo>
                      <a:pt x="2164" y="8"/>
                    </a:lnTo>
                    <a:lnTo>
                      <a:pt x="2098" y="4"/>
                    </a:lnTo>
                    <a:lnTo>
                      <a:pt x="2032" y="0"/>
                    </a:lnTo>
                    <a:lnTo>
                      <a:pt x="1966" y="0"/>
                    </a:lnTo>
                    <a:lnTo>
                      <a:pt x="1902" y="0"/>
                    </a:lnTo>
                    <a:lnTo>
                      <a:pt x="1838" y="2"/>
                    </a:lnTo>
                    <a:lnTo>
                      <a:pt x="1776" y="4"/>
                    </a:lnTo>
                    <a:lnTo>
                      <a:pt x="1712" y="8"/>
                    </a:lnTo>
                    <a:lnTo>
                      <a:pt x="1652" y="14"/>
                    </a:lnTo>
                    <a:lnTo>
                      <a:pt x="1590" y="20"/>
                    </a:lnTo>
                    <a:lnTo>
                      <a:pt x="1530" y="28"/>
                    </a:lnTo>
                    <a:lnTo>
                      <a:pt x="1472" y="38"/>
                    </a:lnTo>
                    <a:lnTo>
                      <a:pt x="1414" y="48"/>
                    </a:lnTo>
                    <a:lnTo>
                      <a:pt x="1300" y="72"/>
                    </a:lnTo>
                    <a:lnTo>
                      <a:pt x="1188" y="98"/>
                    </a:lnTo>
                    <a:lnTo>
                      <a:pt x="1082" y="130"/>
                    </a:lnTo>
                    <a:lnTo>
                      <a:pt x="980" y="162"/>
                    </a:lnTo>
                    <a:lnTo>
                      <a:pt x="880" y="198"/>
                    </a:lnTo>
                    <a:lnTo>
                      <a:pt x="786" y="236"/>
                    </a:lnTo>
                    <a:lnTo>
                      <a:pt x="696" y="276"/>
                    </a:lnTo>
                    <a:lnTo>
                      <a:pt x="610" y="316"/>
                    </a:lnTo>
                    <a:lnTo>
                      <a:pt x="530" y="358"/>
                    </a:lnTo>
                    <a:lnTo>
                      <a:pt x="454" y="400"/>
                    </a:lnTo>
                    <a:lnTo>
                      <a:pt x="382" y="442"/>
                    </a:lnTo>
                    <a:lnTo>
                      <a:pt x="318" y="482"/>
                    </a:lnTo>
                    <a:lnTo>
                      <a:pt x="258" y="522"/>
                    </a:lnTo>
                    <a:lnTo>
                      <a:pt x="202" y="562"/>
                    </a:lnTo>
                    <a:lnTo>
                      <a:pt x="154" y="598"/>
                    </a:lnTo>
                    <a:lnTo>
                      <a:pt x="110" y="634"/>
                    </a:lnTo>
                    <a:lnTo>
                      <a:pt x="74" y="666"/>
                    </a:lnTo>
                    <a:lnTo>
                      <a:pt x="42" y="696"/>
                    </a:lnTo>
                    <a:lnTo>
                      <a:pt x="18" y="722"/>
                    </a:lnTo>
                    <a:lnTo>
                      <a:pt x="0" y="744"/>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sp>
            <p:nvSpPr>
              <p:cNvPr id="39" name="Freeform 32"/>
              <p:cNvSpPr>
                <a:spLocks/>
              </p:cNvSpPr>
              <p:nvPr/>
            </p:nvSpPr>
            <p:spPr bwMode="auto">
              <a:xfrm rot="6534350">
                <a:off x="4718400" y="2536956"/>
                <a:ext cx="268778" cy="178589"/>
              </a:xfrm>
              <a:custGeom>
                <a:avLst/>
                <a:gdLst>
                  <a:gd name="T0" fmla="*/ 2 w 4802"/>
                  <a:gd name="T1" fmla="*/ 762 h 3190"/>
                  <a:gd name="T2" fmla="*/ 44 w 4802"/>
                  <a:gd name="T3" fmla="*/ 956 h 3190"/>
                  <a:gd name="T4" fmla="*/ 100 w 4802"/>
                  <a:gd name="T5" fmla="*/ 1152 h 3190"/>
                  <a:gd name="T6" fmla="*/ 190 w 4802"/>
                  <a:gd name="T7" fmla="*/ 1392 h 3190"/>
                  <a:gd name="T8" fmla="*/ 318 w 4802"/>
                  <a:gd name="T9" fmla="*/ 1660 h 3190"/>
                  <a:gd name="T10" fmla="*/ 490 w 4802"/>
                  <a:gd name="T11" fmla="*/ 1944 h 3190"/>
                  <a:gd name="T12" fmla="*/ 596 w 4802"/>
                  <a:gd name="T13" fmla="*/ 2088 h 3190"/>
                  <a:gd name="T14" fmla="*/ 716 w 4802"/>
                  <a:gd name="T15" fmla="*/ 2230 h 3190"/>
                  <a:gd name="T16" fmla="*/ 848 w 4802"/>
                  <a:gd name="T17" fmla="*/ 2370 h 3190"/>
                  <a:gd name="T18" fmla="*/ 998 w 4802"/>
                  <a:gd name="T19" fmla="*/ 2504 h 3190"/>
                  <a:gd name="T20" fmla="*/ 1162 w 4802"/>
                  <a:gd name="T21" fmla="*/ 2634 h 3190"/>
                  <a:gd name="T22" fmla="*/ 1344 w 4802"/>
                  <a:gd name="T23" fmla="*/ 2754 h 3190"/>
                  <a:gd name="T24" fmla="*/ 1542 w 4802"/>
                  <a:gd name="T25" fmla="*/ 2864 h 3190"/>
                  <a:gd name="T26" fmla="*/ 1760 w 4802"/>
                  <a:gd name="T27" fmla="*/ 2964 h 3190"/>
                  <a:gd name="T28" fmla="*/ 1916 w 4802"/>
                  <a:gd name="T29" fmla="*/ 3024 h 3190"/>
                  <a:gd name="T30" fmla="*/ 2152 w 4802"/>
                  <a:gd name="T31" fmla="*/ 3096 h 3190"/>
                  <a:gd name="T32" fmla="*/ 2382 w 4802"/>
                  <a:gd name="T33" fmla="*/ 3146 h 3190"/>
                  <a:gd name="T34" fmla="*/ 2602 w 4802"/>
                  <a:gd name="T35" fmla="*/ 3178 h 3190"/>
                  <a:gd name="T36" fmla="*/ 2816 w 4802"/>
                  <a:gd name="T37" fmla="*/ 3190 h 3190"/>
                  <a:gd name="T38" fmla="*/ 3020 w 4802"/>
                  <a:gd name="T39" fmla="*/ 3186 h 3190"/>
                  <a:gd name="T40" fmla="*/ 3216 w 4802"/>
                  <a:gd name="T41" fmla="*/ 3170 h 3190"/>
                  <a:gd name="T42" fmla="*/ 3402 w 4802"/>
                  <a:gd name="T43" fmla="*/ 3138 h 3190"/>
                  <a:gd name="T44" fmla="*/ 3580 w 4802"/>
                  <a:gd name="T45" fmla="*/ 3098 h 3190"/>
                  <a:gd name="T46" fmla="*/ 3798 w 4802"/>
                  <a:gd name="T47" fmla="*/ 3030 h 3190"/>
                  <a:gd name="T48" fmla="*/ 4092 w 4802"/>
                  <a:gd name="T49" fmla="*/ 2908 h 3190"/>
                  <a:gd name="T50" fmla="*/ 4340 w 4802"/>
                  <a:gd name="T51" fmla="*/ 2776 h 3190"/>
                  <a:gd name="T52" fmla="*/ 4538 w 4802"/>
                  <a:gd name="T53" fmla="*/ 2648 h 3190"/>
                  <a:gd name="T54" fmla="*/ 4682 w 4802"/>
                  <a:gd name="T55" fmla="*/ 2538 h 3190"/>
                  <a:gd name="T56" fmla="*/ 4802 w 4802"/>
                  <a:gd name="T57" fmla="*/ 2432 h 3190"/>
                  <a:gd name="T58" fmla="*/ 4790 w 4802"/>
                  <a:gd name="T59" fmla="*/ 2362 h 3190"/>
                  <a:gd name="T60" fmla="*/ 4720 w 4802"/>
                  <a:gd name="T61" fmla="*/ 2110 h 3190"/>
                  <a:gd name="T62" fmla="*/ 4642 w 4802"/>
                  <a:gd name="T63" fmla="*/ 1892 h 3190"/>
                  <a:gd name="T64" fmla="*/ 4530 w 4802"/>
                  <a:gd name="T65" fmla="*/ 1642 h 3190"/>
                  <a:gd name="T66" fmla="*/ 4378 w 4802"/>
                  <a:gd name="T67" fmla="*/ 1370 h 3190"/>
                  <a:gd name="T68" fmla="*/ 4182 w 4802"/>
                  <a:gd name="T69" fmla="*/ 1092 h 3190"/>
                  <a:gd name="T70" fmla="*/ 4066 w 4802"/>
                  <a:gd name="T71" fmla="*/ 954 h 3190"/>
                  <a:gd name="T72" fmla="*/ 3938 w 4802"/>
                  <a:gd name="T73" fmla="*/ 818 h 3190"/>
                  <a:gd name="T74" fmla="*/ 3794 w 4802"/>
                  <a:gd name="T75" fmla="*/ 686 h 3190"/>
                  <a:gd name="T76" fmla="*/ 3638 w 4802"/>
                  <a:gd name="T77" fmla="*/ 562 h 3190"/>
                  <a:gd name="T78" fmla="*/ 3466 w 4802"/>
                  <a:gd name="T79" fmla="*/ 444 h 3190"/>
                  <a:gd name="T80" fmla="*/ 3278 w 4802"/>
                  <a:gd name="T81" fmla="*/ 336 h 3190"/>
                  <a:gd name="T82" fmla="*/ 3074 w 4802"/>
                  <a:gd name="T83" fmla="*/ 238 h 3190"/>
                  <a:gd name="T84" fmla="*/ 2930 w 4802"/>
                  <a:gd name="T85" fmla="*/ 180 h 3190"/>
                  <a:gd name="T86" fmla="*/ 2716 w 4802"/>
                  <a:gd name="T87" fmla="*/ 110 h 3190"/>
                  <a:gd name="T88" fmla="*/ 2504 w 4802"/>
                  <a:gd name="T89" fmla="*/ 58 h 3190"/>
                  <a:gd name="T90" fmla="*/ 2298 w 4802"/>
                  <a:gd name="T91" fmla="*/ 22 h 3190"/>
                  <a:gd name="T92" fmla="*/ 2098 w 4802"/>
                  <a:gd name="T93" fmla="*/ 4 h 3190"/>
                  <a:gd name="T94" fmla="*/ 1902 w 4802"/>
                  <a:gd name="T95" fmla="*/ 0 h 3190"/>
                  <a:gd name="T96" fmla="*/ 1712 w 4802"/>
                  <a:gd name="T97" fmla="*/ 8 h 3190"/>
                  <a:gd name="T98" fmla="*/ 1530 w 4802"/>
                  <a:gd name="T99" fmla="*/ 28 h 3190"/>
                  <a:gd name="T100" fmla="*/ 1300 w 4802"/>
                  <a:gd name="T101" fmla="*/ 72 h 3190"/>
                  <a:gd name="T102" fmla="*/ 980 w 4802"/>
                  <a:gd name="T103" fmla="*/ 162 h 3190"/>
                  <a:gd name="T104" fmla="*/ 696 w 4802"/>
                  <a:gd name="T105" fmla="*/ 276 h 3190"/>
                  <a:gd name="T106" fmla="*/ 454 w 4802"/>
                  <a:gd name="T107" fmla="*/ 400 h 3190"/>
                  <a:gd name="T108" fmla="*/ 258 w 4802"/>
                  <a:gd name="T109" fmla="*/ 522 h 3190"/>
                  <a:gd name="T110" fmla="*/ 110 w 4802"/>
                  <a:gd name="T111" fmla="*/ 634 h 3190"/>
                  <a:gd name="T112" fmla="*/ 18 w 4802"/>
                  <a:gd name="T113" fmla="*/ 722 h 31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02"/>
                  <a:gd name="T172" fmla="*/ 0 h 3190"/>
                  <a:gd name="T173" fmla="*/ 4802 w 4802"/>
                  <a:gd name="T174" fmla="*/ 3190 h 31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02" h="3190">
                    <a:moveTo>
                      <a:pt x="0" y="744"/>
                    </a:moveTo>
                    <a:lnTo>
                      <a:pt x="0" y="744"/>
                    </a:lnTo>
                    <a:lnTo>
                      <a:pt x="2" y="762"/>
                    </a:lnTo>
                    <a:lnTo>
                      <a:pt x="12" y="818"/>
                    </a:lnTo>
                    <a:lnTo>
                      <a:pt x="30" y="904"/>
                    </a:lnTo>
                    <a:lnTo>
                      <a:pt x="44" y="956"/>
                    </a:lnTo>
                    <a:lnTo>
                      <a:pt x="58" y="1016"/>
                    </a:lnTo>
                    <a:lnTo>
                      <a:pt x="78" y="1082"/>
                    </a:lnTo>
                    <a:lnTo>
                      <a:pt x="100" y="1152"/>
                    </a:lnTo>
                    <a:lnTo>
                      <a:pt x="126" y="1228"/>
                    </a:lnTo>
                    <a:lnTo>
                      <a:pt x="156" y="1308"/>
                    </a:lnTo>
                    <a:lnTo>
                      <a:pt x="190" y="1392"/>
                    </a:lnTo>
                    <a:lnTo>
                      <a:pt x="228" y="1478"/>
                    </a:lnTo>
                    <a:lnTo>
                      <a:pt x="270" y="1568"/>
                    </a:lnTo>
                    <a:lnTo>
                      <a:pt x="318" y="1660"/>
                    </a:lnTo>
                    <a:lnTo>
                      <a:pt x="370" y="1754"/>
                    </a:lnTo>
                    <a:lnTo>
                      <a:pt x="428" y="1848"/>
                    </a:lnTo>
                    <a:lnTo>
                      <a:pt x="490" y="1944"/>
                    </a:lnTo>
                    <a:lnTo>
                      <a:pt x="524" y="1992"/>
                    </a:lnTo>
                    <a:lnTo>
                      <a:pt x="560" y="2040"/>
                    </a:lnTo>
                    <a:lnTo>
                      <a:pt x="596" y="2088"/>
                    </a:lnTo>
                    <a:lnTo>
                      <a:pt x="634" y="2136"/>
                    </a:lnTo>
                    <a:lnTo>
                      <a:pt x="674" y="2184"/>
                    </a:lnTo>
                    <a:lnTo>
                      <a:pt x="716" y="2230"/>
                    </a:lnTo>
                    <a:lnTo>
                      <a:pt x="758" y="2278"/>
                    </a:lnTo>
                    <a:lnTo>
                      <a:pt x="802" y="2324"/>
                    </a:lnTo>
                    <a:lnTo>
                      <a:pt x="848" y="2370"/>
                    </a:lnTo>
                    <a:lnTo>
                      <a:pt x="896" y="2416"/>
                    </a:lnTo>
                    <a:lnTo>
                      <a:pt x="946" y="2460"/>
                    </a:lnTo>
                    <a:lnTo>
                      <a:pt x="998" y="2504"/>
                    </a:lnTo>
                    <a:lnTo>
                      <a:pt x="1050" y="2548"/>
                    </a:lnTo>
                    <a:lnTo>
                      <a:pt x="1106" y="2592"/>
                    </a:lnTo>
                    <a:lnTo>
                      <a:pt x="1162" y="2634"/>
                    </a:lnTo>
                    <a:lnTo>
                      <a:pt x="1220" y="2674"/>
                    </a:lnTo>
                    <a:lnTo>
                      <a:pt x="1280" y="2714"/>
                    </a:lnTo>
                    <a:lnTo>
                      <a:pt x="1344" y="2754"/>
                    </a:lnTo>
                    <a:lnTo>
                      <a:pt x="1408" y="2792"/>
                    </a:lnTo>
                    <a:lnTo>
                      <a:pt x="1474" y="2830"/>
                    </a:lnTo>
                    <a:lnTo>
                      <a:pt x="1542" y="2864"/>
                    </a:lnTo>
                    <a:lnTo>
                      <a:pt x="1612" y="2900"/>
                    </a:lnTo>
                    <a:lnTo>
                      <a:pt x="1686" y="2932"/>
                    </a:lnTo>
                    <a:lnTo>
                      <a:pt x="1760" y="2964"/>
                    </a:lnTo>
                    <a:lnTo>
                      <a:pt x="1836" y="2994"/>
                    </a:lnTo>
                    <a:lnTo>
                      <a:pt x="1916" y="3024"/>
                    </a:lnTo>
                    <a:lnTo>
                      <a:pt x="1996" y="3050"/>
                    </a:lnTo>
                    <a:lnTo>
                      <a:pt x="2074" y="3074"/>
                    </a:lnTo>
                    <a:lnTo>
                      <a:pt x="2152" y="3096"/>
                    </a:lnTo>
                    <a:lnTo>
                      <a:pt x="2230" y="3114"/>
                    </a:lnTo>
                    <a:lnTo>
                      <a:pt x="2306" y="3132"/>
                    </a:lnTo>
                    <a:lnTo>
                      <a:pt x="2382" y="3146"/>
                    </a:lnTo>
                    <a:lnTo>
                      <a:pt x="2456" y="3158"/>
                    </a:lnTo>
                    <a:lnTo>
                      <a:pt x="2530" y="3168"/>
                    </a:lnTo>
                    <a:lnTo>
                      <a:pt x="2602" y="3178"/>
                    </a:lnTo>
                    <a:lnTo>
                      <a:pt x="2674" y="3184"/>
                    </a:lnTo>
                    <a:lnTo>
                      <a:pt x="2746" y="3188"/>
                    </a:lnTo>
                    <a:lnTo>
                      <a:pt x="2816" y="3190"/>
                    </a:lnTo>
                    <a:lnTo>
                      <a:pt x="2884" y="3190"/>
                    </a:lnTo>
                    <a:lnTo>
                      <a:pt x="2954" y="3190"/>
                    </a:lnTo>
                    <a:lnTo>
                      <a:pt x="3020" y="3186"/>
                    </a:lnTo>
                    <a:lnTo>
                      <a:pt x="3086" y="3182"/>
                    </a:lnTo>
                    <a:lnTo>
                      <a:pt x="3152" y="3176"/>
                    </a:lnTo>
                    <a:lnTo>
                      <a:pt x="3216" y="3170"/>
                    </a:lnTo>
                    <a:lnTo>
                      <a:pt x="3280" y="3160"/>
                    </a:lnTo>
                    <a:lnTo>
                      <a:pt x="3342" y="3150"/>
                    </a:lnTo>
                    <a:lnTo>
                      <a:pt x="3402" y="3138"/>
                    </a:lnTo>
                    <a:lnTo>
                      <a:pt x="3462" y="3126"/>
                    </a:lnTo>
                    <a:lnTo>
                      <a:pt x="3522" y="3112"/>
                    </a:lnTo>
                    <a:lnTo>
                      <a:pt x="3580" y="3098"/>
                    </a:lnTo>
                    <a:lnTo>
                      <a:pt x="3636" y="3082"/>
                    </a:lnTo>
                    <a:lnTo>
                      <a:pt x="3692" y="3066"/>
                    </a:lnTo>
                    <a:lnTo>
                      <a:pt x="3798" y="3030"/>
                    </a:lnTo>
                    <a:lnTo>
                      <a:pt x="3902" y="2992"/>
                    </a:lnTo>
                    <a:lnTo>
                      <a:pt x="4000" y="2952"/>
                    </a:lnTo>
                    <a:lnTo>
                      <a:pt x="4092" y="2908"/>
                    </a:lnTo>
                    <a:lnTo>
                      <a:pt x="4180" y="2866"/>
                    </a:lnTo>
                    <a:lnTo>
                      <a:pt x="4262" y="2820"/>
                    </a:lnTo>
                    <a:lnTo>
                      <a:pt x="4340" y="2776"/>
                    </a:lnTo>
                    <a:lnTo>
                      <a:pt x="4410" y="2732"/>
                    </a:lnTo>
                    <a:lnTo>
                      <a:pt x="4476" y="2690"/>
                    </a:lnTo>
                    <a:lnTo>
                      <a:pt x="4538" y="2648"/>
                    </a:lnTo>
                    <a:lnTo>
                      <a:pt x="4592" y="2608"/>
                    </a:lnTo>
                    <a:lnTo>
                      <a:pt x="4640" y="2572"/>
                    </a:lnTo>
                    <a:lnTo>
                      <a:pt x="4682" y="2538"/>
                    </a:lnTo>
                    <a:lnTo>
                      <a:pt x="4748" y="2482"/>
                    </a:lnTo>
                    <a:lnTo>
                      <a:pt x="4790" y="2446"/>
                    </a:lnTo>
                    <a:lnTo>
                      <a:pt x="4802" y="2432"/>
                    </a:lnTo>
                    <a:lnTo>
                      <a:pt x="4800" y="2414"/>
                    </a:lnTo>
                    <a:lnTo>
                      <a:pt x="4790" y="2362"/>
                    </a:lnTo>
                    <a:lnTo>
                      <a:pt x="4770" y="2280"/>
                    </a:lnTo>
                    <a:lnTo>
                      <a:pt x="4740" y="2172"/>
                    </a:lnTo>
                    <a:lnTo>
                      <a:pt x="4720" y="2110"/>
                    </a:lnTo>
                    <a:lnTo>
                      <a:pt x="4698" y="2042"/>
                    </a:lnTo>
                    <a:lnTo>
                      <a:pt x="4672" y="1968"/>
                    </a:lnTo>
                    <a:lnTo>
                      <a:pt x="4642" y="1892"/>
                    </a:lnTo>
                    <a:lnTo>
                      <a:pt x="4608" y="1812"/>
                    </a:lnTo>
                    <a:lnTo>
                      <a:pt x="4570" y="1728"/>
                    </a:lnTo>
                    <a:lnTo>
                      <a:pt x="4530" y="1642"/>
                    </a:lnTo>
                    <a:lnTo>
                      <a:pt x="4484" y="1552"/>
                    </a:lnTo>
                    <a:lnTo>
                      <a:pt x="4434" y="1462"/>
                    </a:lnTo>
                    <a:lnTo>
                      <a:pt x="4378" y="1370"/>
                    </a:lnTo>
                    <a:lnTo>
                      <a:pt x="4318" y="1278"/>
                    </a:lnTo>
                    <a:lnTo>
                      <a:pt x="4252" y="1184"/>
                    </a:lnTo>
                    <a:lnTo>
                      <a:pt x="4182" y="1092"/>
                    </a:lnTo>
                    <a:lnTo>
                      <a:pt x="4144" y="1046"/>
                    </a:lnTo>
                    <a:lnTo>
                      <a:pt x="4106" y="998"/>
                    </a:lnTo>
                    <a:lnTo>
                      <a:pt x="4066" y="954"/>
                    </a:lnTo>
                    <a:lnTo>
                      <a:pt x="4024" y="908"/>
                    </a:lnTo>
                    <a:lnTo>
                      <a:pt x="3982" y="862"/>
                    </a:lnTo>
                    <a:lnTo>
                      <a:pt x="3938" y="818"/>
                    </a:lnTo>
                    <a:lnTo>
                      <a:pt x="3892" y="774"/>
                    </a:lnTo>
                    <a:lnTo>
                      <a:pt x="3844" y="730"/>
                    </a:lnTo>
                    <a:lnTo>
                      <a:pt x="3794" y="686"/>
                    </a:lnTo>
                    <a:lnTo>
                      <a:pt x="3744" y="644"/>
                    </a:lnTo>
                    <a:lnTo>
                      <a:pt x="3692" y="602"/>
                    </a:lnTo>
                    <a:lnTo>
                      <a:pt x="3638" y="562"/>
                    </a:lnTo>
                    <a:lnTo>
                      <a:pt x="3582" y="520"/>
                    </a:lnTo>
                    <a:lnTo>
                      <a:pt x="3524" y="482"/>
                    </a:lnTo>
                    <a:lnTo>
                      <a:pt x="3466" y="444"/>
                    </a:lnTo>
                    <a:lnTo>
                      <a:pt x="3404" y="406"/>
                    </a:lnTo>
                    <a:lnTo>
                      <a:pt x="3342" y="370"/>
                    </a:lnTo>
                    <a:lnTo>
                      <a:pt x="3278" y="336"/>
                    </a:lnTo>
                    <a:lnTo>
                      <a:pt x="3212" y="302"/>
                    </a:lnTo>
                    <a:lnTo>
                      <a:pt x="3144" y="268"/>
                    </a:lnTo>
                    <a:lnTo>
                      <a:pt x="3074" y="238"/>
                    </a:lnTo>
                    <a:lnTo>
                      <a:pt x="3002" y="208"/>
                    </a:lnTo>
                    <a:lnTo>
                      <a:pt x="2930" y="180"/>
                    </a:lnTo>
                    <a:lnTo>
                      <a:pt x="2858" y="154"/>
                    </a:lnTo>
                    <a:lnTo>
                      <a:pt x="2786" y="130"/>
                    </a:lnTo>
                    <a:lnTo>
                      <a:pt x="2716" y="110"/>
                    </a:lnTo>
                    <a:lnTo>
                      <a:pt x="2644" y="90"/>
                    </a:lnTo>
                    <a:lnTo>
                      <a:pt x="2574" y="72"/>
                    </a:lnTo>
                    <a:lnTo>
                      <a:pt x="2504" y="58"/>
                    </a:lnTo>
                    <a:lnTo>
                      <a:pt x="2436" y="44"/>
                    </a:lnTo>
                    <a:lnTo>
                      <a:pt x="2366" y="32"/>
                    </a:lnTo>
                    <a:lnTo>
                      <a:pt x="2298" y="22"/>
                    </a:lnTo>
                    <a:lnTo>
                      <a:pt x="2230" y="14"/>
                    </a:lnTo>
                    <a:lnTo>
                      <a:pt x="2164" y="8"/>
                    </a:lnTo>
                    <a:lnTo>
                      <a:pt x="2098" y="4"/>
                    </a:lnTo>
                    <a:lnTo>
                      <a:pt x="2032" y="0"/>
                    </a:lnTo>
                    <a:lnTo>
                      <a:pt x="1966" y="0"/>
                    </a:lnTo>
                    <a:lnTo>
                      <a:pt x="1902" y="0"/>
                    </a:lnTo>
                    <a:lnTo>
                      <a:pt x="1838" y="2"/>
                    </a:lnTo>
                    <a:lnTo>
                      <a:pt x="1776" y="4"/>
                    </a:lnTo>
                    <a:lnTo>
                      <a:pt x="1712" y="8"/>
                    </a:lnTo>
                    <a:lnTo>
                      <a:pt x="1652" y="14"/>
                    </a:lnTo>
                    <a:lnTo>
                      <a:pt x="1590" y="20"/>
                    </a:lnTo>
                    <a:lnTo>
                      <a:pt x="1530" y="28"/>
                    </a:lnTo>
                    <a:lnTo>
                      <a:pt x="1472" y="38"/>
                    </a:lnTo>
                    <a:lnTo>
                      <a:pt x="1414" y="48"/>
                    </a:lnTo>
                    <a:lnTo>
                      <a:pt x="1300" y="72"/>
                    </a:lnTo>
                    <a:lnTo>
                      <a:pt x="1188" y="98"/>
                    </a:lnTo>
                    <a:lnTo>
                      <a:pt x="1082" y="130"/>
                    </a:lnTo>
                    <a:lnTo>
                      <a:pt x="980" y="162"/>
                    </a:lnTo>
                    <a:lnTo>
                      <a:pt x="880" y="198"/>
                    </a:lnTo>
                    <a:lnTo>
                      <a:pt x="786" y="236"/>
                    </a:lnTo>
                    <a:lnTo>
                      <a:pt x="696" y="276"/>
                    </a:lnTo>
                    <a:lnTo>
                      <a:pt x="610" y="316"/>
                    </a:lnTo>
                    <a:lnTo>
                      <a:pt x="530" y="358"/>
                    </a:lnTo>
                    <a:lnTo>
                      <a:pt x="454" y="400"/>
                    </a:lnTo>
                    <a:lnTo>
                      <a:pt x="382" y="442"/>
                    </a:lnTo>
                    <a:lnTo>
                      <a:pt x="318" y="482"/>
                    </a:lnTo>
                    <a:lnTo>
                      <a:pt x="258" y="522"/>
                    </a:lnTo>
                    <a:lnTo>
                      <a:pt x="202" y="562"/>
                    </a:lnTo>
                    <a:lnTo>
                      <a:pt x="154" y="598"/>
                    </a:lnTo>
                    <a:lnTo>
                      <a:pt x="110" y="634"/>
                    </a:lnTo>
                    <a:lnTo>
                      <a:pt x="74" y="666"/>
                    </a:lnTo>
                    <a:lnTo>
                      <a:pt x="42" y="696"/>
                    </a:lnTo>
                    <a:lnTo>
                      <a:pt x="18" y="722"/>
                    </a:lnTo>
                    <a:lnTo>
                      <a:pt x="0" y="744"/>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sp>
            <p:nvSpPr>
              <p:cNvPr id="40" name="Freeform 32"/>
              <p:cNvSpPr>
                <a:spLocks/>
              </p:cNvSpPr>
              <p:nvPr/>
            </p:nvSpPr>
            <p:spPr bwMode="auto">
              <a:xfrm rot="18793535">
                <a:off x="3745123" y="3319102"/>
                <a:ext cx="296851" cy="197702"/>
              </a:xfrm>
              <a:custGeom>
                <a:avLst/>
                <a:gdLst>
                  <a:gd name="T0" fmla="*/ 2 w 4802"/>
                  <a:gd name="T1" fmla="*/ 762 h 3190"/>
                  <a:gd name="T2" fmla="*/ 44 w 4802"/>
                  <a:gd name="T3" fmla="*/ 956 h 3190"/>
                  <a:gd name="T4" fmla="*/ 100 w 4802"/>
                  <a:gd name="T5" fmla="*/ 1152 h 3190"/>
                  <a:gd name="T6" fmla="*/ 190 w 4802"/>
                  <a:gd name="T7" fmla="*/ 1392 h 3190"/>
                  <a:gd name="T8" fmla="*/ 318 w 4802"/>
                  <a:gd name="T9" fmla="*/ 1660 h 3190"/>
                  <a:gd name="T10" fmla="*/ 490 w 4802"/>
                  <a:gd name="T11" fmla="*/ 1944 h 3190"/>
                  <a:gd name="T12" fmla="*/ 596 w 4802"/>
                  <a:gd name="T13" fmla="*/ 2088 h 3190"/>
                  <a:gd name="T14" fmla="*/ 716 w 4802"/>
                  <a:gd name="T15" fmla="*/ 2230 h 3190"/>
                  <a:gd name="T16" fmla="*/ 848 w 4802"/>
                  <a:gd name="T17" fmla="*/ 2370 h 3190"/>
                  <a:gd name="T18" fmla="*/ 998 w 4802"/>
                  <a:gd name="T19" fmla="*/ 2504 h 3190"/>
                  <a:gd name="T20" fmla="*/ 1162 w 4802"/>
                  <a:gd name="T21" fmla="*/ 2634 h 3190"/>
                  <a:gd name="T22" fmla="*/ 1344 w 4802"/>
                  <a:gd name="T23" fmla="*/ 2754 h 3190"/>
                  <a:gd name="T24" fmla="*/ 1542 w 4802"/>
                  <a:gd name="T25" fmla="*/ 2864 h 3190"/>
                  <a:gd name="T26" fmla="*/ 1760 w 4802"/>
                  <a:gd name="T27" fmla="*/ 2964 h 3190"/>
                  <a:gd name="T28" fmla="*/ 1916 w 4802"/>
                  <a:gd name="T29" fmla="*/ 3024 h 3190"/>
                  <a:gd name="T30" fmla="*/ 2152 w 4802"/>
                  <a:gd name="T31" fmla="*/ 3096 h 3190"/>
                  <a:gd name="T32" fmla="*/ 2382 w 4802"/>
                  <a:gd name="T33" fmla="*/ 3146 h 3190"/>
                  <a:gd name="T34" fmla="*/ 2602 w 4802"/>
                  <a:gd name="T35" fmla="*/ 3178 h 3190"/>
                  <a:gd name="T36" fmla="*/ 2816 w 4802"/>
                  <a:gd name="T37" fmla="*/ 3190 h 3190"/>
                  <a:gd name="T38" fmla="*/ 3020 w 4802"/>
                  <a:gd name="T39" fmla="*/ 3186 h 3190"/>
                  <a:gd name="T40" fmla="*/ 3216 w 4802"/>
                  <a:gd name="T41" fmla="*/ 3170 h 3190"/>
                  <a:gd name="T42" fmla="*/ 3402 w 4802"/>
                  <a:gd name="T43" fmla="*/ 3138 h 3190"/>
                  <a:gd name="T44" fmla="*/ 3580 w 4802"/>
                  <a:gd name="T45" fmla="*/ 3098 h 3190"/>
                  <a:gd name="T46" fmla="*/ 3798 w 4802"/>
                  <a:gd name="T47" fmla="*/ 3030 h 3190"/>
                  <a:gd name="T48" fmla="*/ 4092 w 4802"/>
                  <a:gd name="T49" fmla="*/ 2908 h 3190"/>
                  <a:gd name="T50" fmla="*/ 4340 w 4802"/>
                  <a:gd name="T51" fmla="*/ 2776 h 3190"/>
                  <a:gd name="T52" fmla="*/ 4538 w 4802"/>
                  <a:gd name="T53" fmla="*/ 2648 h 3190"/>
                  <a:gd name="T54" fmla="*/ 4682 w 4802"/>
                  <a:gd name="T55" fmla="*/ 2538 h 3190"/>
                  <a:gd name="T56" fmla="*/ 4802 w 4802"/>
                  <a:gd name="T57" fmla="*/ 2432 h 3190"/>
                  <a:gd name="T58" fmla="*/ 4790 w 4802"/>
                  <a:gd name="T59" fmla="*/ 2362 h 3190"/>
                  <a:gd name="T60" fmla="*/ 4720 w 4802"/>
                  <a:gd name="T61" fmla="*/ 2110 h 3190"/>
                  <a:gd name="T62" fmla="*/ 4642 w 4802"/>
                  <a:gd name="T63" fmla="*/ 1892 h 3190"/>
                  <a:gd name="T64" fmla="*/ 4530 w 4802"/>
                  <a:gd name="T65" fmla="*/ 1642 h 3190"/>
                  <a:gd name="T66" fmla="*/ 4378 w 4802"/>
                  <a:gd name="T67" fmla="*/ 1370 h 3190"/>
                  <a:gd name="T68" fmla="*/ 4182 w 4802"/>
                  <a:gd name="T69" fmla="*/ 1092 h 3190"/>
                  <a:gd name="T70" fmla="*/ 4066 w 4802"/>
                  <a:gd name="T71" fmla="*/ 954 h 3190"/>
                  <a:gd name="T72" fmla="*/ 3938 w 4802"/>
                  <a:gd name="T73" fmla="*/ 818 h 3190"/>
                  <a:gd name="T74" fmla="*/ 3794 w 4802"/>
                  <a:gd name="T75" fmla="*/ 686 h 3190"/>
                  <a:gd name="T76" fmla="*/ 3638 w 4802"/>
                  <a:gd name="T77" fmla="*/ 562 h 3190"/>
                  <a:gd name="T78" fmla="*/ 3466 w 4802"/>
                  <a:gd name="T79" fmla="*/ 444 h 3190"/>
                  <a:gd name="T80" fmla="*/ 3278 w 4802"/>
                  <a:gd name="T81" fmla="*/ 336 h 3190"/>
                  <a:gd name="T82" fmla="*/ 3074 w 4802"/>
                  <a:gd name="T83" fmla="*/ 238 h 3190"/>
                  <a:gd name="T84" fmla="*/ 2930 w 4802"/>
                  <a:gd name="T85" fmla="*/ 180 h 3190"/>
                  <a:gd name="T86" fmla="*/ 2716 w 4802"/>
                  <a:gd name="T87" fmla="*/ 110 h 3190"/>
                  <a:gd name="T88" fmla="*/ 2504 w 4802"/>
                  <a:gd name="T89" fmla="*/ 58 h 3190"/>
                  <a:gd name="T90" fmla="*/ 2298 w 4802"/>
                  <a:gd name="T91" fmla="*/ 22 h 3190"/>
                  <a:gd name="T92" fmla="*/ 2098 w 4802"/>
                  <a:gd name="T93" fmla="*/ 4 h 3190"/>
                  <a:gd name="T94" fmla="*/ 1902 w 4802"/>
                  <a:gd name="T95" fmla="*/ 0 h 3190"/>
                  <a:gd name="T96" fmla="*/ 1712 w 4802"/>
                  <a:gd name="T97" fmla="*/ 8 h 3190"/>
                  <a:gd name="T98" fmla="*/ 1530 w 4802"/>
                  <a:gd name="T99" fmla="*/ 28 h 3190"/>
                  <a:gd name="T100" fmla="*/ 1300 w 4802"/>
                  <a:gd name="T101" fmla="*/ 72 h 3190"/>
                  <a:gd name="T102" fmla="*/ 980 w 4802"/>
                  <a:gd name="T103" fmla="*/ 162 h 3190"/>
                  <a:gd name="T104" fmla="*/ 696 w 4802"/>
                  <a:gd name="T105" fmla="*/ 276 h 3190"/>
                  <a:gd name="T106" fmla="*/ 454 w 4802"/>
                  <a:gd name="T107" fmla="*/ 400 h 3190"/>
                  <a:gd name="T108" fmla="*/ 258 w 4802"/>
                  <a:gd name="T109" fmla="*/ 522 h 3190"/>
                  <a:gd name="T110" fmla="*/ 110 w 4802"/>
                  <a:gd name="T111" fmla="*/ 634 h 3190"/>
                  <a:gd name="T112" fmla="*/ 18 w 4802"/>
                  <a:gd name="T113" fmla="*/ 722 h 31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02"/>
                  <a:gd name="T172" fmla="*/ 0 h 3190"/>
                  <a:gd name="T173" fmla="*/ 4802 w 4802"/>
                  <a:gd name="T174" fmla="*/ 3190 h 31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02" h="3190">
                    <a:moveTo>
                      <a:pt x="0" y="744"/>
                    </a:moveTo>
                    <a:lnTo>
                      <a:pt x="0" y="744"/>
                    </a:lnTo>
                    <a:lnTo>
                      <a:pt x="2" y="762"/>
                    </a:lnTo>
                    <a:lnTo>
                      <a:pt x="12" y="818"/>
                    </a:lnTo>
                    <a:lnTo>
                      <a:pt x="30" y="904"/>
                    </a:lnTo>
                    <a:lnTo>
                      <a:pt x="44" y="956"/>
                    </a:lnTo>
                    <a:lnTo>
                      <a:pt x="58" y="1016"/>
                    </a:lnTo>
                    <a:lnTo>
                      <a:pt x="78" y="1082"/>
                    </a:lnTo>
                    <a:lnTo>
                      <a:pt x="100" y="1152"/>
                    </a:lnTo>
                    <a:lnTo>
                      <a:pt x="126" y="1228"/>
                    </a:lnTo>
                    <a:lnTo>
                      <a:pt x="156" y="1308"/>
                    </a:lnTo>
                    <a:lnTo>
                      <a:pt x="190" y="1392"/>
                    </a:lnTo>
                    <a:lnTo>
                      <a:pt x="228" y="1478"/>
                    </a:lnTo>
                    <a:lnTo>
                      <a:pt x="270" y="1568"/>
                    </a:lnTo>
                    <a:lnTo>
                      <a:pt x="318" y="1660"/>
                    </a:lnTo>
                    <a:lnTo>
                      <a:pt x="370" y="1754"/>
                    </a:lnTo>
                    <a:lnTo>
                      <a:pt x="428" y="1848"/>
                    </a:lnTo>
                    <a:lnTo>
                      <a:pt x="490" y="1944"/>
                    </a:lnTo>
                    <a:lnTo>
                      <a:pt x="524" y="1992"/>
                    </a:lnTo>
                    <a:lnTo>
                      <a:pt x="560" y="2040"/>
                    </a:lnTo>
                    <a:lnTo>
                      <a:pt x="596" y="2088"/>
                    </a:lnTo>
                    <a:lnTo>
                      <a:pt x="634" y="2136"/>
                    </a:lnTo>
                    <a:lnTo>
                      <a:pt x="674" y="2184"/>
                    </a:lnTo>
                    <a:lnTo>
                      <a:pt x="716" y="2230"/>
                    </a:lnTo>
                    <a:lnTo>
                      <a:pt x="758" y="2278"/>
                    </a:lnTo>
                    <a:lnTo>
                      <a:pt x="802" y="2324"/>
                    </a:lnTo>
                    <a:lnTo>
                      <a:pt x="848" y="2370"/>
                    </a:lnTo>
                    <a:lnTo>
                      <a:pt x="896" y="2416"/>
                    </a:lnTo>
                    <a:lnTo>
                      <a:pt x="946" y="2460"/>
                    </a:lnTo>
                    <a:lnTo>
                      <a:pt x="998" y="2504"/>
                    </a:lnTo>
                    <a:lnTo>
                      <a:pt x="1050" y="2548"/>
                    </a:lnTo>
                    <a:lnTo>
                      <a:pt x="1106" y="2592"/>
                    </a:lnTo>
                    <a:lnTo>
                      <a:pt x="1162" y="2634"/>
                    </a:lnTo>
                    <a:lnTo>
                      <a:pt x="1220" y="2674"/>
                    </a:lnTo>
                    <a:lnTo>
                      <a:pt x="1280" y="2714"/>
                    </a:lnTo>
                    <a:lnTo>
                      <a:pt x="1344" y="2754"/>
                    </a:lnTo>
                    <a:lnTo>
                      <a:pt x="1408" y="2792"/>
                    </a:lnTo>
                    <a:lnTo>
                      <a:pt x="1474" y="2830"/>
                    </a:lnTo>
                    <a:lnTo>
                      <a:pt x="1542" y="2864"/>
                    </a:lnTo>
                    <a:lnTo>
                      <a:pt x="1612" y="2900"/>
                    </a:lnTo>
                    <a:lnTo>
                      <a:pt x="1686" y="2932"/>
                    </a:lnTo>
                    <a:lnTo>
                      <a:pt x="1760" y="2964"/>
                    </a:lnTo>
                    <a:lnTo>
                      <a:pt x="1836" y="2994"/>
                    </a:lnTo>
                    <a:lnTo>
                      <a:pt x="1916" y="3024"/>
                    </a:lnTo>
                    <a:lnTo>
                      <a:pt x="1996" y="3050"/>
                    </a:lnTo>
                    <a:lnTo>
                      <a:pt x="2074" y="3074"/>
                    </a:lnTo>
                    <a:lnTo>
                      <a:pt x="2152" y="3096"/>
                    </a:lnTo>
                    <a:lnTo>
                      <a:pt x="2230" y="3114"/>
                    </a:lnTo>
                    <a:lnTo>
                      <a:pt x="2306" y="3132"/>
                    </a:lnTo>
                    <a:lnTo>
                      <a:pt x="2382" y="3146"/>
                    </a:lnTo>
                    <a:lnTo>
                      <a:pt x="2456" y="3158"/>
                    </a:lnTo>
                    <a:lnTo>
                      <a:pt x="2530" y="3168"/>
                    </a:lnTo>
                    <a:lnTo>
                      <a:pt x="2602" y="3178"/>
                    </a:lnTo>
                    <a:lnTo>
                      <a:pt x="2674" y="3184"/>
                    </a:lnTo>
                    <a:lnTo>
                      <a:pt x="2746" y="3188"/>
                    </a:lnTo>
                    <a:lnTo>
                      <a:pt x="2816" y="3190"/>
                    </a:lnTo>
                    <a:lnTo>
                      <a:pt x="2884" y="3190"/>
                    </a:lnTo>
                    <a:lnTo>
                      <a:pt x="2954" y="3190"/>
                    </a:lnTo>
                    <a:lnTo>
                      <a:pt x="3020" y="3186"/>
                    </a:lnTo>
                    <a:lnTo>
                      <a:pt x="3086" y="3182"/>
                    </a:lnTo>
                    <a:lnTo>
                      <a:pt x="3152" y="3176"/>
                    </a:lnTo>
                    <a:lnTo>
                      <a:pt x="3216" y="3170"/>
                    </a:lnTo>
                    <a:lnTo>
                      <a:pt x="3280" y="3160"/>
                    </a:lnTo>
                    <a:lnTo>
                      <a:pt x="3342" y="3150"/>
                    </a:lnTo>
                    <a:lnTo>
                      <a:pt x="3402" y="3138"/>
                    </a:lnTo>
                    <a:lnTo>
                      <a:pt x="3462" y="3126"/>
                    </a:lnTo>
                    <a:lnTo>
                      <a:pt x="3522" y="3112"/>
                    </a:lnTo>
                    <a:lnTo>
                      <a:pt x="3580" y="3098"/>
                    </a:lnTo>
                    <a:lnTo>
                      <a:pt x="3636" y="3082"/>
                    </a:lnTo>
                    <a:lnTo>
                      <a:pt x="3692" y="3066"/>
                    </a:lnTo>
                    <a:lnTo>
                      <a:pt x="3798" y="3030"/>
                    </a:lnTo>
                    <a:lnTo>
                      <a:pt x="3902" y="2992"/>
                    </a:lnTo>
                    <a:lnTo>
                      <a:pt x="4000" y="2952"/>
                    </a:lnTo>
                    <a:lnTo>
                      <a:pt x="4092" y="2908"/>
                    </a:lnTo>
                    <a:lnTo>
                      <a:pt x="4180" y="2866"/>
                    </a:lnTo>
                    <a:lnTo>
                      <a:pt x="4262" y="2820"/>
                    </a:lnTo>
                    <a:lnTo>
                      <a:pt x="4340" y="2776"/>
                    </a:lnTo>
                    <a:lnTo>
                      <a:pt x="4410" y="2732"/>
                    </a:lnTo>
                    <a:lnTo>
                      <a:pt x="4476" y="2690"/>
                    </a:lnTo>
                    <a:lnTo>
                      <a:pt x="4538" y="2648"/>
                    </a:lnTo>
                    <a:lnTo>
                      <a:pt x="4592" y="2608"/>
                    </a:lnTo>
                    <a:lnTo>
                      <a:pt x="4640" y="2572"/>
                    </a:lnTo>
                    <a:lnTo>
                      <a:pt x="4682" y="2538"/>
                    </a:lnTo>
                    <a:lnTo>
                      <a:pt x="4748" y="2482"/>
                    </a:lnTo>
                    <a:lnTo>
                      <a:pt x="4790" y="2446"/>
                    </a:lnTo>
                    <a:lnTo>
                      <a:pt x="4802" y="2432"/>
                    </a:lnTo>
                    <a:lnTo>
                      <a:pt x="4800" y="2414"/>
                    </a:lnTo>
                    <a:lnTo>
                      <a:pt x="4790" y="2362"/>
                    </a:lnTo>
                    <a:lnTo>
                      <a:pt x="4770" y="2280"/>
                    </a:lnTo>
                    <a:lnTo>
                      <a:pt x="4740" y="2172"/>
                    </a:lnTo>
                    <a:lnTo>
                      <a:pt x="4720" y="2110"/>
                    </a:lnTo>
                    <a:lnTo>
                      <a:pt x="4698" y="2042"/>
                    </a:lnTo>
                    <a:lnTo>
                      <a:pt x="4672" y="1968"/>
                    </a:lnTo>
                    <a:lnTo>
                      <a:pt x="4642" y="1892"/>
                    </a:lnTo>
                    <a:lnTo>
                      <a:pt x="4608" y="1812"/>
                    </a:lnTo>
                    <a:lnTo>
                      <a:pt x="4570" y="1728"/>
                    </a:lnTo>
                    <a:lnTo>
                      <a:pt x="4530" y="1642"/>
                    </a:lnTo>
                    <a:lnTo>
                      <a:pt x="4484" y="1552"/>
                    </a:lnTo>
                    <a:lnTo>
                      <a:pt x="4434" y="1462"/>
                    </a:lnTo>
                    <a:lnTo>
                      <a:pt x="4378" y="1370"/>
                    </a:lnTo>
                    <a:lnTo>
                      <a:pt x="4318" y="1278"/>
                    </a:lnTo>
                    <a:lnTo>
                      <a:pt x="4252" y="1184"/>
                    </a:lnTo>
                    <a:lnTo>
                      <a:pt x="4182" y="1092"/>
                    </a:lnTo>
                    <a:lnTo>
                      <a:pt x="4144" y="1046"/>
                    </a:lnTo>
                    <a:lnTo>
                      <a:pt x="4106" y="998"/>
                    </a:lnTo>
                    <a:lnTo>
                      <a:pt x="4066" y="954"/>
                    </a:lnTo>
                    <a:lnTo>
                      <a:pt x="4024" y="908"/>
                    </a:lnTo>
                    <a:lnTo>
                      <a:pt x="3982" y="862"/>
                    </a:lnTo>
                    <a:lnTo>
                      <a:pt x="3938" y="818"/>
                    </a:lnTo>
                    <a:lnTo>
                      <a:pt x="3892" y="774"/>
                    </a:lnTo>
                    <a:lnTo>
                      <a:pt x="3844" y="730"/>
                    </a:lnTo>
                    <a:lnTo>
                      <a:pt x="3794" y="686"/>
                    </a:lnTo>
                    <a:lnTo>
                      <a:pt x="3744" y="644"/>
                    </a:lnTo>
                    <a:lnTo>
                      <a:pt x="3692" y="602"/>
                    </a:lnTo>
                    <a:lnTo>
                      <a:pt x="3638" y="562"/>
                    </a:lnTo>
                    <a:lnTo>
                      <a:pt x="3582" y="520"/>
                    </a:lnTo>
                    <a:lnTo>
                      <a:pt x="3524" y="482"/>
                    </a:lnTo>
                    <a:lnTo>
                      <a:pt x="3466" y="444"/>
                    </a:lnTo>
                    <a:lnTo>
                      <a:pt x="3404" y="406"/>
                    </a:lnTo>
                    <a:lnTo>
                      <a:pt x="3342" y="370"/>
                    </a:lnTo>
                    <a:lnTo>
                      <a:pt x="3278" y="336"/>
                    </a:lnTo>
                    <a:lnTo>
                      <a:pt x="3212" y="302"/>
                    </a:lnTo>
                    <a:lnTo>
                      <a:pt x="3144" y="268"/>
                    </a:lnTo>
                    <a:lnTo>
                      <a:pt x="3074" y="238"/>
                    </a:lnTo>
                    <a:lnTo>
                      <a:pt x="3002" y="208"/>
                    </a:lnTo>
                    <a:lnTo>
                      <a:pt x="2930" y="180"/>
                    </a:lnTo>
                    <a:lnTo>
                      <a:pt x="2858" y="154"/>
                    </a:lnTo>
                    <a:lnTo>
                      <a:pt x="2786" y="130"/>
                    </a:lnTo>
                    <a:lnTo>
                      <a:pt x="2716" y="110"/>
                    </a:lnTo>
                    <a:lnTo>
                      <a:pt x="2644" y="90"/>
                    </a:lnTo>
                    <a:lnTo>
                      <a:pt x="2574" y="72"/>
                    </a:lnTo>
                    <a:lnTo>
                      <a:pt x="2504" y="58"/>
                    </a:lnTo>
                    <a:lnTo>
                      <a:pt x="2436" y="44"/>
                    </a:lnTo>
                    <a:lnTo>
                      <a:pt x="2366" y="32"/>
                    </a:lnTo>
                    <a:lnTo>
                      <a:pt x="2298" y="22"/>
                    </a:lnTo>
                    <a:lnTo>
                      <a:pt x="2230" y="14"/>
                    </a:lnTo>
                    <a:lnTo>
                      <a:pt x="2164" y="8"/>
                    </a:lnTo>
                    <a:lnTo>
                      <a:pt x="2098" y="4"/>
                    </a:lnTo>
                    <a:lnTo>
                      <a:pt x="2032" y="0"/>
                    </a:lnTo>
                    <a:lnTo>
                      <a:pt x="1966" y="0"/>
                    </a:lnTo>
                    <a:lnTo>
                      <a:pt x="1902" y="0"/>
                    </a:lnTo>
                    <a:lnTo>
                      <a:pt x="1838" y="2"/>
                    </a:lnTo>
                    <a:lnTo>
                      <a:pt x="1776" y="4"/>
                    </a:lnTo>
                    <a:lnTo>
                      <a:pt x="1712" y="8"/>
                    </a:lnTo>
                    <a:lnTo>
                      <a:pt x="1652" y="14"/>
                    </a:lnTo>
                    <a:lnTo>
                      <a:pt x="1590" y="20"/>
                    </a:lnTo>
                    <a:lnTo>
                      <a:pt x="1530" y="28"/>
                    </a:lnTo>
                    <a:lnTo>
                      <a:pt x="1472" y="38"/>
                    </a:lnTo>
                    <a:lnTo>
                      <a:pt x="1414" y="48"/>
                    </a:lnTo>
                    <a:lnTo>
                      <a:pt x="1300" y="72"/>
                    </a:lnTo>
                    <a:lnTo>
                      <a:pt x="1188" y="98"/>
                    </a:lnTo>
                    <a:lnTo>
                      <a:pt x="1082" y="130"/>
                    </a:lnTo>
                    <a:lnTo>
                      <a:pt x="980" y="162"/>
                    </a:lnTo>
                    <a:lnTo>
                      <a:pt x="880" y="198"/>
                    </a:lnTo>
                    <a:lnTo>
                      <a:pt x="786" y="236"/>
                    </a:lnTo>
                    <a:lnTo>
                      <a:pt x="696" y="276"/>
                    </a:lnTo>
                    <a:lnTo>
                      <a:pt x="610" y="316"/>
                    </a:lnTo>
                    <a:lnTo>
                      <a:pt x="530" y="358"/>
                    </a:lnTo>
                    <a:lnTo>
                      <a:pt x="454" y="400"/>
                    </a:lnTo>
                    <a:lnTo>
                      <a:pt x="382" y="442"/>
                    </a:lnTo>
                    <a:lnTo>
                      <a:pt x="318" y="482"/>
                    </a:lnTo>
                    <a:lnTo>
                      <a:pt x="258" y="522"/>
                    </a:lnTo>
                    <a:lnTo>
                      <a:pt x="202" y="562"/>
                    </a:lnTo>
                    <a:lnTo>
                      <a:pt x="154" y="598"/>
                    </a:lnTo>
                    <a:lnTo>
                      <a:pt x="110" y="634"/>
                    </a:lnTo>
                    <a:lnTo>
                      <a:pt x="74" y="666"/>
                    </a:lnTo>
                    <a:lnTo>
                      <a:pt x="42" y="696"/>
                    </a:lnTo>
                    <a:lnTo>
                      <a:pt x="18" y="722"/>
                    </a:lnTo>
                    <a:lnTo>
                      <a:pt x="0" y="744"/>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sp>
            <p:nvSpPr>
              <p:cNvPr id="41" name="Freeform 32"/>
              <p:cNvSpPr>
                <a:spLocks/>
              </p:cNvSpPr>
              <p:nvPr/>
            </p:nvSpPr>
            <p:spPr bwMode="auto">
              <a:xfrm rot="5400000">
                <a:off x="4222653" y="3629989"/>
                <a:ext cx="287294" cy="191131"/>
              </a:xfrm>
              <a:custGeom>
                <a:avLst/>
                <a:gdLst>
                  <a:gd name="T0" fmla="*/ 2 w 4802"/>
                  <a:gd name="T1" fmla="*/ 762 h 3190"/>
                  <a:gd name="T2" fmla="*/ 44 w 4802"/>
                  <a:gd name="T3" fmla="*/ 956 h 3190"/>
                  <a:gd name="T4" fmla="*/ 100 w 4802"/>
                  <a:gd name="T5" fmla="*/ 1152 h 3190"/>
                  <a:gd name="T6" fmla="*/ 190 w 4802"/>
                  <a:gd name="T7" fmla="*/ 1392 h 3190"/>
                  <a:gd name="T8" fmla="*/ 318 w 4802"/>
                  <a:gd name="T9" fmla="*/ 1660 h 3190"/>
                  <a:gd name="T10" fmla="*/ 490 w 4802"/>
                  <a:gd name="T11" fmla="*/ 1944 h 3190"/>
                  <a:gd name="T12" fmla="*/ 596 w 4802"/>
                  <a:gd name="T13" fmla="*/ 2088 h 3190"/>
                  <a:gd name="T14" fmla="*/ 716 w 4802"/>
                  <a:gd name="T15" fmla="*/ 2230 h 3190"/>
                  <a:gd name="T16" fmla="*/ 848 w 4802"/>
                  <a:gd name="T17" fmla="*/ 2370 h 3190"/>
                  <a:gd name="T18" fmla="*/ 998 w 4802"/>
                  <a:gd name="T19" fmla="*/ 2504 h 3190"/>
                  <a:gd name="T20" fmla="*/ 1162 w 4802"/>
                  <a:gd name="T21" fmla="*/ 2634 h 3190"/>
                  <a:gd name="T22" fmla="*/ 1344 w 4802"/>
                  <a:gd name="T23" fmla="*/ 2754 h 3190"/>
                  <a:gd name="T24" fmla="*/ 1542 w 4802"/>
                  <a:gd name="T25" fmla="*/ 2864 h 3190"/>
                  <a:gd name="T26" fmla="*/ 1760 w 4802"/>
                  <a:gd name="T27" fmla="*/ 2964 h 3190"/>
                  <a:gd name="T28" fmla="*/ 1916 w 4802"/>
                  <a:gd name="T29" fmla="*/ 3024 h 3190"/>
                  <a:gd name="T30" fmla="*/ 2152 w 4802"/>
                  <a:gd name="T31" fmla="*/ 3096 h 3190"/>
                  <a:gd name="T32" fmla="*/ 2382 w 4802"/>
                  <a:gd name="T33" fmla="*/ 3146 h 3190"/>
                  <a:gd name="T34" fmla="*/ 2602 w 4802"/>
                  <a:gd name="T35" fmla="*/ 3178 h 3190"/>
                  <a:gd name="T36" fmla="*/ 2816 w 4802"/>
                  <a:gd name="T37" fmla="*/ 3190 h 3190"/>
                  <a:gd name="T38" fmla="*/ 3020 w 4802"/>
                  <a:gd name="T39" fmla="*/ 3186 h 3190"/>
                  <a:gd name="T40" fmla="*/ 3216 w 4802"/>
                  <a:gd name="T41" fmla="*/ 3170 h 3190"/>
                  <a:gd name="T42" fmla="*/ 3402 w 4802"/>
                  <a:gd name="T43" fmla="*/ 3138 h 3190"/>
                  <a:gd name="T44" fmla="*/ 3580 w 4802"/>
                  <a:gd name="T45" fmla="*/ 3098 h 3190"/>
                  <a:gd name="T46" fmla="*/ 3798 w 4802"/>
                  <a:gd name="T47" fmla="*/ 3030 h 3190"/>
                  <a:gd name="T48" fmla="*/ 4092 w 4802"/>
                  <a:gd name="T49" fmla="*/ 2908 h 3190"/>
                  <a:gd name="T50" fmla="*/ 4340 w 4802"/>
                  <a:gd name="T51" fmla="*/ 2776 h 3190"/>
                  <a:gd name="T52" fmla="*/ 4538 w 4802"/>
                  <a:gd name="T53" fmla="*/ 2648 h 3190"/>
                  <a:gd name="T54" fmla="*/ 4682 w 4802"/>
                  <a:gd name="T55" fmla="*/ 2538 h 3190"/>
                  <a:gd name="T56" fmla="*/ 4802 w 4802"/>
                  <a:gd name="T57" fmla="*/ 2432 h 3190"/>
                  <a:gd name="T58" fmla="*/ 4790 w 4802"/>
                  <a:gd name="T59" fmla="*/ 2362 h 3190"/>
                  <a:gd name="T60" fmla="*/ 4720 w 4802"/>
                  <a:gd name="T61" fmla="*/ 2110 h 3190"/>
                  <a:gd name="T62" fmla="*/ 4642 w 4802"/>
                  <a:gd name="T63" fmla="*/ 1892 h 3190"/>
                  <a:gd name="T64" fmla="*/ 4530 w 4802"/>
                  <a:gd name="T65" fmla="*/ 1642 h 3190"/>
                  <a:gd name="T66" fmla="*/ 4378 w 4802"/>
                  <a:gd name="T67" fmla="*/ 1370 h 3190"/>
                  <a:gd name="T68" fmla="*/ 4182 w 4802"/>
                  <a:gd name="T69" fmla="*/ 1092 h 3190"/>
                  <a:gd name="T70" fmla="*/ 4066 w 4802"/>
                  <a:gd name="T71" fmla="*/ 954 h 3190"/>
                  <a:gd name="T72" fmla="*/ 3938 w 4802"/>
                  <a:gd name="T73" fmla="*/ 818 h 3190"/>
                  <a:gd name="T74" fmla="*/ 3794 w 4802"/>
                  <a:gd name="T75" fmla="*/ 686 h 3190"/>
                  <a:gd name="T76" fmla="*/ 3638 w 4802"/>
                  <a:gd name="T77" fmla="*/ 562 h 3190"/>
                  <a:gd name="T78" fmla="*/ 3466 w 4802"/>
                  <a:gd name="T79" fmla="*/ 444 h 3190"/>
                  <a:gd name="T80" fmla="*/ 3278 w 4802"/>
                  <a:gd name="T81" fmla="*/ 336 h 3190"/>
                  <a:gd name="T82" fmla="*/ 3074 w 4802"/>
                  <a:gd name="T83" fmla="*/ 238 h 3190"/>
                  <a:gd name="T84" fmla="*/ 2930 w 4802"/>
                  <a:gd name="T85" fmla="*/ 180 h 3190"/>
                  <a:gd name="T86" fmla="*/ 2716 w 4802"/>
                  <a:gd name="T87" fmla="*/ 110 h 3190"/>
                  <a:gd name="T88" fmla="*/ 2504 w 4802"/>
                  <a:gd name="T89" fmla="*/ 58 h 3190"/>
                  <a:gd name="T90" fmla="*/ 2298 w 4802"/>
                  <a:gd name="T91" fmla="*/ 22 h 3190"/>
                  <a:gd name="T92" fmla="*/ 2098 w 4802"/>
                  <a:gd name="T93" fmla="*/ 4 h 3190"/>
                  <a:gd name="T94" fmla="*/ 1902 w 4802"/>
                  <a:gd name="T95" fmla="*/ 0 h 3190"/>
                  <a:gd name="T96" fmla="*/ 1712 w 4802"/>
                  <a:gd name="T97" fmla="*/ 8 h 3190"/>
                  <a:gd name="T98" fmla="*/ 1530 w 4802"/>
                  <a:gd name="T99" fmla="*/ 28 h 3190"/>
                  <a:gd name="T100" fmla="*/ 1300 w 4802"/>
                  <a:gd name="T101" fmla="*/ 72 h 3190"/>
                  <a:gd name="T102" fmla="*/ 980 w 4802"/>
                  <a:gd name="T103" fmla="*/ 162 h 3190"/>
                  <a:gd name="T104" fmla="*/ 696 w 4802"/>
                  <a:gd name="T105" fmla="*/ 276 h 3190"/>
                  <a:gd name="T106" fmla="*/ 454 w 4802"/>
                  <a:gd name="T107" fmla="*/ 400 h 3190"/>
                  <a:gd name="T108" fmla="*/ 258 w 4802"/>
                  <a:gd name="T109" fmla="*/ 522 h 3190"/>
                  <a:gd name="T110" fmla="*/ 110 w 4802"/>
                  <a:gd name="T111" fmla="*/ 634 h 3190"/>
                  <a:gd name="T112" fmla="*/ 18 w 4802"/>
                  <a:gd name="T113" fmla="*/ 722 h 31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02"/>
                  <a:gd name="T172" fmla="*/ 0 h 3190"/>
                  <a:gd name="T173" fmla="*/ 4802 w 4802"/>
                  <a:gd name="T174" fmla="*/ 3190 h 31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02" h="3190">
                    <a:moveTo>
                      <a:pt x="0" y="744"/>
                    </a:moveTo>
                    <a:lnTo>
                      <a:pt x="0" y="744"/>
                    </a:lnTo>
                    <a:lnTo>
                      <a:pt x="2" y="762"/>
                    </a:lnTo>
                    <a:lnTo>
                      <a:pt x="12" y="818"/>
                    </a:lnTo>
                    <a:lnTo>
                      <a:pt x="30" y="904"/>
                    </a:lnTo>
                    <a:lnTo>
                      <a:pt x="44" y="956"/>
                    </a:lnTo>
                    <a:lnTo>
                      <a:pt x="58" y="1016"/>
                    </a:lnTo>
                    <a:lnTo>
                      <a:pt x="78" y="1082"/>
                    </a:lnTo>
                    <a:lnTo>
                      <a:pt x="100" y="1152"/>
                    </a:lnTo>
                    <a:lnTo>
                      <a:pt x="126" y="1228"/>
                    </a:lnTo>
                    <a:lnTo>
                      <a:pt x="156" y="1308"/>
                    </a:lnTo>
                    <a:lnTo>
                      <a:pt x="190" y="1392"/>
                    </a:lnTo>
                    <a:lnTo>
                      <a:pt x="228" y="1478"/>
                    </a:lnTo>
                    <a:lnTo>
                      <a:pt x="270" y="1568"/>
                    </a:lnTo>
                    <a:lnTo>
                      <a:pt x="318" y="1660"/>
                    </a:lnTo>
                    <a:lnTo>
                      <a:pt x="370" y="1754"/>
                    </a:lnTo>
                    <a:lnTo>
                      <a:pt x="428" y="1848"/>
                    </a:lnTo>
                    <a:lnTo>
                      <a:pt x="490" y="1944"/>
                    </a:lnTo>
                    <a:lnTo>
                      <a:pt x="524" y="1992"/>
                    </a:lnTo>
                    <a:lnTo>
                      <a:pt x="560" y="2040"/>
                    </a:lnTo>
                    <a:lnTo>
                      <a:pt x="596" y="2088"/>
                    </a:lnTo>
                    <a:lnTo>
                      <a:pt x="634" y="2136"/>
                    </a:lnTo>
                    <a:lnTo>
                      <a:pt x="674" y="2184"/>
                    </a:lnTo>
                    <a:lnTo>
                      <a:pt x="716" y="2230"/>
                    </a:lnTo>
                    <a:lnTo>
                      <a:pt x="758" y="2278"/>
                    </a:lnTo>
                    <a:lnTo>
                      <a:pt x="802" y="2324"/>
                    </a:lnTo>
                    <a:lnTo>
                      <a:pt x="848" y="2370"/>
                    </a:lnTo>
                    <a:lnTo>
                      <a:pt x="896" y="2416"/>
                    </a:lnTo>
                    <a:lnTo>
                      <a:pt x="946" y="2460"/>
                    </a:lnTo>
                    <a:lnTo>
                      <a:pt x="998" y="2504"/>
                    </a:lnTo>
                    <a:lnTo>
                      <a:pt x="1050" y="2548"/>
                    </a:lnTo>
                    <a:lnTo>
                      <a:pt x="1106" y="2592"/>
                    </a:lnTo>
                    <a:lnTo>
                      <a:pt x="1162" y="2634"/>
                    </a:lnTo>
                    <a:lnTo>
                      <a:pt x="1220" y="2674"/>
                    </a:lnTo>
                    <a:lnTo>
                      <a:pt x="1280" y="2714"/>
                    </a:lnTo>
                    <a:lnTo>
                      <a:pt x="1344" y="2754"/>
                    </a:lnTo>
                    <a:lnTo>
                      <a:pt x="1408" y="2792"/>
                    </a:lnTo>
                    <a:lnTo>
                      <a:pt x="1474" y="2830"/>
                    </a:lnTo>
                    <a:lnTo>
                      <a:pt x="1542" y="2864"/>
                    </a:lnTo>
                    <a:lnTo>
                      <a:pt x="1612" y="2900"/>
                    </a:lnTo>
                    <a:lnTo>
                      <a:pt x="1686" y="2932"/>
                    </a:lnTo>
                    <a:lnTo>
                      <a:pt x="1760" y="2964"/>
                    </a:lnTo>
                    <a:lnTo>
                      <a:pt x="1836" y="2994"/>
                    </a:lnTo>
                    <a:lnTo>
                      <a:pt x="1916" y="3024"/>
                    </a:lnTo>
                    <a:lnTo>
                      <a:pt x="1996" y="3050"/>
                    </a:lnTo>
                    <a:lnTo>
                      <a:pt x="2074" y="3074"/>
                    </a:lnTo>
                    <a:lnTo>
                      <a:pt x="2152" y="3096"/>
                    </a:lnTo>
                    <a:lnTo>
                      <a:pt x="2230" y="3114"/>
                    </a:lnTo>
                    <a:lnTo>
                      <a:pt x="2306" y="3132"/>
                    </a:lnTo>
                    <a:lnTo>
                      <a:pt x="2382" y="3146"/>
                    </a:lnTo>
                    <a:lnTo>
                      <a:pt x="2456" y="3158"/>
                    </a:lnTo>
                    <a:lnTo>
                      <a:pt x="2530" y="3168"/>
                    </a:lnTo>
                    <a:lnTo>
                      <a:pt x="2602" y="3178"/>
                    </a:lnTo>
                    <a:lnTo>
                      <a:pt x="2674" y="3184"/>
                    </a:lnTo>
                    <a:lnTo>
                      <a:pt x="2746" y="3188"/>
                    </a:lnTo>
                    <a:lnTo>
                      <a:pt x="2816" y="3190"/>
                    </a:lnTo>
                    <a:lnTo>
                      <a:pt x="2884" y="3190"/>
                    </a:lnTo>
                    <a:lnTo>
                      <a:pt x="2954" y="3190"/>
                    </a:lnTo>
                    <a:lnTo>
                      <a:pt x="3020" y="3186"/>
                    </a:lnTo>
                    <a:lnTo>
                      <a:pt x="3086" y="3182"/>
                    </a:lnTo>
                    <a:lnTo>
                      <a:pt x="3152" y="3176"/>
                    </a:lnTo>
                    <a:lnTo>
                      <a:pt x="3216" y="3170"/>
                    </a:lnTo>
                    <a:lnTo>
                      <a:pt x="3280" y="3160"/>
                    </a:lnTo>
                    <a:lnTo>
                      <a:pt x="3342" y="3150"/>
                    </a:lnTo>
                    <a:lnTo>
                      <a:pt x="3402" y="3138"/>
                    </a:lnTo>
                    <a:lnTo>
                      <a:pt x="3462" y="3126"/>
                    </a:lnTo>
                    <a:lnTo>
                      <a:pt x="3522" y="3112"/>
                    </a:lnTo>
                    <a:lnTo>
                      <a:pt x="3580" y="3098"/>
                    </a:lnTo>
                    <a:lnTo>
                      <a:pt x="3636" y="3082"/>
                    </a:lnTo>
                    <a:lnTo>
                      <a:pt x="3692" y="3066"/>
                    </a:lnTo>
                    <a:lnTo>
                      <a:pt x="3798" y="3030"/>
                    </a:lnTo>
                    <a:lnTo>
                      <a:pt x="3902" y="2992"/>
                    </a:lnTo>
                    <a:lnTo>
                      <a:pt x="4000" y="2952"/>
                    </a:lnTo>
                    <a:lnTo>
                      <a:pt x="4092" y="2908"/>
                    </a:lnTo>
                    <a:lnTo>
                      <a:pt x="4180" y="2866"/>
                    </a:lnTo>
                    <a:lnTo>
                      <a:pt x="4262" y="2820"/>
                    </a:lnTo>
                    <a:lnTo>
                      <a:pt x="4340" y="2776"/>
                    </a:lnTo>
                    <a:lnTo>
                      <a:pt x="4410" y="2732"/>
                    </a:lnTo>
                    <a:lnTo>
                      <a:pt x="4476" y="2690"/>
                    </a:lnTo>
                    <a:lnTo>
                      <a:pt x="4538" y="2648"/>
                    </a:lnTo>
                    <a:lnTo>
                      <a:pt x="4592" y="2608"/>
                    </a:lnTo>
                    <a:lnTo>
                      <a:pt x="4640" y="2572"/>
                    </a:lnTo>
                    <a:lnTo>
                      <a:pt x="4682" y="2538"/>
                    </a:lnTo>
                    <a:lnTo>
                      <a:pt x="4748" y="2482"/>
                    </a:lnTo>
                    <a:lnTo>
                      <a:pt x="4790" y="2446"/>
                    </a:lnTo>
                    <a:lnTo>
                      <a:pt x="4802" y="2432"/>
                    </a:lnTo>
                    <a:lnTo>
                      <a:pt x="4800" y="2414"/>
                    </a:lnTo>
                    <a:lnTo>
                      <a:pt x="4790" y="2362"/>
                    </a:lnTo>
                    <a:lnTo>
                      <a:pt x="4770" y="2280"/>
                    </a:lnTo>
                    <a:lnTo>
                      <a:pt x="4740" y="2172"/>
                    </a:lnTo>
                    <a:lnTo>
                      <a:pt x="4720" y="2110"/>
                    </a:lnTo>
                    <a:lnTo>
                      <a:pt x="4698" y="2042"/>
                    </a:lnTo>
                    <a:lnTo>
                      <a:pt x="4672" y="1968"/>
                    </a:lnTo>
                    <a:lnTo>
                      <a:pt x="4642" y="1892"/>
                    </a:lnTo>
                    <a:lnTo>
                      <a:pt x="4608" y="1812"/>
                    </a:lnTo>
                    <a:lnTo>
                      <a:pt x="4570" y="1728"/>
                    </a:lnTo>
                    <a:lnTo>
                      <a:pt x="4530" y="1642"/>
                    </a:lnTo>
                    <a:lnTo>
                      <a:pt x="4484" y="1552"/>
                    </a:lnTo>
                    <a:lnTo>
                      <a:pt x="4434" y="1462"/>
                    </a:lnTo>
                    <a:lnTo>
                      <a:pt x="4378" y="1370"/>
                    </a:lnTo>
                    <a:lnTo>
                      <a:pt x="4318" y="1278"/>
                    </a:lnTo>
                    <a:lnTo>
                      <a:pt x="4252" y="1184"/>
                    </a:lnTo>
                    <a:lnTo>
                      <a:pt x="4182" y="1092"/>
                    </a:lnTo>
                    <a:lnTo>
                      <a:pt x="4144" y="1046"/>
                    </a:lnTo>
                    <a:lnTo>
                      <a:pt x="4106" y="998"/>
                    </a:lnTo>
                    <a:lnTo>
                      <a:pt x="4066" y="954"/>
                    </a:lnTo>
                    <a:lnTo>
                      <a:pt x="4024" y="908"/>
                    </a:lnTo>
                    <a:lnTo>
                      <a:pt x="3982" y="862"/>
                    </a:lnTo>
                    <a:lnTo>
                      <a:pt x="3938" y="818"/>
                    </a:lnTo>
                    <a:lnTo>
                      <a:pt x="3892" y="774"/>
                    </a:lnTo>
                    <a:lnTo>
                      <a:pt x="3844" y="730"/>
                    </a:lnTo>
                    <a:lnTo>
                      <a:pt x="3794" y="686"/>
                    </a:lnTo>
                    <a:lnTo>
                      <a:pt x="3744" y="644"/>
                    </a:lnTo>
                    <a:lnTo>
                      <a:pt x="3692" y="602"/>
                    </a:lnTo>
                    <a:lnTo>
                      <a:pt x="3638" y="562"/>
                    </a:lnTo>
                    <a:lnTo>
                      <a:pt x="3582" y="520"/>
                    </a:lnTo>
                    <a:lnTo>
                      <a:pt x="3524" y="482"/>
                    </a:lnTo>
                    <a:lnTo>
                      <a:pt x="3466" y="444"/>
                    </a:lnTo>
                    <a:lnTo>
                      <a:pt x="3404" y="406"/>
                    </a:lnTo>
                    <a:lnTo>
                      <a:pt x="3342" y="370"/>
                    </a:lnTo>
                    <a:lnTo>
                      <a:pt x="3278" y="336"/>
                    </a:lnTo>
                    <a:lnTo>
                      <a:pt x="3212" y="302"/>
                    </a:lnTo>
                    <a:lnTo>
                      <a:pt x="3144" y="268"/>
                    </a:lnTo>
                    <a:lnTo>
                      <a:pt x="3074" y="238"/>
                    </a:lnTo>
                    <a:lnTo>
                      <a:pt x="3002" y="208"/>
                    </a:lnTo>
                    <a:lnTo>
                      <a:pt x="2930" y="180"/>
                    </a:lnTo>
                    <a:lnTo>
                      <a:pt x="2858" y="154"/>
                    </a:lnTo>
                    <a:lnTo>
                      <a:pt x="2786" y="130"/>
                    </a:lnTo>
                    <a:lnTo>
                      <a:pt x="2716" y="110"/>
                    </a:lnTo>
                    <a:lnTo>
                      <a:pt x="2644" y="90"/>
                    </a:lnTo>
                    <a:lnTo>
                      <a:pt x="2574" y="72"/>
                    </a:lnTo>
                    <a:lnTo>
                      <a:pt x="2504" y="58"/>
                    </a:lnTo>
                    <a:lnTo>
                      <a:pt x="2436" y="44"/>
                    </a:lnTo>
                    <a:lnTo>
                      <a:pt x="2366" y="32"/>
                    </a:lnTo>
                    <a:lnTo>
                      <a:pt x="2298" y="22"/>
                    </a:lnTo>
                    <a:lnTo>
                      <a:pt x="2230" y="14"/>
                    </a:lnTo>
                    <a:lnTo>
                      <a:pt x="2164" y="8"/>
                    </a:lnTo>
                    <a:lnTo>
                      <a:pt x="2098" y="4"/>
                    </a:lnTo>
                    <a:lnTo>
                      <a:pt x="2032" y="0"/>
                    </a:lnTo>
                    <a:lnTo>
                      <a:pt x="1966" y="0"/>
                    </a:lnTo>
                    <a:lnTo>
                      <a:pt x="1902" y="0"/>
                    </a:lnTo>
                    <a:lnTo>
                      <a:pt x="1838" y="2"/>
                    </a:lnTo>
                    <a:lnTo>
                      <a:pt x="1776" y="4"/>
                    </a:lnTo>
                    <a:lnTo>
                      <a:pt x="1712" y="8"/>
                    </a:lnTo>
                    <a:lnTo>
                      <a:pt x="1652" y="14"/>
                    </a:lnTo>
                    <a:lnTo>
                      <a:pt x="1590" y="20"/>
                    </a:lnTo>
                    <a:lnTo>
                      <a:pt x="1530" y="28"/>
                    </a:lnTo>
                    <a:lnTo>
                      <a:pt x="1472" y="38"/>
                    </a:lnTo>
                    <a:lnTo>
                      <a:pt x="1414" y="48"/>
                    </a:lnTo>
                    <a:lnTo>
                      <a:pt x="1300" y="72"/>
                    </a:lnTo>
                    <a:lnTo>
                      <a:pt x="1188" y="98"/>
                    </a:lnTo>
                    <a:lnTo>
                      <a:pt x="1082" y="130"/>
                    </a:lnTo>
                    <a:lnTo>
                      <a:pt x="980" y="162"/>
                    </a:lnTo>
                    <a:lnTo>
                      <a:pt x="880" y="198"/>
                    </a:lnTo>
                    <a:lnTo>
                      <a:pt x="786" y="236"/>
                    </a:lnTo>
                    <a:lnTo>
                      <a:pt x="696" y="276"/>
                    </a:lnTo>
                    <a:lnTo>
                      <a:pt x="610" y="316"/>
                    </a:lnTo>
                    <a:lnTo>
                      <a:pt x="530" y="358"/>
                    </a:lnTo>
                    <a:lnTo>
                      <a:pt x="454" y="400"/>
                    </a:lnTo>
                    <a:lnTo>
                      <a:pt x="382" y="442"/>
                    </a:lnTo>
                    <a:lnTo>
                      <a:pt x="318" y="482"/>
                    </a:lnTo>
                    <a:lnTo>
                      <a:pt x="258" y="522"/>
                    </a:lnTo>
                    <a:lnTo>
                      <a:pt x="202" y="562"/>
                    </a:lnTo>
                    <a:lnTo>
                      <a:pt x="154" y="598"/>
                    </a:lnTo>
                    <a:lnTo>
                      <a:pt x="110" y="634"/>
                    </a:lnTo>
                    <a:lnTo>
                      <a:pt x="74" y="666"/>
                    </a:lnTo>
                    <a:lnTo>
                      <a:pt x="42" y="696"/>
                    </a:lnTo>
                    <a:lnTo>
                      <a:pt x="18" y="722"/>
                    </a:lnTo>
                    <a:lnTo>
                      <a:pt x="0" y="744"/>
                    </a:lnTo>
                    <a:close/>
                  </a:path>
                </a:pathLst>
              </a:custGeom>
              <a:gradFill rotWithShape="0">
                <a:gsLst>
                  <a:gs pos="0">
                    <a:srgbClr val="92D050"/>
                  </a:gs>
                  <a:gs pos="74001">
                    <a:srgbClr val="7CBF33"/>
                  </a:gs>
                  <a:gs pos="100000">
                    <a:srgbClr val="7CBF33"/>
                  </a:gs>
                </a:gsLst>
                <a:lin ang="5400000"/>
              </a:gradFill>
              <a:ln w="9525">
                <a:noFill/>
                <a:round/>
                <a:headEnd/>
                <a:tailEnd/>
              </a:ln>
              <a:effectLst>
                <a:innerShdw blurRad="63500" dist="50800" dir="13500000">
                  <a:prstClr val="black">
                    <a:alpha val="44000"/>
                  </a:prstClr>
                </a:innerShdw>
              </a:effectLst>
            </p:spPr>
            <p:txBody>
              <a:bodyPr/>
              <a:lstStyle/>
              <a:p>
                <a:pPr>
                  <a:defRPr/>
                </a:pPr>
                <a:endParaRPr lang="en-US">
                  <a:latin typeface="Arial" charset="0"/>
                  <a:ea typeface="ＭＳ Ｐゴシック" charset="-128"/>
                </a:endParaRPr>
              </a:p>
            </p:txBody>
          </p:sp>
        </p:grpSp>
      </p:grpSp>
      <p:sp>
        <p:nvSpPr>
          <p:cNvPr id="42" name="Line 33"/>
          <p:cNvSpPr>
            <a:spLocks noChangeShapeType="1"/>
          </p:cNvSpPr>
          <p:nvPr/>
        </p:nvSpPr>
        <p:spPr bwMode="auto">
          <a:xfrm rot="5400000" flipV="1">
            <a:off x="1587501" y="3289937"/>
            <a:ext cx="0" cy="1800225"/>
          </a:xfrm>
          <a:prstGeom prst="line">
            <a:avLst/>
          </a:prstGeom>
          <a:noFill/>
          <a:ln w="19050">
            <a:solidFill>
              <a:srgbClr val="D7D8D9">
                <a:lumMod val="25000"/>
              </a:srgbClr>
            </a:solidFill>
            <a:prstDash val="sysDot"/>
            <a:round/>
            <a:headEnd/>
            <a:tailEnd/>
          </a:ln>
          <a:effectLst/>
        </p:spPr>
        <p:txBody>
          <a:bodyPr lIns="91440" tIns="45720" rIns="91440" bIns="45720"/>
          <a:lstStyle/>
          <a:p>
            <a:pPr>
              <a:defRPr/>
            </a:pPr>
            <a:endParaRPr lang="da-DK" kern="0">
              <a:solidFill>
                <a:sysClr val="windowText" lastClr="000000"/>
              </a:solidFill>
              <a:ea typeface="ＭＳ Ｐゴシック" pitchFamily="-65" charset="-128"/>
              <a:cs typeface="ＭＳ Ｐゴシック" pitchFamily="-65" charset="-128"/>
            </a:endParaRPr>
          </a:p>
        </p:txBody>
      </p:sp>
      <p:sp>
        <p:nvSpPr>
          <p:cNvPr id="43" name="Rektangel 63"/>
          <p:cNvSpPr>
            <a:spLocks noChangeArrowheads="1"/>
          </p:cNvSpPr>
          <p:nvPr/>
        </p:nvSpPr>
        <p:spPr bwMode="auto">
          <a:xfrm>
            <a:off x="738158" y="3407551"/>
            <a:ext cx="1857388" cy="104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defTabSz="801688">
              <a:spcBef>
                <a:spcPct val="20000"/>
              </a:spcBef>
            </a:pPr>
            <a:r>
              <a:rPr lang="en-US" sz="1400" b="1" noProof="1">
                <a:solidFill>
                  <a:srgbClr val="080808"/>
                </a:solidFill>
                <a:cs typeface="Arial" pitchFamily="34" charset="0"/>
              </a:rPr>
              <a:t>Vision &amp; Mission</a:t>
            </a:r>
          </a:p>
          <a:p>
            <a:pPr defTabSz="801688">
              <a:spcBef>
                <a:spcPct val="20000"/>
              </a:spcBef>
            </a:pPr>
            <a:r>
              <a:rPr lang="en-US" sz="1400" b="1" noProof="1">
                <a:solidFill>
                  <a:srgbClr val="080808"/>
                </a:solidFill>
                <a:cs typeface="Arial" pitchFamily="34" charset="0"/>
              </a:rPr>
              <a:t>Strategic Objectives</a:t>
            </a:r>
          </a:p>
          <a:p>
            <a:pPr defTabSz="801688">
              <a:spcBef>
                <a:spcPct val="20000"/>
              </a:spcBef>
            </a:pPr>
            <a:r>
              <a:rPr lang="en-US" sz="1400" b="1" noProof="1">
                <a:solidFill>
                  <a:srgbClr val="080808"/>
                </a:solidFill>
                <a:cs typeface="Arial" pitchFamily="34" charset="0"/>
              </a:rPr>
              <a:t>Cooperation </a:t>
            </a:r>
            <a:endParaRPr lang="en-US" sz="1200" b="1" dirty="0">
              <a:cs typeface="Calibri" pitchFamily="34" charset="0"/>
            </a:endParaRPr>
          </a:p>
          <a:p>
            <a:pPr defTabSz="801688">
              <a:spcBef>
                <a:spcPct val="20000"/>
              </a:spcBef>
            </a:pPr>
            <a:endParaRPr lang="en-US" sz="1200" noProof="1">
              <a:solidFill>
                <a:srgbClr val="080808"/>
              </a:solidFill>
              <a:cs typeface="Arial" pitchFamily="34" charset="0"/>
            </a:endParaRPr>
          </a:p>
        </p:txBody>
      </p:sp>
      <p:sp>
        <p:nvSpPr>
          <p:cNvPr id="44" name="Rektangel 63"/>
          <p:cNvSpPr>
            <a:spLocks noChangeArrowheads="1"/>
          </p:cNvSpPr>
          <p:nvPr/>
        </p:nvSpPr>
        <p:spPr bwMode="auto">
          <a:xfrm>
            <a:off x="1547802" y="1713536"/>
            <a:ext cx="15001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defTabSz="801688">
              <a:spcBef>
                <a:spcPct val="20000"/>
              </a:spcBef>
            </a:pPr>
            <a:r>
              <a:rPr lang="en-US" sz="1400" b="1" noProof="1">
                <a:cs typeface="Arial" pitchFamily="34" charset="0"/>
              </a:rPr>
              <a:t>Notably, Article 3</a:t>
            </a:r>
          </a:p>
        </p:txBody>
      </p:sp>
      <p:sp>
        <p:nvSpPr>
          <p:cNvPr id="45" name="Rektangel 63"/>
          <p:cNvSpPr>
            <a:spLocks noChangeArrowheads="1"/>
          </p:cNvSpPr>
          <p:nvPr/>
        </p:nvSpPr>
        <p:spPr bwMode="auto">
          <a:xfrm>
            <a:off x="990600" y="5405140"/>
            <a:ext cx="2405064"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marL="360363" indent="-360363" defTabSz="912813">
              <a:lnSpc>
                <a:spcPct val="80000"/>
              </a:lnSpc>
              <a:buClr>
                <a:srgbClr val="FFD200"/>
              </a:buClr>
              <a:defRPr/>
            </a:pPr>
            <a:endParaRPr lang="en-US" sz="1400" b="1" kern="0" dirty="0">
              <a:solidFill>
                <a:sysClr val="windowText" lastClr="000000"/>
              </a:solidFill>
              <a:latin typeface="Arial" pitchFamily="34" charset="0"/>
              <a:cs typeface="Arial" pitchFamily="34" charset="0"/>
            </a:endParaRPr>
          </a:p>
        </p:txBody>
      </p:sp>
      <p:sp>
        <p:nvSpPr>
          <p:cNvPr id="46" name="Rektangel 63"/>
          <p:cNvSpPr>
            <a:spLocks noChangeArrowheads="1"/>
          </p:cNvSpPr>
          <p:nvPr/>
        </p:nvSpPr>
        <p:spPr bwMode="auto">
          <a:xfrm>
            <a:off x="6745256" y="1499220"/>
            <a:ext cx="23225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defTabSz="801688">
              <a:spcBef>
                <a:spcPct val="20000"/>
              </a:spcBef>
            </a:pPr>
            <a:r>
              <a:rPr lang="en-US" sz="1400" b="1" noProof="1">
                <a:solidFill>
                  <a:srgbClr val="080808"/>
                </a:solidFill>
                <a:cs typeface="Arial" pitchFamily="34" charset="0"/>
              </a:rPr>
              <a:t>Natural Gas: Green, Abundant &amp; Safe</a:t>
            </a:r>
            <a:endParaRPr lang="en-US" sz="1200" noProof="1">
              <a:solidFill>
                <a:srgbClr val="080808"/>
              </a:solidFill>
              <a:cs typeface="Arial" pitchFamily="34" charset="0"/>
            </a:endParaRPr>
          </a:p>
        </p:txBody>
      </p:sp>
      <p:sp>
        <p:nvSpPr>
          <p:cNvPr id="47" name="Rektangel 63"/>
          <p:cNvSpPr>
            <a:spLocks noChangeArrowheads="1"/>
          </p:cNvSpPr>
          <p:nvPr/>
        </p:nvSpPr>
        <p:spPr bwMode="auto">
          <a:xfrm>
            <a:off x="7310486" y="4213866"/>
            <a:ext cx="228598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defTabSz="801688">
              <a:spcBef>
                <a:spcPct val="20000"/>
              </a:spcBef>
            </a:pPr>
            <a:r>
              <a:rPr lang="en-US" sz="1400" b="1" noProof="1">
                <a:solidFill>
                  <a:srgbClr val="080808"/>
                </a:solidFill>
                <a:cs typeface="Arial" pitchFamily="34" charset="0"/>
              </a:rPr>
              <a:t>Unclear and Unconsistent Energy Policies, Technology Advancement, Regulations, increasing Competition, Uncertainties.</a:t>
            </a:r>
            <a:endParaRPr lang="en-US" sz="1200" noProof="1">
              <a:solidFill>
                <a:srgbClr val="080808"/>
              </a:solidFill>
              <a:cs typeface="Arial" pitchFamily="34" charset="0"/>
            </a:endParaRPr>
          </a:p>
        </p:txBody>
      </p:sp>
      <p:sp>
        <p:nvSpPr>
          <p:cNvPr id="48" name="Rektangel 63"/>
          <p:cNvSpPr>
            <a:spLocks noChangeArrowheads="1"/>
          </p:cNvSpPr>
          <p:nvPr/>
        </p:nvSpPr>
        <p:spPr bwMode="auto">
          <a:xfrm>
            <a:off x="3886202" y="2527163"/>
            <a:ext cx="1881911" cy="276999"/>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defTabSz="801688">
              <a:spcBef>
                <a:spcPct val="20000"/>
              </a:spcBef>
            </a:pPr>
            <a:r>
              <a:rPr lang="en-US" sz="1200" b="1" noProof="1">
                <a:solidFill>
                  <a:srgbClr val="080808"/>
                </a:solidFill>
                <a:latin typeface="Calibri" pitchFamily="34" charset="0"/>
                <a:cs typeface="Arial" pitchFamily="34" charset="0"/>
              </a:rPr>
              <a:t>Promotion of Natural Gas</a:t>
            </a:r>
          </a:p>
        </p:txBody>
      </p:sp>
      <p:sp>
        <p:nvSpPr>
          <p:cNvPr id="50" name="Rektangel 63"/>
          <p:cNvSpPr>
            <a:spLocks noChangeArrowheads="1"/>
          </p:cNvSpPr>
          <p:nvPr/>
        </p:nvSpPr>
        <p:spPr bwMode="auto">
          <a:xfrm>
            <a:off x="1320238" y="5394216"/>
            <a:ext cx="19553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defTabSz="801688">
              <a:spcBef>
                <a:spcPct val="20000"/>
              </a:spcBef>
            </a:pPr>
            <a:r>
              <a:rPr lang="en-US" sz="1400" b="1" noProof="1">
                <a:solidFill>
                  <a:srgbClr val="080808"/>
                </a:solidFill>
                <a:cs typeface="Arial" pitchFamily="34" charset="0"/>
              </a:rPr>
              <a:t>Resolutions &amp; Approval of Studies of the Forum</a:t>
            </a:r>
          </a:p>
        </p:txBody>
      </p:sp>
      <p:sp>
        <p:nvSpPr>
          <p:cNvPr id="49" name="TextBox 48"/>
          <p:cNvSpPr txBox="1">
            <a:spLocks noChangeArrowheads="1"/>
          </p:cNvSpPr>
          <p:nvPr/>
        </p:nvSpPr>
        <p:spPr bwMode="auto">
          <a:xfrm rot="-1969035">
            <a:off x="3139751" y="1722146"/>
            <a:ext cx="1350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sz="1400" b="1" dirty="0">
                <a:solidFill>
                  <a:srgbClr val="FFFFFF"/>
                </a:solidFill>
              </a:rPr>
              <a:t>GECF Statutes</a:t>
            </a:r>
          </a:p>
        </p:txBody>
      </p:sp>
    </p:spTree>
    <p:extLst>
      <p:ext uri="{BB962C8B-B14F-4D97-AF65-F5344CB8AC3E}">
        <p14:creationId xmlns:p14="http://schemas.microsoft.com/office/powerpoint/2010/main" val="180171362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4838067"/>
            <a:ext cx="9144000" cy="18478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US" sz="900"/>
          </a:p>
        </p:txBody>
      </p:sp>
      <p:sp>
        <p:nvSpPr>
          <p:cNvPr id="3" name="Title 2"/>
          <p:cNvSpPr>
            <a:spLocks noGrp="1"/>
          </p:cNvSpPr>
          <p:nvPr>
            <p:ph type="title"/>
          </p:nvPr>
        </p:nvSpPr>
        <p:spPr>
          <a:xfrm>
            <a:off x="609600" y="152400"/>
            <a:ext cx="8479972" cy="8985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ctr" anchorCtr="0" compatLnSpc="1">
            <a:prstTxWarp prst="textNoShape">
              <a:avLst/>
            </a:prstTxWarp>
          </a:bodyPr>
          <a:lstStyle/>
          <a:p>
            <a:r>
              <a:rPr lang="en-US" sz="2200" b="1" dirty="0">
                <a:solidFill>
                  <a:schemeClr val="accent1">
                    <a:lumMod val="60000"/>
                    <a:lumOff val="40000"/>
                  </a:schemeClr>
                </a:solidFill>
                <a:latin typeface="Gill Sans SemiBold" pitchFamily="1" charset="0"/>
                <a:cs typeface="Gill Sans SemiBold" pitchFamily="1" charset="0"/>
              </a:rPr>
              <a:t>GECF’s Main Message to </a:t>
            </a:r>
            <a:r>
              <a:rPr lang="en-US" sz="2200" b="1" dirty="0" smtClean="0">
                <a:solidFill>
                  <a:schemeClr val="accent1">
                    <a:lumMod val="60000"/>
                    <a:lumOff val="40000"/>
                  </a:schemeClr>
                </a:solidFill>
                <a:latin typeface="Gill Sans SemiBold" pitchFamily="1" charset="0"/>
                <a:cs typeface="Gill Sans SemiBold" pitchFamily="1" charset="0"/>
              </a:rPr>
              <a:t>COP 21</a:t>
            </a:r>
            <a:endParaRPr lang="en-US" sz="2200" b="1" dirty="0">
              <a:solidFill>
                <a:schemeClr val="accent1">
                  <a:lumMod val="60000"/>
                  <a:lumOff val="40000"/>
                </a:schemeClr>
              </a:solidFill>
              <a:latin typeface="Gill Sans SemiBold" pitchFamily="1" charset="0"/>
              <a:cs typeface="Gill Sans SemiBold" pitchFamily="1" charset="0"/>
            </a:endParaRPr>
          </a:p>
        </p:txBody>
      </p:sp>
      <p:sp>
        <p:nvSpPr>
          <p:cNvPr id="5" name="Pentagon 4"/>
          <p:cNvSpPr/>
          <p:nvPr/>
        </p:nvSpPr>
        <p:spPr>
          <a:xfrm>
            <a:off x="609600" y="1234034"/>
            <a:ext cx="3124200" cy="964877"/>
          </a:xfrm>
          <a:prstGeom prst="homePlate">
            <a:avLst>
              <a:gd name="adj" fmla="val 28912"/>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US" altLang="en-US" sz="1200" b="1" i="1" dirty="0">
                <a:solidFill>
                  <a:schemeClr val="tx1"/>
                </a:solidFill>
              </a:rPr>
              <a:t>GECF recognizes the importance of challenges posed by Climate Change &amp; Global Warming </a:t>
            </a:r>
          </a:p>
        </p:txBody>
      </p:sp>
      <p:sp>
        <p:nvSpPr>
          <p:cNvPr id="6" name="Rectangle 5"/>
          <p:cNvSpPr/>
          <p:nvPr/>
        </p:nvSpPr>
        <p:spPr>
          <a:xfrm>
            <a:off x="3810000" y="1415007"/>
            <a:ext cx="5279571" cy="461665"/>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just"/>
            <a:r>
              <a:rPr lang="en-US" sz="1200" dirty="0"/>
              <a:t>Treat environmental concern in a responsible manner through pragmatism and global policy coordination.</a:t>
            </a:r>
          </a:p>
        </p:txBody>
      </p:sp>
      <p:sp>
        <p:nvSpPr>
          <p:cNvPr id="7" name="Pentagon 6"/>
          <p:cNvSpPr/>
          <p:nvPr/>
        </p:nvSpPr>
        <p:spPr>
          <a:xfrm>
            <a:off x="609600" y="2427511"/>
            <a:ext cx="3124200" cy="1095375"/>
          </a:xfrm>
          <a:prstGeom prst="homePlate">
            <a:avLst>
              <a:gd name="adj" fmla="val 28912"/>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US" sz="1200" b="1" i="1" dirty="0">
                <a:solidFill>
                  <a:schemeClr val="tx1"/>
                </a:solidFill>
              </a:rPr>
              <a:t>Natural gas as the cleanest of all known fossil fuels is in a unique position to provide the lion share of global energy needs in the coming decades</a:t>
            </a:r>
          </a:p>
        </p:txBody>
      </p:sp>
      <p:sp>
        <p:nvSpPr>
          <p:cNvPr id="8" name="Rectangle 7"/>
          <p:cNvSpPr/>
          <p:nvPr/>
        </p:nvSpPr>
        <p:spPr>
          <a:xfrm>
            <a:off x="3886200" y="2652506"/>
            <a:ext cx="520337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just"/>
            <a:r>
              <a:rPr lang="en-US" sz="1200" dirty="0"/>
              <a:t>Natural gas is capable of easing the world’s transition into the age of renewable energies as the relevant substitute for pollutant fuels, such as coal, currently in widespread use.</a:t>
            </a:r>
          </a:p>
        </p:txBody>
      </p:sp>
      <p:sp>
        <p:nvSpPr>
          <p:cNvPr id="9" name="Rectangle 8"/>
          <p:cNvSpPr/>
          <p:nvPr/>
        </p:nvSpPr>
        <p:spPr>
          <a:xfrm>
            <a:off x="3886200" y="4041186"/>
            <a:ext cx="5203371" cy="461665"/>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just"/>
            <a:r>
              <a:rPr lang="en-US" sz="1200" dirty="0"/>
              <a:t>As fuel of choice in the global energy mix that could contribute to achieving the goals of sustainable development framework.</a:t>
            </a:r>
          </a:p>
        </p:txBody>
      </p:sp>
      <p:sp>
        <p:nvSpPr>
          <p:cNvPr id="10" name="Pentagon 9"/>
          <p:cNvSpPr/>
          <p:nvPr/>
        </p:nvSpPr>
        <p:spPr>
          <a:xfrm>
            <a:off x="609600" y="3745322"/>
            <a:ext cx="3124200" cy="1067538"/>
          </a:xfrm>
          <a:prstGeom prst="homePlate">
            <a:avLst>
              <a:gd name="adj" fmla="val 28912"/>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US" sz="1200" b="1" i="1" dirty="0">
                <a:solidFill>
                  <a:schemeClr val="tx1"/>
                </a:solidFill>
              </a:rPr>
              <a:t>The Declaration of the 3rd GECF Summit also underlines the role of natural gas</a:t>
            </a:r>
          </a:p>
        </p:txBody>
      </p:sp>
      <p:sp>
        <p:nvSpPr>
          <p:cNvPr id="11" name="Pentagon 10"/>
          <p:cNvSpPr/>
          <p:nvPr/>
        </p:nvSpPr>
        <p:spPr>
          <a:xfrm>
            <a:off x="609600" y="5058653"/>
            <a:ext cx="3124200" cy="1400175"/>
          </a:xfrm>
          <a:prstGeom prst="homePlate">
            <a:avLst>
              <a:gd name="adj" fmla="val 28912"/>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US" sz="1200" b="1" i="1" dirty="0">
                <a:solidFill>
                  <a:schemeClr val="tx1"/>
                </a:solidFill>
              </a:rPr>
              <a:t>GECF member states are currently in possession of major global gas reserves &amp; are in a unique position to supply clean &amp; safe energy in sufficient volumes to meet the ever growing global energy requirements</a:t>
            </a:r>
          </a:p>
        </p:txBody>
      </p:sp>
      <p:sp>
        <p:nvSpPr>
          <p:cNvPr id="12" name="Rectangle 11"/>
          <p:cNvSpPr/>
          <p:nvPr/>
        </p:nvSpPr>
        <p:spPr>
          <a:xfrm>
            <a:off x="3810000" y="4978133"/>
            <a:ext cx="5279571" cy="156966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just"/>
            <a:r>
              <a:rPr lang="en-US" sz="1200" dirty="0"/>
              <a:t>However, development of natural gas cannot be guaranteed without adequate and secure investment, especially in the upstream sector.</a:t>
            </a:r>
          </a:p>
          <a:p>
            <a:pPr algn="just"/>
            <a:r>
              <a:rPr lang="en-US" sz="1200" dirty="0"/>
              <a:t>Security of supply cannot be realized in a volatile environment shrouded with uncertainty; </a:t>
            </a:r>
          </a:p>
          <a:p>
            <a:pPr algn="just"/>
            <a:r>
              <a:rPr lang="en-US" sz="1200" dirty="0"/>
              <a:t>Long-term agreements and reasonable prices play key roles in maintaining security of supply essential for both producers and consumers of natural gas. </a:t>
            </a:r>
          </a:p>
          <a:p>
            <a:pPr algn="just"/>
            <a:r>
              <a:rPr lang="en-US" sz="1200" dirty="0"/>
              <a:t>To that end, collective efforts are required to adopt proper policies and instruments to expedite the promotion of natural gas against pollutant fuels.</a:t>
            </a:r>
          </a:p>
        </p:txBody>
      </p:sp>
    </p:spTree>
    <p:extLst>
      <p:ext uri="{BB962C8B-B14F-4D97-AF65-F5344CB8AC3E}">
        <p14:creationId xmlns:p14="http://schemas.microsoft.com/office/powerpoint/2010/main" val="95715772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62" y="805221"/>
            <a:ext cx="4239825" cy="194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7462" y="2815299"/>
            <a:ext cx="4239825" cy="646331"/>
          </a:xfrm>
          <a:prstGeom prst="rect">
            <a:avLst/>
          </a:prstGeom>
        </p:spPr>
        <p:txBody>
          <a:bodyPr wrap="square">
            <a:spAutoFit/>
          </a:bodyPr>
          <a:lstStyle/>
          <a:p>
            <a:pPr algn="just"/>
            <a:r>
              <a:rPr lang="en-US" sz="1200" b="1" dirty="0" smtClean="0"/>
              <a:t>1</a:t>
            </a:r>
            <a:r>
              <a:rPr lang="en-US" sz="1200" b="1" baseline="30000" dirty="0" smtClean="0"/>
              <a:t>st</a:t>
            </a:r>
            <a:r>
              <a:rPr lang="en-US" sz="1200" b="1" dirty="0" smtClean="0"/>
              <a:t> Summit-Doha </a:t>
            </a:r>
            <a:r>
              <a:rPr lang="en-US" sz="1200" b="1" dirty="0"/>
              <a:t>Declaration: </a:t>
            </a:r>
            <a:r>
              <a:rPr lang="en-US" sz="1200" dirty="0"/>
              <a:t>Natural Gas: The answer to the 21st century’s sustainable development </a:t>
            </a:r>
            <a:r>
              <a:rPr lang="en-US" sz="1200" dirty="0" smtClean="0"/>
              <a:t>challenge: </a:t>
            </a:r>
            <a:r>
              <a:rPr lang="en-US" sz="1200" b="1" i="1" dirty="0"/>
              <a:t>Green fuel, Abundant resource, Safe alternative</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461" y="3750021"/>
            <a:ext cx="4239825" cy="19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3461" y="5840999"/>
            <a:ext cx="4239825" cy="461665"/>
          </a:xfrm>
          <a:prstGeom prst="rect">
            <a:avLst/>
          </a:prstGeom>
        </p:spPr>
        <p:txBody>
          <a:bodyPr wrap="square">
            <a:spAutoFit/>
          </a:bodyPr>
          <a:lstStyle/>
          <a:p>
            <a:pPr algn="just"/>
            <a:r>
              <a:rPr lang="en-US" sz="1200" b="1" dirty="0" smtClean="0"/>
              <a:t>2</a:t>
            </a:r>
            <a:r>
              <a:rPr lang="en-US" sz="1200" b="1" baseline="30000" dirty="0" smtClean="0"/>
              <a:t>nd</a:t>
            </a:r>
            <a:r>
              <a:rPr lang="en-US" sz="1200" b="1" dirty="0" smtClean="0"/>
              <a:t> Summit-Moscow </a:t>
            </a:r>
            <a:r>
              <a:rPr lang="en-US" sz="1200" b="1" dirty="0"/>
              <a:t>Declaration</a:t>
            </a:r>
            <a:r>
              <a:rPr lang="en-US" sz="1200" b="1" dirty="0" smtClean="0"/>
              <a:t>: </a:t>
            </a:r>
            <a:r>
              <a:rPr lang="en-US" sz="1200" dirty="0" smtClean="0"/>
              <a:t>Natural </a:t>
            </a:r>
            <a:r>
              <a:rPr lang="en-US" sz="1200" dirty="0"/>
              <a:t>Gas: The answer to the 21 century’s sustainable development challenges</a:t>
            </a: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7061" y="812421"/>
            <a:ext cx="4239825" cy="19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169300" y="2793700"/>
            <a:ext cx="4187586" cy="461665"/>
          </a:xfrm>
          <a:prstGeom prst="rect">
            <a:avLst/>
          </a:prstGeom>
        </p:spPr>
        <p:txBody>
          <a:bodyPr wrap="square">
            <a:spAutoFit/>
          </a:bodyPr>
          <a:lstStyle/>
          <a:p>
            <a:pPr algn="just"/>
            <a:r>
              <a:rPr lang="en-US" sz="1200" dirty="0" smtClean="0"/>
              <a:t>3</a:t>
            </a:r>
            <a:r>
              <a:rPr lang="en-US" sz="1200" baseline="30000" dirty="0" smtClean="0"/>
              <a:t>rd</a:t>
            </a:r>
            <a:r>
              <a:rPr lang="en-US" sz="1200" dirty="0" smtClean="0"/>
              <a:t> Summit-T</a:t>
            </a:r>
            <a:r>
              <a:rPr lang="en-US" sz="1200" b="1" dirty="0" smtClean="0"/>
              <a:t>ehran </a:t>
            </a:r>
            <a:r>
              <a:rPr lang="en-US" sz="1200" b="1" dirty="0"/>
              <a:t>Declaration: </a:t>
            </a:r>
            <a:r>
              <a:rPr lang="en-US" sz="1200" dirty="0" smtClean="0"/>
              <a:t>Natural </a:t>
            </a:r>
            <a:r>
              <a:rPr lang="en-US" sz="1200" dirty="0"/>
              <a:t>Gas: Fuel of choice for sustainable development</a:t>
            </a:r>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6261" y="3717871"/>
            <a:ext cx="4239825" cy="193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196261" y="5839399"/>
            <a:ext cx="4239825" cy="461665"/>
          </a:xfrm>
          <a:prstGeom prst="rect">
            <a:avLst/>
          </a:prstGeom>
        </p:spPr>
        <p:txBody>
          <a:bodyPr wrap="square">
            <a:spAutoFit/>
          </a:bodyPr>
          <a:lstStyle/>
          <a:p>
            <a:pPr algn="just"/>
            <a:r>
              <a:rPr lang="en-US" sz="1200" b="1" dirty="0" smtClean="0"/>
              <a:t>4</a:t>
            </a:r>
            <a:r>
              <a:rPr lang="en-US" sz="1200" b="1" baseline="30000" dirty="0" smtClean="0"/>
              <a:t>th</a:t>
            </a:r>
            <a:r>
              <a:rPr lang="en-US" sz="1200" b="1" dirty="0" smtClean="0"/>
              <a:t> Summit: Santa </a:t>
            </a:r>
            <a:r>
              <a:rPr lang="en-US" sz="1200" b="1" dirty="0"/>
              <a:t>Cruz de la Sierra Declaration</a:t>
            </a:r>
            <a:r>
              <a:rPr lang="en-US" sz="1200" dirty="0"/>
              <a:t>: Natural Gas: Clean and Reliable Resource for Global Sustainable Development</a:t>
            </a:r>
          </a:p>
        </p:txBody>
      </p:sp>
      <p:sp>
        <p:nvSpPr>
          <p:cNvPr id="12" name="Title 2"/>
          <p:cNvSpPr>
            <a:spLocks noGrp="1"/>
          </p:cNvSpPr>
          <p:nvPr>
            <p:ph type="title"/>
          </p:nvPr>
        </p:nvSpPr>
        <p:spPr>
          <a:xfrm>
            <a:off x="298112" y="1680"/>
            <a:ext cx="8479972" cy="8985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ctr" anchorCtr="0" compatLnSpc="1">
            <a:prstTxWarp prst="textNoShape">
              <a:avLst/>
            </a:prstTxWarp>
          </a:bodyPr>
          <a:lstStyle/>
          <a:p>
            <a:r>
              <a:rPr lang="en-US" sz="2200" b="1" dirty="0" smtClean="0">
                <a:solidFill>
                  <a:schemeClr val="accent1">
                    <a:lumMod val="60000"/>
                    <a:lumOff val="40000"/>
                  </a:schemeClr>
                </a:solidFill>
                <a:latin typeface="Gill Sans SemiBold" pitchFamily="1" charset="0"/>
                <a:cs typeface="Gill Sans SemiBold" pitchFamily="1" charset="0"/>
              </a:rPr>
              <a:t>From the Summits Declarations of GECF Heads of State</a:t>
            </a:r>
            <a:endParaRPr lang="en-US" sz="2200" b="1" dirty="0">
              <a:solidFill>
                <a:schemeClr val="accent1">
                  <a:lumMod val="60000"/>
                  <a:lumOff val="40000"/>
                </a:schemeClr>
              </a:solidFill>
              <a:latin typeface="Gill Sans SemiBold" pitchFamily="1" charset="0"/>
              <a:cs typeface="Gill Sans SemiBold" pitchFamily="1" charset="0"/>
            </a:endParaRPr>
          </a:p>
        </p:txBody>
      </p:sp>
    </p:spTree>
    <p:extLst>
      <p:ext uri="{BB962C8B-B14F-4D97-AF65-F5344CB8AC3E}">
        <p14:creationId xmlns:p14="http://schemas.microsoft.com/office/powerpoint/2010/main" val="324603066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gecf_logo_web_co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241" y="515144"/>
            <a:ext cx="1326820" cy="13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7"/>
          <p:cNvSpPr txBox="1">
            <a:spLocks noChangeArrowheads="1"/>
          </p:cNvSpPr>
          <p:nvPr/>
        </p:nvSpPr>
        <p:spPr bwMode="auto">
          <a:xfrm>
            <a:off x="1982061" y="2631796"/>
            <a:ext cx="6560146" cy="1217915"/>
          </a:xfrm>
          <a:prstGeom prst="rect">
            <a:avLst/>
          </a:prstGeom>
          <a:ln/>
          <a:extLst/>
        </p:spPr>
        <p:style>
          <a:lnRef idx="1">
            <a:schemeClr val="accent2"/>
          </a:lnRef>
          <a:fillRef idx="2">
            <a:schemeClr val="accent2"/>
          </a:fillRef>
          <a:effectRef idx="1">
            <a:schemeClr val="accent2"/>
          </a:effectRef>
          <a:fontRef idx="minor">
            <a:schemeClr val="dk1"/>
          </a:fontRef>
        </p:style>
        <p:txBody>
          <a:bodyPr lIns="47896" tIns="23948" rIns="47896" bIns="23948">
            <a:spAutoFit/>
          </a:bodyPr>
          <a:lstStyle>
            <a:lvl1pPr>
              <a:defRPr sz="3600">
                <a:solidFill>
                  <a:schemeClr val="tx1"/>
                </a:solidFill>
                <a:latin typeface="Calibri" pitchFamily="34" charset="0"/>
                <a:ea typeface="MS PGothic" pitchFamily="34" charset="-128"/>
              </a:defRPr>
            </a:lvl1pPr>
            <a:lvl2pPr marL="742950" indent="-285750">
              <a:defRPr sz="3600">
                <a:solidFill>
                  <a:schemeClr val="tx1"/>
                </a:solidFill>
                <a:latin typeface="Calibri" pitchFamily="34" charset="0"/>
                <a:ea typeface="MS PGothic" pitchFamily="34" charset="-128"/>
              </a:defRPr>
            </a:lvl2pPr>
            <a:lvl3pPr marL="1143000" indent="-228600">
              <a:defRPr sz="3600">
                <a:solidFill>
                  <a:schemeClr val="tx1"/>
                </a:solidFill>
                <a:latin typeface="Calibri" pitchFamily="34" charset="0"/>
                <a:ea typeface="MS PGothic" pitchFamily="34" charset="-128"/>
              </a:defRPr>
            </a:lvl3pPr>
            <a:lvl4pPr marL="1600200" indent="-228600">
              <a:defRPr sz="3600">
                <a:solidFill>
                  <a:schemeClr val="tx1"/>
                </a:solidFill>
                <a:latin typeface="Calibri" pitchFamily="34" charset="0"/>
                <a:ea typeface="MS PGothic" pitchFamily="34" charset="-128"/>
              </a:defRPr>
            </a:lvl4pPr>
            <a:lvl5pPr marL="2057400" indent="-228600">
              <a:defRPr sz="3600">
                <a:solidFill>
                  <a:schemeClr val="tx1"/>
                </a:solidFill>
                <a:latin typeface="Calibri" pitchFamily="34"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Calibri" pitchFamily="34" charset="0"/>
                <a:ea typeface="MS PGothic" pitchFamily="34" charset="-128"/>
              </a:defRPr>
            </a:lvl9pPr>
          </a:lstStyle>
          <a:p>
            <a:pPr algn="ctr">
              <a:defRPr/>
            </a:pPr>
            <a:r>
              <a:rPr lang="en-US" altLang="en-US" sz="2500" dirty="0">
                <a:effectLst>
                  <a:outerShdw blurRad="38100" dist="38100" dir="2700000" algn="tl">
                    <a:srgbClr val="000000">
                      <a:alpha val="43137"/>
                    </a:srgbClr>
                  </a:outerShdw>
                </a:effectLst>
                <a:latin typeface="Gill Sans SemiBold" charset="0"/>
                <a:cs typeface="Gill Sans SemiBold" charset="0"/>
              </a:rPr>
              <a:t>Thank You</a:t>
            </a:r>
          </a:p>
          <a:p>
            <a:pPr algn="ctr">
              <a:defRPr/>
            </a:pPr>
            <a:r>
              <a:rPr lang="en-US" altLang="en-US" sz="2500" dirty="0">
                <a:effectLst>
                  <a:outerShdw blurRad="38100" dist="38100" dir="2700000" algn="tl">
                    <a:srgbClr val="000000">
                      <a:alpha val="43137"/>
                    </a:srgbClr>
                  </a:outerShdw>
                </a:effectLst>
                <a:latin typeface="Gill Sans SemiBold" charset="0"/>
                <a:cs typeface="Gill Sans SemiBold" charset="0"/>
              </a:rPr>
              <a:t>for Your Attention  </a:t>
            </a:r>
          </a:p>
          <a:p>
            <a:pPr>
              <a:defRPr/>
            </a:pPr>
            <a:endParaRPr lang="en-US" altLang="en-US" sz="2600" dirty="0">
              <a:solidFill>
                <a:schemeClr val="accent1"/>
              </a:solidFill>
              <a:latin typeface="Gill Sans" pitchFamily="1" charset="0"/>
            </a:endParaRPr>
          </a:p>
        </p:txBody>
      </p:sp>
    </p:spTree>
    <p:extLst>
      <p:ext uri="{BB962C8B-B14F-4D97-AF65-F5344CB8AC3E}">
        <p14:creationId xmlns:p14="http://schemas.microsoft.com/office/powerpoint/2010/main" val="361183441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183454" y="1549583"/>
            <a:ext cx="7209363" cy="2942029"/>
          </a:xfrm>
        </p:spPr>
        <p:txBody>
          <a:bodyPr/>
          <a:lstStyle/>
          <a:p>
            <a:pPr algn="just">
              <a:buFont typeface="Wingdings" charset="2"/>
              <a:buChar char="q"/>
            </a:pPr>
            <a:r>
              <a:rPr lang="en-US" altLang="en-US" sz="1800" kern="0" dirty="0" smtClean="0">
                <a:solidFill>
                  <a:srgbClr val="0070C0"/>
                </a:solidFill>
                <a:cs typeface="Arial"/>
              </a:rPr>
              <a:t>GECF Views on Natural Gas Markets </a:t>
            </a:r>
          </a:p>
          <a:p>
            <a:pPr marL="0" indent="0" algn="just">
              <a:buNone/>
            </a:pPr>
            <a:endParaRPr lang="en-US" altLang="en-US" sz="1800" kern="0" dirty="0" smtClean="0">
              <a:solidFill>
                <a:srgbClr val="0070C0"/>
              </a:solidFill>
              <a:cs typeface="Arial"/>
            </a:endParaRPr>
          </a:p>
          <a:p>
            <a:pPr algn="just">
              <a:buFont typeface="Wingdings" charset="2"/>
              <a:buChar char="q"/>
            </a:pPr>
            <a:r>
              <a:rPr lang="en-US" altLang="en-US" sz="1800" kern="0" dirty="0" smtClean="0">
                <a:solidFill>
                  <a:srgbClr val="0070C0"/>
                </a:solidFill>
                <a:cs typeface="Arial"/>
              </a:rPr>
              <a:t>Key Challenges for Natural Gas </a:t>
            </a:r>
          </a:p>
          <a:p>
            <a:pPr marL="0" indent="0" algn="just">
              <a:buNone/>
            </a:pPr>
            <a:endParaRPr lang="en-US" altLang="en-US" sz="1800" kern="0" dirty="0" smtClean="0">
              <a:solidFill>
                <a:srgbClr val="0070C0"/>
              </a:solidFill>
              <a:cs typeface="Arial"/>
            </a:endParaRPr>
          </a:p>
          <a:p>
            <a:pPr algn="just">
              <a:buFont typeface="Wingdings" charset="2"/>
              <a:buChar char="q"/>
            </a:pPr>
            <a:r>
              <a:rPr lang="en-US" altLang="en-US" sz="1800" kern="0" dirty="0" smtClean="0">
                <a:solidFill>
                  <a:srgbClr val="0070C0"/>
                </a:solidFill>
                <a:cs typeface="Arial"/>
              </a:rPr>
              <a:t>Credentials of Natural Gas </a:t>
            </a:r>
            <a:r>
              <a:rPr lang="en-US" altLang="en-US" sz="1800" kern="0" dirty="0" err="1" smtClean="0">
                <a:solidFill>
                  <a:srgbClr val="0070C0"/>
                </a:solidFill>
                <a:cs typeface="Arial"/>
              </a:rPr>
              <a:t>vis</a:t>
            </a:r>
            <a:r>
              <a:rPr lang="en-US" altLang="en-US" sz="1800" kern="0" dirty="0" smtClean="0">
                <a:solidFill>
                  <a:srgbClr val="0070C0"/>
                </a:solidFill>
                <a:cs typeface="Arial"/>
              </a:rPr>
              <a:t>-a-</a:t>
            </a:r>
            <a:r>
              <a:rPr lang="en-US" altLang="en-US" sz="1800" kern="0" dirty="0" err="1" smtClean="0">
                <a:solidFill>
                  <a:srgbClr val="0070C0"/>
                </a:solidFill>
                <a:cs typeface="Arial"/>
              </a:rPr>
              <a:t>vis</a:t>
            </a:r>
            <a:r>
              <a:rPr lang="en-US" altLang="en-US" sz="1800" kern="0" dirty="0" smtClean="0">
                <a:solidFill>
                  <a:srgbClr val="0070C0"/>
                </a:solidFill>
                <a:cs typeface="Arial"/>
              </a:rPr>
              <a:t> SDGs</a:t>
            </a:r>
          </a:p>
          <a:p>
            <a:pPr marL="0" indent="0" algn="just">
              <a:buNone/>
            </a:pPr>
            <a:endParaRPr lang="en-US" altLang="en-US" sz="1800" kern="0" dirty="0" smtClean="0">
              <a:solidFill>
                <a:srgbClr val="0070C0"/>
              </a:solidFill>
              <a:cs typeface="Arial"/>
            </a:endParaRPr>
          </a:p>
          <a:p>
            <a:pPr algn="just">
              <a:buFont typeface="Wingdings" charset="2"/>
              <a:buChar char="q"/>
            </a:pPr>
            <a:r>
              <a:rPr lang="en-US" altLang="en-US" sz="1800" kern="0" dirty="0" smtClean="0">
                <a:solidFill>
                  <a:srgbClr val="0070C0"/>
                </a:solidFill>
                <a:cs typeface="Arial"/>
              </a:rPr>
              <a:t>Position of GECF towards Natural Gas Role</a:t>
            </a:r>
          </a:p>
          <a:p>
            <a:pPr algn="just">
              <a:buFont typeface="Wingdings" charset="2"/>
              <a:buChar char="q"/>
            </a:pPr>
            <a:endParaRPr lang="en-US" altLang="en-US" sz="1800" kern="0" dirty="0" smtClean="0">
              <a:solidFill>
                <a:srgbClr val="0070C0"/>
              </a:solidFill>
              <a:cs typeface="Arial"/>
            </a:endParaRPr>
          </a:p>
          <a:p>
            <a:pPr algn="just">
              <a:buFont typeface="Wingdings" charset="2"/>
              <a:buChar char="q"/>
            </a:pPr>
            <a:endParaRPr lang="en-US" altLang="en-US" sz="1800" kern="0" dirty="0" smtClean="0">
              <a:solidFill>
                <a:srgbClr val="0070C0"/>
              </a:solidFill>
              <a:cs typeface="Arial"/>
            </a:endParaRPr>
          </a:p>
          <a:p>
            <a:pPr marL="214313" indent="-214313" algn="just">
              <a:buFont typeface="Wingdings" panose="05000000000000000000" pitchFamily="2" charset="2"/>
              <a:buChar char="§"/>
            </a:pPr>
            <a:endParaRPr lang="en-US" altLang="en-US" sz="1400" kern="0" dirty="0">
              <a:solidFill>
                <a:srgbClr val="0070C0"/>
              </a:solidFill>
              <a:cs typeface="Arial"/>
            </a:endParaRPr>
          </a:p>
        </p:txBody>
      </p:sp>
      <p:sp>
        <p:nvSpPr>
          <p:cNvPr id="2" name="Title 1"/>
          <p:cNvSpPr>
            <a:spLocks noGrp="1"/>
          </p:cNvSpPr>
          <p:nvPr>
            <p:ph type="title"/>
          </p:nvPr>
        </p:nvSpPr>
        <p:spPr>
          <a:noFill/>
          <a:ln w="9525">
            <a:noFill/>
            <a:miter lim="800000"/>
            <a:headEnd/>
            <a:tailEnd/>
          </a:ln>
        </p:spPr>
        <p:txBody>
          <a:bodyPr vert="horz" wrap="square" lIns="0" tIns="0" rIns="0" bIns="0" numCol="1" anchor="ctr" anchorCtr="0" compatLnSpc="1">
            <a:prstTxWarp prst="textNoShape">
              <a:avLst/>
            </a:prstTxWarp>
            <a:normAutofit/>
          </a:bodyPr>
          <a:lstStyle/>
          <a:p>
            <a:r>
              <a:rPr lang="en-US" sz="2400" b="1" kern="0" dirty="0">
                <a:solidFill>
                  <a:srgbClr val="0070C0"/>
                </a:solidFill>
                <a:effectLst>
                  <a:outerShdw blurRad="31750" dist="25400" dir="5400000" algn="tl" rotWithShape="0">
                    <a:srgbClr val="000000">
                      <a:alpha val="25000"/>
                    </a:srgbClr>
                  </a:outerShdw>
                </a:effectLst>
                <a:latin typeface="Arial"/>
                <a:ea typeface="+mn-ea"/>
                <a:cs typeface="Arial"/>
              </a:rPr>
              <a:t>Contents</a:t>
            </a:r>
          </a:p>
        </p:txBody>
      </p:sp>
    </p:spTree>
    <p:extLst>
      <p:ext uri="{BB962C8B-B14F-4D97-AF65-F5344CB8AC3E}">
        <p14:creationId xmlns:p14="http://schemas.microsoft.com/office/powerpoint/2010/main" val="369977597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71474" y="343266"/>
            <a:ext cx="8130903" cy="58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14400" rtl="0" eaLnBrk="0" fontAlgn="base" hangingPunct="0">
              <a:lnSpc>
                <a:spcPct val="90000"/>
              </a:lnSpc>
              <a:spcBef>
                <a:spcPct val="0"/>
              </a:spcBef>
              <a:spcAft>
                <a:spcPct val="0"/>
              </a:spcAft>
              <a:defRPr sz="2800" kern="1200">
                <a:solidFill>
                  <a:schemeClr val="tx1"/>
                </a:solidFill>
                <a:latin typeface="Gill Sans SemiBold"/>
                <a:ea typeface="MS PGothic" pitchFamily="34" charset="-128"/>
                <a:cs typeface="Gill Sans SemiBold"/>
              </a:defRPr>
            </a:lvl1pPr>
            <a:lvl2pPr algn="l" defTabSz="914400" rtl="0" eaLnBrk="0" fontAlgn="base" hangingPunct="0">
              <a:lnSpc>
                <a:spcPct val="90000"/>
              </a:lnSpc>
              <a:spcBef>
                <a:spcPct val="0"/>
              </a:spcBef>
              <a:spcAft>
                <a:spcPct val="0"/>
              </a:spcAft>
              <a:defRPr sz="2800">
                <a:solidFill>
                  <a:schemeClr val="tx1"/>
                </a:solidFill>
                <a:latin typeface="Gill Sans SemiBold" charset="0"/>
                <a:ea typeface="MS PGothic" pitchFamily="34" charset="-128"/>
                <a:cs typeface="Gill Sans SemiBold" pitchFamily="1" charset="0"/>
              </a:defRPr>
            </a:lvl2pPr>
            <a:lvl3pPr algn="l" defTabSz="914400" rtl="0" eaLnBrk="0" fontAlgn="base" hangingPunct="0">
              <a:lnSpc>
                <a:spcPct val="90000"/>
              </a:lnSpc>
              <a:spcBef>
                <a:spcPct val="0"/>
              </a:spcBef>
              <a:spcAft>
                <a:spcPct val="0"/>
              </a:spcAft>
              <a:defRPr sz="2800">
                <a:solidFill>
                  <a:schemeClr val="tx1"/>
                </a:solidFill>
                <a:latin typeface="Gill Sans SemiBold" charset="0"/>
                <a:ea typeface="MS PGothic" pitchFamily="34" charset="-128"/>
                <a:cs typeface="Gill Sans SemiBold" pitchFamily="1" charset="0"/>
              </a:defRPr>
            </a:lvl3pPr>
            <a:lvl4pPr algn="l" defTabSz="914400" rtl="0" eaLnBrk="0" fontAlgn="base" hangingPunct="0">
              <a:lnSpc>
                <a:spcPct val="90000"/>
              </a:lnSpc>
              <a:spcBef>
                <a:spcPct val="0"/>
              </a:spcBef>
              <a:spcAft>
                <a:spcPct val="0"/>
              </a:spcAft>
              <a:defRPr sz="2800">
                <a:solidFill>
                  <a:schemeClr val="tx1"/>
                </a:solidFill>
                <a:latin typeface="Gill Sans SemiBold" charset="0"/>
                <a:ea typeface="MS PGothic" pitchFamily="34" charset="-128"/>
                <a:cs typeface="Gill Sans SemiBold" pitchFamily="1" charset="0"/>
              </a:defRPr>
            </a:lvl4pPr>
            <a:lvl5pPr algn="l" defTabSz="914400" rtl="0" eaLnBrk="0" fontAlgn="base" hangingPunct="0">
              <a:lnSpc>
                <a:spcPct val="90000"/>
              </a:lnSpc>
              <a:spcBef>
                <a:spcPct val="0"/>
              </a:spcBef>
              <a:spcAft>
                <a:spcPct val="0"/>
              </a:spcAft>
              <a:defRPr sz="2800">
                <a:solidFill>
                  <a:schemeClr val="tx1"/>
                </a:solidFill>
                <a:latin typeface="Gill Sans SemiBold" charset="0"/>
                <a:ea typeface="MS PGothic" pitchFamily="34" charset="-128"/>
                <a:cs typeface="Gill Sans SemiBold" pitchFamily="1" charset="0"/>
              </a:defRPr>
            </a:lvl5pPr>
            <a:lvl6pPr marL="228600" algn="l" defTabSz="914400" rtl="0" fontAlgn="base">
              <a:lnSpc>
                <a:spcPct val="90000"/>
              </a:lnSpc>
              <a:spcBef>
                <a:spcPct val="0"/>
              </a:spcBef>
              <a:spcAft>
                <a:spcPct val="0"/>
              </a:spcAft>
              <a:defRPr sz="4400">
                <a:solidFill>
                  <a:schemeClr val="tx1"/>
                </a:solidFill>
                <a:latin typeface="Calibri Light" charset="0"/>
              </a:defRPr>
            </a:lvl6pPr>
            <a:lvl7pPr marL="457200" algn="l" defTabSz="914400" rtl="0" fontAlgn="base">
              <a:lnSpc>
                <a:spcPct val="90000"/>
              </a:lnSpc>
              <a:spcBef>
                <a:spcPct val="0"/>
              </a:spcBef>
              <a:spcAft>
                <a:spcPct val="0"/>
              </a:spcAft>
              <a:defRPr sz="4400">
                <a:solidFill>
                  <a:schemeClr val="tx1"/>
                </a:solidFill>
                <a:latin typeface="Calibri Light" charset="0"/>
              </a:defRPr>
            </a:lvl7pPr>
            <a:lvl8pPr marL="685800" algn="l" defTabSz="914400" rtl="0" fontAlgn="base">
              <a:lnSpc>
                <a:spcPct val="90000"/>
              </a:lnSpc>
              <a:spcBef>
                <a:spcPct val="0"/>
              </a:spcBef>
              <a:spcAft>
                <a:spcPct val="0"/>
              </a:spcAft>
              <a:defRPr sz="4400">
                <a:solidFill>
                  <a:schemeClr val="tx1"/>
                </a:solidFill>
                <a:latin typeface="Calibri Light" charset="0"/>
              </a:defRPr>
            </a:lvl8pPr>
            <a:lvl9pPr marL="914400" algn="l" defTabSz="914400" rtl="0" fontAlgn="base">
              <a:lnSpc>
                <a:spcPct val="90000"/>
              </a:lnSpc>
              <a:spcBef>
                <a:spcPct val="0"/>
              </a:spcBef>
              <a:spcAft>
                <a:spcPct val="0"/>
              </a:spcAft>
              <a:defRPr sz="4400">
                <a:solidFill>
                  <a:schemeClr val="tx1"/>
                </a:solidFill>
                <a:latin typeface="Calibri Light" charset="0"/>
              </a:defRPr>
            </a:lvl9pPr>
          </a:lstStyle>
          <a:p>
            <a:pPr algn="just"/>
            <a:r>
              <a:rPr lang="en-US" sz="2100" b="1" kern="0" dirty="0">
                <a:solidFill>
                  <a:srgbClr val="0070C0"/>
                </a:solidFill>
                <a:effectLst>
                  <a:outerShdw blurRad="31750" dist="25400" dir="5400000" algn="tl" rotWithShape="0">
                    <a:srgbClr val="000000">
                      <a:alpha val="25000"/>
                    </a:srgbClr>
                  </a:outerShdw>
                </a:effectLst>
                <a:latin typeface="Arial"/>
                <a:ea typeface="+mn-ea"/>
                <a:cs typeface="Arial"/>
              </a:rPr>
              <a:t>Natural Gas Consumption will continue to grow </a:t>
            </a:r>
            <a:r>
              <a:rPr lang="en-US" sz="2100" b="1" kern="0" dirty="0" smtClean="0">
                <a:solidFill>
                  <a:srgbClr val="0070C0"/>
                </a:solidFill>
                <a:effectLst>
                  <a:outerShdw blurRad="31750" dist="25400" dir="5400000" algn="tl" rotWithShape="0">
                    <a:srgbClr val="000000">
                      <a:alpha val="25000"/>
                    </a:srgbClr>
                  </a:outerShdw>
                </a:effectLst>
                <a:latin typeface="Arial"/>
                <a:ea typeface="+mn-ea"/>
                <a:cs typeface="Arial"/>
              </a:rPr>
              <a:t> </a:t>
            </a:r>
          </a:p>
          <a:p>
            <a:pPr algn="just"/>
            <a:r>
              <a:rPr lang="en-US" sz="2100" b="1" kern="0" dirty="0">
                <a:solidFill>
                  <a:schemeClr val="bg2">
                    <a:lumMod val="50000"/>
                  </a:schemeClr>
                </a:solidFill>
                <a:effectLst>
                  <a:outerShdw blurRad="31750" dist="25400" dir="5400000" algn="tl" rotWithShape="0">
                    <a:srgbClr val="000000">
                      <a:alpha val="25000"/>
                    </a:srgbClr>
                  </a:outerShdw>
                </a:effectLst>
                <a:latin typeface="Arial"/>
                <a:ea typeface="+mn-ea"/>
                <a:cs typeface="Arial"/>
              </a:rPr>
              <a:t>W</a:t>
            </a:r>
            <a:r>
              <a:rPr lang="en-US" sz="2100" b="1" kern="0" dirty="0" smtClean="0">
                <a:solidFill>
                  <a:schemeClr val="bg2">
                    <a:lumMod val="50000"/>
                  </a:schemeClr>
                </a:solidFill>
                <a:effectLst>
                  <a:outerShdw blurRad="31750" dist="25400" dir="5400000" algn="tl" rotWithShape="0">
                    <a:srgbClr val="000000">
                      <a:alpha val="25000"/>
                    </a:srgbClr>
                  </a:outerShdw>
                </a:effectLst>
                <a:latin typeface="Arial"/>
                <a:ea typeface="+mn-ea"/>
                <a:cs typeface="Arial"/>
              </a:rPr>
              <a:t>ill it grow enough to absorb the growing supply?</a:t>
            </a:r>
            <a:endParaRPr lang="en-US" sz="2100" b="1" kern="0" dirty="0">
              <a:solidFill>
                <a:schemeClr val="bg2">
                  <a:lumMod val="50000"/>
                </a:schemeClr>
              </a:solidFill>
              <a:effectLst>
                <a:outerShdw blurRad="31750" dist="25400" dir="5400000" algn="tl" rotWithShape="0">
                  <a:srgbClr val="000000">
                    <a:alpha val="25000"/>
                  </a:srgbClr>
                </a:outerShdw>
              </a:effectLst>
              <a:latin typeface="Arial"/>
              <a:ea typeface="+mn-ea"/>
              <a:cs typeface="Arial"/>
            </a:endParaRPr>
          </a:p>
        </p:txBody>
      </p:sp>
      <p:sp>
        <p:nvSpPr>
          <p:cNvPr id="12" name="TextBox 11"/>
          <p:cNvSpPr txBox="1"/>
          <p:nvPr/>
        </p:nvSpPr>
        <p:spPr>
          <a:xfrm>
            <a:off x="141556" y="4253866"/>
            <a:ext cx="9664117" cy="1646605"/>
          </a:xfrm>
          <a:prstGeom prst="rect">
            <a:avLst/>
          </a:prstGeom>
          <a:noFill/>
          <a:ln>
            <a:solidFill>
              <a:schemeClr val="accent1"/>
            </a:solidFill>
          </a:ln>
        </p:spPr>
        <p:txBody>
          <a:bodyPr wrap="square" rtlCol="0">
            <a:spAutoFit/>
          </a:bodyPr>
          <a:lstStyle/>
          <a:p>
            <a:pPr marL="214313" indent="-214313" algn="just">
              <a:buFont typeface="Wingdings" panose="05000000000000000000" pitchFamily="2" charset="2"/>
              <a:buChar char="q"/>
            </a:pPr>
            <a:r>
              <a:rPr lang="en-US" sz="1200" dirty="0">
                <a:latin typeface="Arial (Body)"/>
              </a:rPr>
              <a:t>World natural gas consumption </a:t>
            </a:r>
            <a:r>
              <a:rPr lang="en-US" sz="1200" dirty="0" smtClean="0">
                <a:latin typeface="Arial (Body)"/>
              </a:rPr>
              <a:t>growth: ~1.8</a:t>
            </a:r>
            <a:r>
              <a:rPr lang="en-US" sz="1200" dirty="0">
                <a:latin typeface="Arial (Body)"/>
              </a:rPr>
              <a:t>% in 2016 to reach 3.54 </a:t>
            </a:r>
            <a:r>
              <a:rPr lang="en-US" sz="1200" dirty="0" err="1" smtClean="0">
                <a:latin typeface="Arial (Body)"/>
              </a:rPr>
              <a:t>Tcm</a:t>
            </a:r>
            <a:r>
              <a:rPr lang="en-US" sz="1200" dirty="0" smtClean="0">
                <a:latin typeface="Arial (Body)"/>
              </a:rPr>
              <a:t> </a:t>
            </a:r>
            <a:r>
              <a:rPr lang="en-US" sz="1200" dirty="0" smtClean="0">
                <a:latin typeface="Arial (Body)"/>
                <a:sym typeface="Wingdings" pitchFamily="2" charset="2"/>
              </a:rPr>
              <a:t> ~</a:t>
            </a:r>
            <a:r>
              <a:rPr lang="en-US" sz="1200" dirty="0" smtClean="0">
                <a:latin typeface="Arial (Body)"/>
              </a:rPr>
              <a:t>63 </a:t>
            </a:r>
            <a:r>
              <a:rPr lang="en-US" sz="1200" dirty="0" err="1">
                <a:latin typeface="Arial (Body)"/>
              </a:rPr>
              <a:t>Bcm</a:t>
            </a:r>
            <a:r>
              <a:rPr lang="en-US" sz="1200" dirty="0">
                <a:latin typeface="Arial (Body)"/>
              </a:rPr>
              <a:t> more compared to 2015. </a:t>
            </a:r>
            <a:endParaRPr lang="en-US" sz="1200" dirty="0" smtClean="0">
              <a:latin typeface="Arial (Body)"/>
            </a:endParaRPr>
          </a:p>
          <a:p>
            <a:pPr lvl="1" algn="just"/>
            <a:r>
              <a:rPr lang="en-US" sz="1200" dirty="0" smtClean="0">
                <a:latin typeface="Arial (Body)"/>
                <a:sym typeface="Wingdings" pitchFamily="2" charset="2"/>
              </a:rPr>
              <a:t> </a:t>
            </a:r>
            <a:r>
              <a:rPr lang="en-US" sz="1200" dirty="0" smtClean="0">
                <a:latin typeface="Arial (Body)"/>
              </a:rPr>
              <a:t>driven </a:t>
            </a:r>
            <a:r>
              <a:rPr lang="en-US" sz="1200" dirty="0">
                <a:latin typeface="Arial (Body)"/>
              </a:rPr>
              <a:t>by Europe (U.K., France, Germany, Italy and The Netherlands), Asia (China and India) and the Middle East region. </a:t>
            </a:r>
            <a:endParaRPr lang="en-US" sz="1200" dirty="0" smtClean="0">
              <a:latin typeface="Arial (Body)"/>
            </a:endParaRPr>
          </a:p>
          <a:p>
            <a:pPr algn="just"/>
            <a:endParaRPr lang="en-US" sz="700" dirty="0" smtClean="0">
              <a:latin typeface="Arial (Body)"/>
            </a:endParaRPr>
          </a:p>
          <a:p>
            <a:pPr lvl="2" algn="just"/>
            <a:endParaRPr lang="en-US" sz="1200" dirty="0">
              <a:latin typeface="Arial (Body)"/>
            </a:endParaRPr>
          </a:p>
          <a:p>
            <a:pPr marL="214313" indent="-214313" algn="just">
              <a:buFont typeface="Wingdings" panose="05000000000000000000" pitchFamily="2" charset="2"/>
              <a:buChar char="q"/>
            </a:pPr>
            <a:r>
              <a:rPr lang="en-US" sz="1200" dirty="0" smtClean="0">
                <a:latin typeface="Arial (Body)"/>
              </a:rPr>
              <a:t>Expected growth in 2017: ~ </a:t>
            </a:r>
            <a:r>
              <a:rPr lang="en-US" sz="1200" dirty="0">
                <a:latin typeface="Arial (Body)"/>
              </a:rPr>
              <a:t>2% primarily driven by Europe and </a:t>
            </a:r>
            <a:r>
              <a:rPr lang="en-US" sz="1200" dirty="0" smtClean="0">
                <a:latin typeface="Arial (Body)"/>
              </a:rPr>
              <a:t>Asia.</a:t>
            </a:r>
          </a:p>
          <a:p>
            <a:pPr marL="214313" indent="-214313" algn="just">
              <a:buFont typeface="Wingdings" panose="05000000000000000000" pitchFamily="2" charset="2"/>
              <a:buChar char="q"/>
            </a:pPr>
            <a:r>
              <a:rPr lang="en-US" sz="1200" dirty="0" smtClean="0">
                <a:latin typeface="Arial (Body)"/>
              </a:rPr>
              <a:t>Expected growth in 2018: ~ between </a:t>
            </a:r>
            <a:r>
              <a:rPr lang="en-US" sz="1200" dirty="0">
                <a:latin typeface="Arial (Body)"/>
              </a:rPr>
              <a:t>2.1% and </a:t>
            </a:r>
            <a:r>
              <a:rPr lang="en-US" sz="1200" dirty="0" smtClean="0">
                <a:latin typeface="Arial (Body)"/>
              </a:rPr>
              <a:t>2.2%.</a:t>
            </a:r>
          </a:p>
          <a:p>
            <a:pPr algn="just"/>
            <a:endParaRPr lang="en-US" sz="1000" dirty="0">
              <a:latin typeface="Arial (Body)"/>
            </a:endParaRPr>
          </a:p>
          <a:p>
            <a:pPr marL="214313" indent="-214313" algn="just">
              <a:buFont typeface="Wingdings" panose="05000000000000000000" pitchFamily="2" charset="2"/>
              <a:buChar char="q"/>
            </a:pPr>
            <a:r>
              <a:rPr lang="en-US" sz="1200" dirty="0" smtClean="0">
                <a:latin typeface="Arial (Body)"/>
              </a:rPr>
              <a:t>Why?:</a:t>
            </a:r>
          </a:p>
          <a:p>
            <a:pPr lvl="1" algn="just"/>
            <a:r>
              <a:rPr lang="en-US" sz="1200" dirty="0" smtClean="0">
                <a:latin typeface="Arial (Body)"/>
                <a:sym typeface="Wingdings" pitchFamily="2" charset="2"/>
              </a:rPr>
              <a:t> </a:t>
            </a:r>
            <a:r>
              <a:rPr lang="en-US" sz="1200" dirty="0" smtClean="0">
                <a:latin typeface="Arial (Body)"/>
              </a:rPr>
              <a:t>Weather </a:t>
            </a:r>
            <a:r>
              <a:rPr lang="en-US" sz="1200" dirty="0">
                <a:latin typeface="Arial (Body)"/>
              </a:rPr>
              <a:t>conditions, economic expansion mainly in Asia (China, India), competitive </a:t>
            </a:r>
            <a:r>
              <a:rPr lang="en-US" sz="1200" dirty="0" smtClean="0">
                <a:latin typeface="Arial (Body)"/>
              </a:rPr>
              <a:t>prices </a:t>
            </a:r>
            <a:r>
              <a:rPr lang="en-US" sz="1200" dirty="0">
                <a:latin typeface="Arial (Body)"/>
              </a:rPr>
              <a:t>and environmental </a:t>
            </a:r>
            <a:r>
              <a:rPr lang="en-US" sz="1200" dirty="0" smtClean="0">
                <a:latin typeface="Arial (Body)"/>
              </a:rPr>
              <a:t>concerns</a:t>
            </a:r>
            <a:endParaRPr lang="en-US" sz="1200" dirty="0">
              <a:latin typeface="Arial (Body)"/>
            </a:endParaRPr>
          </a:p>
        </p:txBody>
      </p:sp>
      <p:graphicFrame>
        <p:nvGraphicFramePr>
          <p:cNvPr id="13" name="Chart 12"/>
          <p:cNvGraphicFramePr>
            <a:graphicFrameLocks/>
          </p:cNvGraphicFramePr>
          <p:nvPr>
            <p:extLst>
              <p:ext uri="{D42A27DB-BD31-4B8C-83A1-F6EECF244321}">
                <p14:modId xmlns:p14="http://schemas.microsoft.com/office/powerpoint/2010/main" val="3392544490"/>
              </p:ext>
            </p:extLst>
          </p:nvPr>
        </p:nvGraphicFramePr>
        <p:xfrm>
          <a:off x="1020993" y="1193980"/>
          <a:ext cx="3952621" cy="260421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70009" y="3798191"/>
            <a:ext cx="1943100" cy="173124"/>
          </a:xfrm>
          <a:prstGeom prst="rect">
            <a:avLst/>
          </a:prstGeom>
          <a:noFill/>
        </p:spPr>
        <p:txBody>
          <a:bodyPr wrap="square" rtlCol="0">
            <a:spAutoFit/>
          </a:bodyPr>
          <a:lstStyle/>
          <a:p>
            <a:r>
              <a:rPr lang="en-US" sz="525" i="1" dirty="0"/>
              <a:t>Source: BP Statistical Review</a:t>
            </a:r>
            <a:r>
              <a:rPr lang="en-US" sz="525" i="1" dirty="0" smtClean="0"/>
              <a:t>, </a:t>
            </a:r>
            <a:r>
              <a:rPr lang="en-US" sz="525" i="1" dirty="0" err="1" smtClean="0"/>
              <a:t>Cedigaz</a:t>
            </a:r>
            <a:r>
              <a:rPr lang="en-US" sz="525" i="1" dirty="0" smtClean="0"/>
              <a:t> </a:t>
            </a:r>
            <a:r>
              <a:rPr lang="en-US" sz="525" i="1" dirty="0"/>
              <a:t>(*) GECF assessment</a:t>
            </a:r>
          </a:p>
        </p:txBody>
      </p:sp>
      <p:graphicFrame>
        <p:nvGraphicFramePr>
          <p:cNvPr id="15" name="Chart 14"/>
          <p:cNvGraphicFramePr>
            <a:graphicFrameLocks/>
          </p:cNvGraphicFramePr>
          <p:nvPr>
            <p:extLst>
              <p:ext uri="{D42A27DB-BD31-4B8C-83A1-F6EECF244321}">
                <p14:modId xmlns:p14="http://schemas.microsoft.com/office/powerpoint/2010/main" val="2353417428"/>
              </p:ext>
            </p:extLst>
          </p:nvPr>
        </p:nvGraphicFramePr>
        <p:xfrm>
          <a:off x="5201128" y="1194632"/>
          <a:ext cx="3344951" cy="2600325"/>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Connector 16"/>
          <p:cNvCxnSpPr/>
          <p:nvPr/>
        </p:nvCxnSpPr>
        <p:spPr>
          <a:xfrm>
            <a:off x="4595250" y="1626992"/>
            <a:ext cx="0" cy="182880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48418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52"/>
          <p:cNvSpPr>
            <a:spLocks noGrp="1"/>
          </p:cNvSpPr>
          <p:nvPr>
            <p:ph type="title"/>
          </p:nvPr>
        </p:nvSpPr>
        <p:spPr>
          <a:xfrm>
            <a:off x="681037" y="365127"/>
            <a:ext cx="8556096" cy="6858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p>
            <a:r>
              <a:rPr lang="de-DE" altLang="en-US" sz="2400" b="1" kern="0" dirty="0">
                <a:solidFill>
                  <a:srgbClr val="0070C0"/>
                </a:solidFill>
                <a:effectLst>
                  <a:outerShdw blurRad="31750" dist="25400" dir="5400000" algn="tl" rotWithShape="0">
                    <a:srgbClr val="000000">
                      <a:alpha val="25000"/>
                    </a:srgbClr>
                  </a:outerShdw>
                </a:effectLst>
                <a:latin typeface="Arial"/>
                <a:cs typeface="Arial"/>
              </a:rPr>
              <a:t>Natural Gas </a:t>
            </a:r>
            <a:r>
              <a:rPr lang="de-DE" altLang="en-US" sz="2400" b="1" kern="0" dirty="0" err="1">
                <a:solidFill>
                  <a:srgbClr val="0070C0"/>
                </a:solidFill>
                <a:effectLst>
                  <a:outerShdw blurRad="31750" dist="25400" dir="5400000" algn="tl" rotWithShape="0">
                    <a:srgbClr val="000000">
                      <a:alpha val="25000"/>
                    </a:srgbClr>
                  </a:outerShdw>
                </a:effectLst>
                <a:latin typeface="Arial"/>
                <a:cs typeface="Arial"/>
              </a:rPr>
              <a:t>Production</a:t>
            </a:r>
            <a:r>
              <a:rPr lang="de-DE" altLang="en-US" sz="2400" b="1" kern="0" dirty="0">
                <a:solidFill>
                  <a:srgbClr val="0070C0"/>
                </a:solidFill>
                <a:effectLst>
                  <a:outerShdw blurRad="31750" dist="25400" dir="5400000" algn="tl" rotWithShape="0">
                    <a:srgbClr val="000000">
                      <a:alpha val="25000"/>
                    </a:srgbClr>
                  </a:outerShdw>
                </a:effectLst>
                <a:latin typeface="Arial"/>
                <a:cs typeface="Arial"/>
              </a:rPr>
              <a:t>: </a:t>
            </a:r>
            <a:r>
              <a:rPr lang="de-DE" altLang="en-US" sz="2400" b="1" kern="0" dirty="0" err="1">
                <a:solidFill>
                  <a:srgbClr val="0070C0"/>
                </a:solidFill>
                <a:effectLst>
                  <a:outerShdw blurRad="31750" dist="25400" dir="5400000" algn="tl" rotWithShape="0">
                    <a:srgbClr val="000000">
                      <a:alpha val="25000"/>
                    </a:srgbClr>
                  </a:outerShdw>
                </a:effectLst>
                <a:latin typeface="Arial"/>
                <a:cs typeface="Arial"/>
              </a:rPr>
              <a:t>Conventional</a:t>
            </a:r>
            <a:r>
              <a:rPr lang="de-DE" altLang="en-US" sz="2400" b="1" kern="0" dirty="0">
                <a:solidFill>
                  <a:srgbClr val="0070C0"/>
                </a:solidFill>
                <a:effectLst>
                  <a:outerShdw blurRad="31750" dist="25400" dir="5400000" algn="tl" rotWithShape="0">
                    <a:srgbClr val="000000">
                      <a:alpha val="25000"/>
                    </a:srgbClr>
                  </a:outerShdw>
                </a:effectLst>
                <a:latin typeface="Arial"/>
                <a:cs typeface="Arial"/>
              </a:rPr>
              <a:t> &amp; </a:t>
            </a:r>
            <a:r>
              <a:rPr lang="de-DE" altLang="en-US" sz="2400" b="1" kern="0" dirty="0" err="1">
                <a:solidFill>
                  <a:srgbClr val="0070C0"/>
                </a:solidFill>
                <a:effectLst>
                  <a:outerShdw blurRad="31750" dist="25400" dir="5400000" algn="tl" rotWithShape="0">
                    <a:srgbClr val="000000">
                      <a:alpha val="25000"/>
                    </a:srgbClr>
                  </a:outerShdw>
                </a:effectLst>
                <a:latin typeface="Arial"/>
                <a:cs typeface="Arial"/>
              </a:rPr>
              <a:t>Unconventional</a:t>
            </a:r>
            <a:r>
              <a:rPr lang="de-DE" altLang="en-US" sz="2400" b="1" kern="0" dirty="0">
                <a:solidFill>
                  <a:srgbClr val="0070C0"/>
                </a:solidFill>
                <a:effectLst>
                  <a:outerShdw blurRad="31750" dist="25400" dir="5400000" algn="tl" rotWithShape="0">
                    <a:srgbClr val="000000">
                      <a:alpha val="25000"/>
                    </a:srgbClr>
                  </a:outerShdw>
                </a:effectLst>
                <a:latin typeface="Arial"/>
                <a:cs typeface="Arial"/>
              </a:rPr>
              <a:t/>
            </a:r>
            <a:br>
              <a:rPr lang="de-DE" altLang="en-US" sz="2400" b="1" kern="0" dirty="0">
                <a:solidFill>
                  <a:srgbClr val="0070C0"/>
                </a:solidFill>
                <a:effectLst>
                  <a:outerShdw blurRad="31750" dist="25400" dir="5400000" algn="tl" rotWithShape="0">
                    <a:srgbClr val="000000">
                      <a:alpha val="25000"/>
                    </a:srgbClr>
                  </a:outerShdw>
                </a:effectLst>
                <a:latin typeface="Arial"/>
                <a:cs typeface="Arial"/>
              </a:rPr>
            </a:br>
            <a:r>
              <a:rPr lang="en-US" sz="2000" b="1" kern="0" dirty="0">
                <a:solidFill>
                  <a:schemeClr val="bg2">
                    <a:lumMod val="50000"/>
                  </a:schemeClr>
                </a:solidFill>
                <a:effectLst>
                  <a:outerShdw blurRad="31750" dist="25400" dir="5400000" algn="tl" rotWithShape="0">
                    <a:srgbClr val="000000">
                      <a:alpha val="25000"/>
                    </a:srgbClr>
                  </a:outerShdw>
                </a:effectLst>
                <a:latin typeface="Arial"/>
                <a:cs typeface="Arial"/>
              </a:rPr>
              <a:t>Growth driven by unconventional Gas </a:t>
            </a:r>
            <a:endParaRPr lang="de-DE" altLang="en-US" sz="2400" b="1" kern="0" dirty="0">
              <a:solidFill>
                <a:srgbClr val="0070C0"/>
              </a:solidFill>
              <a:effectLst>
                <a:outerShdw blurRad="31750" dist="25400" dir="5400000" algn="tl" rotWithShape="0">
                  <a:srgbClr val="000000">
                    <a:alpha val="25000"/>
                  </a:srgbClr>
                </a:outerShdw>
              </a:effectLst>
              <a:latin typeface="Arial"/>
              <a:ea typeface="+mn-ea"/>
              <a:cs typeface="Arial"/>
            </a:endParaRPr>
          </a:p>
        </p:txBody>
      </p:sp>
      <p:sp>
        <p:nvSpPr>
          <p:cNvPr id="4099" name="Slide Number Placeholder 3"/>
          <p:cNvSpPr>
            <a:spLocks noGrp="1"/>
          </p:cNvSpPr>
          <p:nvPr>
            <p:ph type="sldNum" sz="quarter" idx="4294967295"/>
          </p:nvPr>
        </p:nvSpPr>
        <p:spPr bwMode="auto">
          <a:xfrm>
            <a:off x="7677150" y="6356350"/>
            <a:ext cx="2228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eaLnBrk="1" hangingPunct="1">
              <a:spcBef>
                <a:spcPct val="0"/>
              </a:spcBef>
              <a:buFontTx/>
              <a:buNone/>
            </a:pPr>
            <a:fld id="{B6443C46-4E80-465A-A16A-F82F27936176}" type="slidenum">
              <a:rPr lang="en-GB" altLang="en-US" sz="1200">
                <a:solidFill>
                  <a:srgbClr val="FFFFFF"/>
                </a:solidFill>
                <a:latin typeface="Times New Roman" pitchFamily="18" charset="0"/>
                <a:cs typeface="Times New Roman" pitchFamily="18" charset="0"/>
              </a:rPr>
              <a:pPr eaLnBrk="1" hangingPunct="1">
                <a:spcBef>
                  <a:spcPct val="0"/>
                </a:spcBef>
                <a:buFontTx/>
                <a:buNone/>
              </a:pPr>
              <a:t>4</a:t>
            </a:fld>
            <a:endParaRPr lang="en-GB" altLang="en-US" sz="1200">
              <a:solidFill>
                <a:srgbClr val="FFFFFF"/>
              </a:solidFill>
              <a:latin typeface="Times New Roman" pitchFamily="18" charset="0"/>
              <a:cs typeface="Times New Roman" pitchFamily="18" charset="0"/>
            </a:endParaRPr>
          </a:p>
        </p:txBody>
      </p:sp>
      <p:sp>
        <p:nvSpPr>
          <p:cNvPr id="4100" name="TextBox 9"/>
          <p:cNvSpPr txBox="1">
            <a:spLocks noChangeArrowheads="1"/>
          </p:cNvSpPr>
          <p:nvPr/>
        </p:nvSpPr>
        <p:spPr bwMode="auto">
          <a:xfrm>
            <a:off x="1414384" y="6543737"/>
            <a:ext cx="479337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Symbol" pitchFamily="18" charset="2"/>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r" eaLnBrk="1" fontAlgn="base" hangingPunct="1">
              <a:spcBef>
                <a:spcPct val="0"/>
              </a:spcBef>
              <a:spcAft>
                <a:spcPct val="0"/>
              </a:spcAft>
              <a:buFontTx/>
              <a:buNone/>
            </a:pPr>
            <a:r>
              <a:rPr lang="en-US" altLang="en-US" sz="600" b="1" i="1" dirty="0">
                <a:solidFill>
                  <a:prstClr val="black"/>
                </a:solidFill>
                <a:cs typeface="Arial" pitchFamily="34" charset="0"/>
              </a:rPr>
              <a:t>Data</a:t>
            </a:r>
            <a:r>
              <a:rPr lang="en-US" altLang="en-US" sz="600" b="1" i="1" dirty="0" smtClean="0">
                <a:solidFill>
                  <a:prstClr val="black"/>
                </a:solidFill>
                <a:cs typeface="Arial" pitchFamily="34" charset="0"/>
              </a:rPr>
              <a:t>:</a:t>
            </a:r>
            <a:r>
              <a:rPr lang="en-US" altLang="en-US" sz="600" dirty="0" smtClean="0">
                <a:solidFill>
                  <a:prstClr val="black"/>
                </a:solidFill>
                <a:cs typeface="Arial" pitchFamily="34" charset="0"/>
              </a:rPr>
              <a:t> Rystad Energy Dec 2016  &amp; BP June 2017, Reuters. , China’s </a:t>
            </a:r>
            <a:r>
              <a:rPr lang="en-US" sz="700" dirty="0" smtClean="0"/>
              <a:t>Ministry </a:t>
            </a:r>
            <a:r>
              <a:rPr lang="en-US" sz="700" dirty="0"/>
              <a:t>of Land and Resources </a:t>
            </a:r>
            <a:endParaRPr lang="en-US" altLang="en-US" sz="600" dirty="0">
              <a:solidFill>
                <a:prstClr val="black"/>
              </a:solidFill>
              <a:cs typeface="Arial" pitchFamily="34" charset="0"/>
            </a:endParaRPr>
          </a:p>
        </p:txBody>
      </p:sp>
      <p:sp>
        <p:nvSpPr>
          <p:cNvPr id="2" name="Rectangle 1"/>
          <p:cNvSpPr/>
          <p:nvPr/>
        </p:nvSpPr>
        <p:spPr>
          <a:xfrm>
            <a:off x="226967" y="4112089"/>
            <a:ext cx="9431338" cy="2030804"/>
          </a:xfrm>
          <a:prstGeom prst="rect">
            <a:avLst/>
          </a:prstGeom>
          <a:ln>
            <a:solidFill>
              <a:schemeClr val="accent1"/>
            </a:solidFill>
          </a:ln>
        </p:spPr>
        <p:txBody>
          <a:bodyPr/>
          <a:lstStyle/>
          <a:p>
            <a:pPr marL="285750" lvl="0" indent="-285750" algn="just">
              <a:buFont typeface="Wingdings" panose="05000000000000000000" pitchFamily="2" charset="2"/>
              <a:buChar char="q"/>
            </a:pPr>
            <a:r>
              <a:rPr lang="en-US" sz="1300" dirty="0" smtClean="0"/>
              <a:t>Global natural gas production continue to grow  </a:t>
            </a:r>
            <a:r>
              <a:rPr lang="en-US" sz="1300" dirty="0"/>
              <a:t>y-o-y </a:t>
            </a:r>
            <a:r>
              <a:rPr lang="en-US" sz="1300" dirty="0" smtClean="0"/>
              <a:t>reaching ~ 3.6 Tcm in 2016: Unconventional gas production (shale oil and gas output in the US as oil prices pick up).</a:t>
            </a:r>
          </a:p>
          <a:p>
            <a:pPr lvl="0" algn="just"/>
            <a:endParaRPr lang="en-US" sz="900" dirty="0" smtClean="0"/>
          </a:p>
          <a:p>
            <a:pPr marL="285750" lvl="0" indent="-285750" algn="just">
              <a:buFont typeface="Wingdings" panose="05000000000000000000" pitchFamily="2" charset="2"/>
              <a:buChar char="q"/>
            </a:pPr>
            <a:r>
              <a:rPr lang="en-GB" sz="1300" dirty="0" smtClean="0"/>
              <a:t>China continue to ramp up unconventional gas production to ~7.9 </a:t>
            </a:r>
            <a:r>
              <a:rPr lang="en-GB" sz="1300" dirty="0" err="1" smtClean="0"/>
              <a:t>Bcm</a:t>
            </a:r>
            <a:r>
              <a:rPr lang="en-GB" sz="1300" dirty="0" smtClean="0"/>
              <a:t> in 2016</a:t>
            </a:r>
            <a:r>
              <a:rPr lang="en-GB" sz="1300" dirty="0" smtClean="0">
                <a:sym typeface="Wingdings" pitchFamily="2" charset="2"/>
              </a:rPr>
              <a:t> missing the target</a:t>
            </a:r>
            <a:r>
              <a:rPr lang="en-GB" sz="1300" dirty="0" smtClean="0"/>
              <a:t>. </a:t>
            </a:r>
            <a:r>
              <a:rPr lang="en-GB" sz="1300" dirty="0" err="1" smtClean="0"/>
              <a:t>PetroChina</a:t>
            </a:r>
            <a:r>
              <a:rPr lang="en-GB" sz="1300" dirty="0" smtClean="0"/>
              <a:t> and Sinopec planned to rise output from the Sichuan basin in 2017.</a:t>
            </a:r>
            <a:endParaRPr lang="en-US" sz="1300" dirty="0" smtClean="0"/>
          </a:p>
          <a:p>
            <a:pPr lvl="0" algn="just" rtl="0"/>
            <a:endParaRPr lang="en-US" sz="1000" dirty="0" smtClean="0"/>
          </a:p>
          <a:p>
            <a:pPr marL="285750" indent="-285750" algn="just">
              <a:buFont typeface="Wingdings" charset="2"/>
              <a:buChar char="q"/>
            </a:pPr>
            <a:r>
              <a:rPr lang="en-US" sz="1300" dirty="0" smtClean="0"/>
              <a:t>Conventional gas remains the dominant source of gas production (~2.8 </a:t>
            </a:r>
            <a:r>
              <a:rPr lang="en-US" sz="1300" dirty="0" err="1" smtClean="0"/>
              <a:t>Tcm</a:t>
            </a:r>
            <a:r>
              <a:rPr lang="en-US" sz="1300" dirty="0" smtClean="0"/>
              <a:t> in 2016) majorly from GECF Member countries.</a:t>
            </a:r>
          </a:p>
          <a:p>
            <a:pPr lvl="0" algn="just" rtl="0"/>
            <a:endParaRPr lang="en-US" sz="900" dirty="0" smtClean="0"/>
          </a:p>
          <a:p>
            <a:pPr marL="285750" lvl="0" indent="-285750" algn="just" rtl="0">
              <a:buFont typeface="Wingdings" panose="05000000000000000000" pitchFamily="2" charset="2"/>
              <a:buChar char="q"/>
            </a:pPr>
            <a:r>
              <a:rPr lang="en-US" sz="1300" dirty="0" smtClean="0"/>
              <a:t>More gas production expected in the future (power generation, new LNG projects and environmental concerns) with global gas production</a:t>
            </a:r>
            <a:r>
              <a:rPr lang="en-US" sz="1300" dirty="0"/>
              <a:t> </a:t>
            </a:r>
            <a:r>
              <a:rPr lang="en-US" sz="1300" dirty="0" smtClean="0"/>
              <a:t>expected to top 3.7 Tcm towards 2018/2019.</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65" y="1431854"/>
            <a:ext cx="4450081" cy="2463334"/>
          </a:xfrm>
          <a:prstGeom prst="rect">
            <a:avLst/>
          </a:prstGeom>
          <a:ln/>
          <a:extLst/>
        </p:spPr>
        <p:style>
          <a:lnRef idx="2">
            <a:schemeClr val="dk1"/>
          </a:lnRef>
          <a:fillRef idx="1">
            <a:schemeClr val="lt1"/>
          </a:fillRef>
          <a:effectRef idx="0">
            <a:schemeClr val="dk1"/>
          </a:effectRef>
          <a:fontRef idx="minor">
            <a:schemeClr val="dk1"/>
          </a:fontRef>
        </p:style>
      </p:pic>
      <p:graphicFrame>
        <p:nvGraphicFramePr>
          <p:cNvPr id="8" name="Chart 7"/>
          <p:cNvGraphicFramePr>
            <a:graphicFrameLocks/>
          </p:cNvGraphicFramePr>
          <p:nvPr>
            <p:extLst>
              <p:ext uri="{D42A27DB-BD31-4B8C-83A1-F6EECF244321}">
                <p14:modId xmlns:p14="http://schemas.microsoft.com/office/powerpoint/2010/main" val="1733563008"/>
              </p:ext>
            </p:extLst>
          </p:nvPr>
        </p:nvGraphicFramePr>
        <p:xfrm>
          <a:off x="5069450" y="1446628"/>
          <a:ext cx="4401820" cy="2448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939882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447472" y="97277"/>
            <a:ext cx="5928564" cy="83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kern="12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a:lstStyle>
          <a:p>
            <a:r>
              <a:rPr lang="en-US" sz="1800" b="1" kern="0" dirty="0">
                <a:solidFill>
                  <a:srgbClr val="0070C0"/>
                </a:solidFill>
                <a:effectLst>
                  <a:outerShdw blurRad="31750" dist="25400" dir="5400000" algn="tl" rotWithShape="0">
                    <a:srgbClr val="000000">
                      <a:alpha val="25000"/>
                    </a:srgbClr>
                  </a:outerShdw>
                </a:effectLst>
                <a:cs typeface="Arial"/>
              </a:rPr>
              <a:t>  </a:t>
            </a:r>
            <a:endParaRPr lang="en-US" sz="1800" b="1" kern="0" dirty="0" smtClean="0">
              <a:solidFill>
                <a:srgbClr val="0070C0"/>
              </a:solidFill>
              <a:effectLst>
                <a:outerShdw blurRad="31750" dist="25400" dir="5400000" algn="tl" rotWithShape="0">
                  <a:srgbClr val="000000">
                    <a:alpha val="25000"/>
                  </a:srgbClr>
                </a:outerShdw>
              </a:effectLst>
              <a:cs typeface="Arial"/>
            </a:endParaRPr>
          </a:p>
          <a:p>
            <a:endParaRPr lang="en-US" sz="1800" b="1" kern="0" dirty="0">
              <a:solidFill>
                <a:srgbClr val="0070C0"/>
              </a:solidFill>
              <a:effectLst>
                <a:outerShdw blurRad="31750" dist="25400" dir="5400000" algn="tl" rotWithShape="0">
                  <a:srgbClr val="000000">
                    <a:alpha val="25000"/>
                  </a:srgbClr>
                </a:outerShdw>
              </a:effectLst>
              <a:latin typeface="Gill Sans SemiBold"/>
              <a:ea typeface="MS PGothic" pitchFamily="34" charset="-128"/>
              <a:cs typeface="Arial"/>
            </a:endParaRPr>
          </a:p>
          <a:p>
            <a:r>
              <a:rPr lang="en-US" sz="2400" b="1" kern="0" dirty="0" smtClean="0">
                <a:solidFill>
                  <a:srgbClr val="0070C0"/>
                </a:solidFill>
                <a:effectLst>
                  <a:outerShdw blurRad="31750" dist="25400" dir="5400000" algn="tl" rotWithShape="0">
                    <a:srgbClr val="000000">
                      <a:alpha val="25000"/>
                    </a:srgbClr>
                  </a:outerShdw>
                </a:effectLst>
                <a:latin typeface="Gill Sans SemiBold"/>
                <a:ea typeface="MS PGothic" pitchFamily="34" charset="-128"/>
                <a:cs typeface="Arial"/>
              </a:rPr>
              <a:t>Trend </a:t>
            </a:r>
            <a:r>
              <a:rPr lang="en-US" sz="2400" b="1" kern="0" dirty="0">
                <a:solidFill>
                  <a:srgbClr val="0070C0"/>
                </a:solidFill>
                <a:effectLst>
                  <a:outerShdw blurRad="31750" dist="25400" dir="5400000" algn="tl" rotWithShape="0">
                    <a:srgbClr val="000000">
                      <a:alpha val="25000"/>
                    </a:srgbClr>
                  </a:outerShdw>
                </a:effectLst>
                <a:latin typeface="Gill Sans SemiBold"/>
                <a:ea typeface="MS PGothic" pitchFamily="34" charset="-128"/>
                <a:cs typeface="Arial"/>
              </a:rPr>
              <a:t>in Global LNG </a:t>
            </a:r>
            <a:r>
              <a:rPr lang="en-US" sz="2400" b="1" kern="0" dirty="0" smtClean="0">
                <a:solidFill>
                  <a:srgbClr val="0070C0"/>
                </a:solidFill>
                <a:effectLst>
                  <a:outerShdw blurRad="31750" dist="25400" dir="5400000" algn="tl" rotWithShape="0">
                    <a:srgbClr val="000000">
                      <a:alpha val="25000"/>
                    </a:srgbClr>
                  </a:outerShdw>
                </a:effectLst>
                <a:latin typeface="Gill Sans SemiBold"/>
                <a:ea typeface="MS PGothic" pitchFamily="34" charset="-128"/>
                <a:cs typeface="Arial"/>
              </a:rPr>
              <a:t>Trade</a:t>
            </a:r>
          </a:p>
          <a:p>
            <a:pPr defTabSz="957925" eaLnBrk="1" hangingPunct="1"/>
            <a:r>
              <a:rPr lang="en-US" sz="1800" b="1" kern="0" dirty="0" smtClean="0">
                <a:solidFill>
                  <a:schemeClr val="bg2">
                    <a:lumMod val="50000"/>
                  </a:schemeClr>
                </a:solidFill>
                <a:effectLst>
                  <a:outerShdw blurRad="31750" dist="25400" dir="5400000" algn="tl" rotWithShape="0">
                    <a:srgbClr val="000000">
                      <a:alpha val="25000"/>
                    </a:srgbClr>
                  </a:outerShdw>
                </a:effectLst>
                <a:latin typeface="Arial"/>
                <a:cs typeface="Arial"/>
              </a:rPr>
              <a:t>Significant Growth </a:t>
            </a:r>
            <a:r>
              <a:rPr lang="en-US" sz="1800" b="1" kern="0" dirty="0">
                <a:solidFill>
                  <a:schemeClr val="bg2">
                    <a:lumMod val="50000"/>
                  </a:schemeClr>
                </a:solidFill>
                <a:effectLst>
                  <a:outerShdw blurRad="31750" dist="25400" dir="5400000" algn="tl" rotWithShape="0">
                    <a:srgbClr val="000000">
                      <a:alpha val="25000"/>
                    </a:srgbClr>
                  </a:outerShdw>
                </a:effectLst>
                <a:latin typeface="Arial"/>
                <a:cs typeface="Arial"/>
              </a:rPr>
              <a:t>T</a:t>
            </a:r>
            <a:r>
              <a:rPr lang="en-US" sz="1800" b="1" kern="0" dirty="0" smtClean="0">
                <a:solidFill>
                  <a:schemeClr val="bg2">
                    <a:lumMod val="50000"/>
                  </a:schemeClr>
                </a:solidFill>
                <a:effectLst>
                  <a:outerShdw blurRad="31750" dist="25400" dir="5400000" algn="tl" rotWithShape="0">
                    <a:srgbClr val="000000">
                      <a:alpha val="25000"/>
                    </a:srgbClr>
                  </a:outerShdw>
                </a:effectLst>
                <a:latin typeface="Arial"/>
                <a:cs typeface="Arial"/>
              </a:rPr>
              <a:t>riggered by New LNG Production</a:t>
            </a:r>
            <a:endParaRPr lang="en-US" sz="1800" b="1" kern="0" dirty="0">
              <a:solidFill>
                <a:schemeClr val="bg2">
                  <a:lumMod val="50000"/>
                </a:schemeClr>
              </a:solidFill>
              <a:effectLst>
                <a:outerShdw blurRad="31750" dist="25400" dir="5400000" algn="tl" rotWithShape="0">
                  <a:srgbClr val="000000">
                    <a:alpha val="25000"/>
                  </a:srgbClr>
                </a:outerShdw>
              </a:effectLst>
              <a:latin typeface="Arial"/>
              <a:cs typeface="Arial"/>
            </a:endParaRPr>
          </a:p>
          <a:p>
            <a:pPr defTabSz="957925" eaLnBrk="1" hangingPunct="1"/>
            <a:endParaRPr lang="en-US" sz="2400" b="1" kern="0" dirty="0">
              <a:solidFill>
                <a:srgbClr val="0070C0"/>
              </a:solidFill>
              <a:effectLst>
                <a:outerShdw blurRad="31750" dist="25400" dir="5400000" algn="tl" rotWithShape="0">
                  <a:srgbClr val="000000">
                    <a:alpha val="25000"/>
                  </a:srgbClr>
                </a:outerShdw>
              </a:effectLst>
              <a:latin typeface="Arial"/>
              <a:cs typeface="Arial"/>
            </a:endParaRPr>
          </a:p>
          <a:p>
            <a:r>
              <a:rPr lang="en-US" sz="2400" b="1" kern="0" dirty="0" smtClean="0">
                <a:solidFill>
                  <a:srgbClr val="0070C0"/>
                </a:solidFill>
                <a:effectLst>
                  <a:outerShdw blurRad="31750" dist="25400" dir="5400000" algn="tl" rotWithShape="0">
                    <a:srgbClr val="000000">
                      <a:alpha val="25000"/>
                    </a:srgbClr>
                  </a:outerShdw>
                </a:effectLst>
                <a:latin typeface="Gill Sans SemiBold"/>
                <a:ea typeface="MS PGothic" pitchFamily="34" charset="-128"/>
                <a:cs typeface="Arial"/>
              </a:rPr>
              <a:t> </a:t>
            </a:r>
            <a:endParaRPr lang="en-US" sz="2400" b="1" kern="0" dirty="0">
              <a:solidFill>
                <a:srgbClr val="0070C0"/>
              </a:solidFill>
              <a:effectLst>
                <a:outerShdw blurRad="31750" dist="25400" dir="5400000" algn="tl" rotWithShape="0">
                  <a:srgbClr val="000000">
                    <a:alpha val="25000"/>
                  </a:srgbClr>
                </a:outerShdw>
              </a:effectLst>
              <a:latin typeface="Gill Sans SemiBold"/>
              <a:ea typeface="MS PGothic" pitchFamily="34" charset="-128"/>
              <a:cs typeface="Arial"/>
            </a:endParaRPr>
          </a:p>
        </p:txBody>
      </p:sp>
      <p:grpSp>
        <p:nvGrpSpPr>
          <p:cNvPr id="6" name="Group 5"/>
          <p:cNvGrpSpPr/>
          <p:nvPr/>
        </p:nvGrpSpPr>
        <p:grpSpPr>
          <a:xfrm>
            <a:off x="889732" y="1574364"/>
            <a:ext cx="4337096" cy="2358687"/>
            <a:chOff x="150014" y="1331744"/>
            <a:chExt cx="7086602" cy="4419600"/>
          </a:xfrm>
        </p:grpSpPr>
        <p:graphicFrame>
          <p:nvGraphicFramePr>
            <p:cNvPr id="7" name="Chart 6"/>
            <p:cNvGraphicFramePr>
              <a:graphicFrameLocks/>
            </p:cNvGraphicFramePr>
            <p:nvPr>
              <p:extLst/>
            </p:nvPr>
          </p:nvGraphicFramePr>
          <p:xfrm>
            <a:off x="150014" y="1331744"/>
            <a:ext cx="7086602"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648511" y="1675542"/>
              <a:ext cx="1061477" cy="475776"/>
            </a:xfrm>
            <a:prstGeom prst="rect">
              <a:avLst/>
            </a:prstGeom>
            <a:noFill/>
            <a:ln>
              <a:noFill/>
            </a:ln>
          </p:spPr>
          <p:txBody>
            <a:bodyPr wrap="square" rtlCol="0">
              <a:spAutoFit/>
            </a:bodyPr>
            <a:lstStyle/>
            <a:p>
              <a:r>
                <a:rPr lang="en-US" sz="1050" dirty="0">
                  <a:latin typeface="Arial (Body)"/>
                </a:rPr>
                <a:t>1.2%</a:t>
              </a:r>
            </a:p>
          </p:txBody>
        </p:sp>
        <p:sp>
          <p:nvSpPr>
            <p:cNvPr id="9" name="TextBox 8"/>
            <p:cNvSpPr txBox="1"/>
            <p:nvPr/>
          </p:nvSpPr>
          <p:spPr>
            <a:xfrm>
              <a:off x="3773488" y="1640779"/>
              <a:ext cx="970879" cy="475776"/>
            </a:xfrm>
            <a:prstGeom prst="rect">
              <a:avLst/>
            </a:prstGeom>
            <a:noFill/>
            <a:ln>
              <a:noFill/>
            </a:ln>
          </p:spPr>
          <p:txBody>
            <a:bodyPr wrap="square" rtlCol="0">
              <a:spAutoFit/>
            </a:bodyPr>
            <a:lstStyle/>
            <a:p>
              <a:r>
                <a:rPr lang="en-US" sz="1050" dirty="0">
                  <a:latin typeface="Arial (Body)"/>
                </a:rPr>
                <a:t>2.4%</a:t>
              </a:r>
            </a:p>
          </p:txBody>
        </p:sp>
        <p:sp>
          <p:nvSpPr>
            <p:cNvPr id="10" name="TextBox 9"/>
            <p:cNvSpPr txBox="1"/>
            <p:nvPr/>
          </p:nvSpPr>
          <p:spPr>
            <a:xfrm>
              <a:off x="5068889" y="1578319"/>
              <a:ext cx="997110" cy="475776"/>
            </a:xfrm>
            <a:prstGeom prst="rect">
              <a:avLst/>
            </a:prstGeom>
            <a:noFill/>
            <a:ln>
              <a:noFill/>
            </a:ln>
          </p:spPr>
          <p:txBody>
            <a:bodyPr wrap="square" rtlCol="0">
              <a:spAutoFit/>
            </a:bodyPr>
            <a:lstStyle/>
            <a:p>
              <a:r>
                <a:rPr lang="en-US" sz="1050" dirty="0">
                  <a:latin typeface="Arial (Body)"/>
                </a:rPr>
                <a:t>1.5%</a:t>
              </a:r>
              <a:endParaRPr lang="en-US" sz="1350" dirty="0">
                <a:latin typeface="Arial (Body)"/>
              </a:endParaRPr>
            </a:p>
          </p:txBody>
        </p:sp>
        <p:sp>
          <p:nvSpPr>
            <p:cNvPr id="11" name="TextBox 10"/>
            <p:cNvSpPr txBox="1"/>
            <p:nvPr/>
          </p:nvSpPr>
          <p:spPr>
            <a:xfrm>
              <a:off x="6364287" y="1456113"/>
              <a:ext cx="773833" cy="475776"/>
            </a:xfrm>
            <a:prstGeom prst="rect">
              <a:avLst/>
            </a:prstGeom>
            <a:noFill/>
            <a:ln>
              <a:noFill/>
            </a:ln>
          </p:spPr>
          <p:txBody>
            <a:bodyPr wrap="square" rtlCol="0">
              <a:spAutoFit/>
            </a:bodyPr>
            <a:lstStyle/>
            <a:p>
              <a:r>
                <a:rPr lang="en-US" sz="1050" dirty="0">
                  <a:latin typeface="Arial (Body)"/>
                </a:rPr>
                <a:t>6 %</a:t>
              </a:r>
            </a:p>
          </p:txBody>
        </p:sp>
      </p:grpSp>
      <p:sp>
        <p:nvSpPr>
          <p:cNvPr id="12" name="TextBox 11"/>
          <p:cNvSpPr txBox="1"/>
          <p:nvPr/>
        </p:nvSpPr>
        <p:spPr>
          <a:xfrm>
            <a:off x="955457" y="4164403"/>
            <a:ext cx="4440456" cy="646331"/>
          </a:xfrm>
          <a:prstGeom prst="rect">
            <a:avLst/>
          </a:prstGeom>
          <a:noFill/>
          <a:ln>
            <a:solidFill>
              <a:schemeClr val="tx1"/>
            </a:solidFill>
          </a:ln>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200" b="1" dirty="0">
                <a:latin typeface="Arial Narrow" panose="020B0606020202030204" pitchFamily="34" charset="0"/>
              </a:rPr>
              <a:t>Global LNG Trade grew by 6% to reach around 263 million tons in 2016.</a:t>
            </a:r>
          </a:p>
          <a:p>
            <a:pPr algn="ctr"/>
            <a:r>
              <a:rPr lang="en-US" sz="1200" b="1" dirty="0">
                <a:latin typeface="Arial Narrow" panose="020B0606020202030204" pitchFamily="34" charset="0"/>
              </a:rPr>
              <a:t>Asia accounted for </a:t>
            </a:r>
            <a:r>
              <a:rPr lang="en-US" sz="1200" b="1" dirty="0" smtClean="0">
                <a:latin typeface="Arial Narrow" panose="020B0606020202030204" pitchFamily="34" charset="0"/>
              </a:rPr>
              <a:t>72% </a:t>
            </a:r>
            <a:r>
              <a:rPr lang="en-US" sz="1200" b="1" dirty="0">
                <a:latin typeface="Arial Narrow" panose="020B0606020202030204" pitchFamily="34" charset="0"/>
              </a:rPr>
              <a:t>of the total LNG trade followed by Europe with </a:t>
            </a:r>
            <a:r>
              <a:rPr lang="en-US" sz="1200" b="1" dirty="0" smtClean="0">
                <a:latin typeface="Arial Narrow" panose="020B0606020202030204" pitchFamily="34" charset="0"/>
              </a:rPr>
              <a:t>15%, </a:t>
            </a:r>
            <a:r>
              <a:rPr lang="en-US" sz="1200" b="1" dirty="0">
                <a:latin typeface="Arial Narrow" panose="020B0606020202030204" pitchFamily="34" charset="0"/>
              </a:rPr>
              <a:t>Middle East with </a:t>
            </a:r>
            <a:r>
              <a:rPr lang="en-US" sz="1200" b="1" dirty="0" smtClean="0">
                <a:latin typeface="Arial Narrow" panose="020B0606020202030204" pitchFamily="34" charset="0"/>
              </a:rPr>
              <a:t>6% </a:t>
            </a:r>
            <a:r>
              <a:rPr lang="en-US" sz="1200" b="1" dirty="0">
                <a:latin typeface="Arial Narrow" panose="020B0606020202030204" pitchFamily="34" charset="0"/>
              </a:rPr>
              <a:t>and Americas </a:t>
            </a:r>
            <a:r>
              <a:rPr lang="en-US" sz="1200" b="1" dirty="0" smtClean="0">
                <a:latin typeface="Arial Narrow" panose="020B0606020202030204" pitchFamily="34" charset="0"/>
              </a:rPr>
              <a:t>6%</a:t>
            </a:r>
            <a:endParaRPr lang="en-US" sz="1200" b="1" dirty="0">
              <a:latin typeface="Arial Narrow" panose="020B0606020202030204" pitchFamily="34" charset="0"/>
            </a:endParaRPr>
          </a:p>
        </p:txBody>
      </p:sp>
      <p:sp>
        <p:nvSpPr>
          <p:cNvPr id="13" name="TextBox 12"/>
          <p:cNvSpPr txBox="1"/>
          <p:nvPr/>
        </p:nvSpPr>
        <p:spPr>
          <a:xfrm>
            <a:off x="1642294" y="1087305"/>
            <a:ext cx="3584534" cy="461665"/>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200" b="1" i="1" dirty="0">
                <a:solidFill>
                  <a:schemeClr val="tx2">
                    <a:lumMod val="50000"/>
                  </a:schemeClr>
                </a:solidFill>
              </a:rPr>
              <a:t>LNG Trade by Region </a:t>
            </a:r>
          </a:p>
          <a:p>
            <a:pPr algn="ctr"/>
            <a:r>
              <a:rPr lang="en-US" sz="1200" b="1" i="1" dirty="0">
                <a:solidFill>
                  <a:schemeClr val="tx2">
                    <a:lumMod val="50000"/>
                  </a:schemeClr>
                </a:solidFill>
              </a:rPr>
              <a:t>2012 -2016</a:t>
            </a:r>
          </a:p>
        </p:txBody>
      </p:sp>
      <p:sp>
        <p:nvSpPr>
          <p:cNvPr id="14" name="TextBox 13"/>
          <p:cNvSpPr txBox="1"/>
          <p:nvPr/>
        </p:nvSpPr>
        <p:spPr>
          <a:xfrm>
            <a:off x="6464044" y="4507782"/>
            <a:ext cx="2804059" cy="46166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200" b="1" dirty="0">
                <a:latin typeface="Arial Narrow" panose="020B0606020202030204" pitchFamily="34" charset="0"/>
              </a:rPr>
              <a:t>GECF exported </a:t>
            </a:r>
            <a:r>
              <a:rPr lang="en-US" sz="1200" b="1" dirty="0" smtClean="0">
                <a:latin typeface="Arial Narrow" panose="020B0606020202030204" pitchFamily="34" charset="0"/>
              </a:rPr>
              <a:t>~60% </a:t>
            </a:r>
            <a:r>
              <a:rPr lang="en-US" sz="1200" b="1" dirty="0">
                <a:latin typeface="Arial Narrow" panose="020B0606020202030204" pitchFamily="34" charset="0"/>
              </a:rPr>
              <a:t>of the Global LNG supplied in 2016</a:t>
            </a:r>
          </a:p>
        </p:txBody>
      </p:sp>
      <p:sp>
        <p:nvSpPr>
          <p:cNvPr id="15" name="Curved Right Arrow 14"/>
          <p:cNvSpPr/>
          <p:nvPr/>
        </p:nvSpPr>
        <p:spPr>
          <a:xfrm rot="15951563">
            <a:off x="3207479" y="1260879"/>
            <a:ext cx="771653" cy="31155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6" name="TextBox 15"/>
          <p:cNvSpPr txBox="1"/>
          <p:nvPr/>
        </p:nvSpPr>
        <p:spPr>
          <a:xfrm>
            <a:off x="5767463" y="1051236"/>
            <a:ext cx="3584534" cy="276999"/>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200" b="1" i="1" dirty="0">
                <a:solidFill>
                  <a:schemeClr val="tx2">
                    <a:lumMod val="50000"/>
                  </a:schemeClr>
                </a:solidFill>
              </a:rPr>
              <a:t>LNG Trade 2016: 263 </a:t>
            </a:r>
            <a:r>
              <a:rPr lang="en-US" sz="1200" b="1" i="1" dirty="0" err="1">
                <a:solidFill>
                  <a:schemeClr val="tx2">
                    <a:lumMod val="50000"/>
                  </a:schemeClr>
                </a:solidFill>
              </a:rPr>
              <a:t>mtpa</a:t>
            </a:r>
            <a:endParaRPr lang="en-US" sz="1200" b="1" i="1" dirty="0">
              <a:solidFill>
                <a:schemeClr val="tx2">
                  <a:lumMod val="50000"/>
                </a:schemeClr>
              </a:solidFill>
            </a:endParaRPr>
          </a:p>
        </p:txBody>
      </p:sp>
      <p:sp>
        <p:nvSpPr>
          <p:cNvPr id="17" name="Title 1"/>
          <p:cNvSpPr txBox="1">
            <a:spLocks/>
          </p:cNvSpPr>
          <p:nvPr/>
        </p:nvSpPr>
        <p:spPr bwMode="auto">
          <a:xfrm>
            <a:off x="1654820" y="3969213"/>
            <a:ext cx="852149" cy="16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lgn="l" rtl="0" eaLnBrk="1" fontAlgn="base" hangingPunct="1">
              <a:spcBef>
                <a:spcPct val="0"/>
              </a:spcBef>
              <a:spcAft>
                <a:spcPct val="0"/>
              </a:spcAft>
              <a:defRPr sz="2800" kern="12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r"/>
            <a:r>
              <a:rPr lang="en-US" sz="525" dirty="0"/>
              <a:t>Source: </a:t>
            </a:r>
            <a:r>
              <a:rPr lang="en-US" sz="525" i="1" dirty="0"/>
              <a:t>ICIS LNG EDGE</a:t>
            </a:r>
          </a:p>
        </p:txBody>
      </p:sp>
      <p:sp>
        <p:nvSpPr>
          <p:cNvPr id="20" name="Rectangle 19"/>
          <p:cNvSpPr/>
          <p:nvPr/>
        </p:nvSpPr>
        <p:spPr>
          <a:xfrm>
            <a:off x="955460" y="5013979"/>
            <a:ext cx="4440456" cy="1200329"/>
          </a:xfrm>
          <a:prstGeom prst="rect">
            <a:avLst/>
          </a:prstGeom>
          <a:noFill/>
          <a:ln>
            <a:solidFill>
              <a:schemeClr val="tx1"/>
            </a:solidFill>
          </a:ln>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200" b="1" dirty="0">
                <a:latin typeface="Arial Narrow" panose="020B0606020202030204" pitchFamily="34" charset="0"/>
              </a:rPr>
              <a:t>▲ UP: Asia  189 MT </a:t>
            </a:r>
            <a:r>
              <a:rPr lang="en-US" sz="1200" b="1" dirty="0" smtClean="0">
                <a:latin typeface="Arial Narrow" panose="020B0606020202030204" pitchFamily="34" charset="0"/>
              </a:rPr>
              <a:t>(7%) </a:t>
            </a:r>
            <a:r>
              <a:rPr lang="en-US" sz="1200" b="1" dirty="0">
                <a:latin typeface="Arial Narrow" panose="020B0606020202030204" pitchFamily="34" charset="0"/>
              </a:rPr>
              <a:t>&amp; Middle East 17 (</a:t>
            </a:r>
            <a:r>
              <a:rPr lang="en-US" sz="1200" b="1" dirty="0" smtClean="0">
                <a:latin typeface="Arial Narrow" panose="020B0606020202030204" pitchFamily="34" charset="0"/>
              </a:rPr>
              <a:t>71%)</a:t>
            </a:r>
            <a:endParaRPr lang="en-US" sz="1200" b="1" dirty="0">
              <a:latin typeface="Arial Narrow" panose="020B0606020202030204" pitchFamily="34" charset="0"/>
            </a:endParaRPr>
          </a:p>
          <a:p>
            <a:pPr algn="ctr"/>
            <a:endParaRPr lang="en-US" sz="1200" b="1" dirty="0">
              <a:latin typeface="Arial Narrow" panose="020B0606020202030204" pitchFamily="34" charset="0"/>
            </a:endParaRPr>
          </a:p>
          <a:p>
            <a:pPr algn="ctr"/>
            <a:r>
              <a:rPr lang="en-US" sz="1200" b="1" dirty="0">
                <a:latin typeface="Arial Narrow" panose="020B0606020202030204" pitchFamily="34" charset="0"/>
              </a:rPr>
              <a:t>▲▼  EQUAL: Europe 41 MT or </a:t>
            </a:r>
            <a:r>
              <a:rPr lang="en-US" sz="1200" b="1" dirty="0" smtClean="0">
                <a:latin typeface="Arial Narrow" panose="020B0606020202030204" pitchFamily="34" charset="0"/>
              </a:rPr>
              <a:t>0.6% </a:t>
            </a:r>
            <a:r>
              <a:rPr lang="en-US" sz="1200" b="1" dirty="0">
                <a:latin typeface="Arial Narrow" panose="020B0606020202030204" pitchFamily="34" charset="0"/>
              </a:rPr>
              <a:t>increase</a:t>
            </a:r>
          </a:p>
          <a:p>
            <a:pPr algn="ctr"/>
            <a:endParaRPr lang="en-US" sz="1200" b="1" dirty="0">
              <a:latin typeface="Arial Narrow" panose="020B0606020202030204" pitchFamily="34" charset="0"/>
            </a:endParaRPr>
          </a:p>
          <a:p>
            <a:pPr algn="ctr"/>
            <a:r>
              <a:rPr lang="en-US" sz="1200" b="1" dirty="0">
                <a:latin typeface="Arial Narrow" panose="020B0606020202030204" pitchFamily="34" charset="0"/>
              </a:rPr>
              <a:t>▼DOWN: Latin America 14 MT (-</a:t>
            </a:r>
            <a:r>
              <a:rPr lang="en-US" sz="1200" b="1" dirty="0" smtClean="0">
                <a:latin typeface="Arial Narrow" panose="020B0606020202030204" pitchFamily="34" charset="0"/>
              </a:rPr>
              <a:t>22.1%) </a:t>
            </a:r>
            <a:r>
              <a:rPr lang="en-US" sz="1200" b="1" dirty="0">
                <a:latin typeface="Arial Narrow" panose="020B0606020202030204" pitchFamily="34" charset="0"/>
              </a:rPr>
              <a:t>&amp; U.S./Canada 2 MT </a:t>
            </a:r>
          </a:p>
          <a:p>
            <a:pPr algn="ctr"/>
            <a:r>
              <a:rPr lang="en-US" sz="1200" b="1" dirty="0" smtClean="0">
                <a:latin typeface="Arial Narrow" panose="020B0606020202030204" pitchFamily="34" charset="0"/>
              </a:rPr>
              <a:t>(-15.7%) </a:t>
            </a:r>
            <a:r>
              <a:rPr lang="en-US" sz="1200" b="1" dirty="0">
                <a:latin typeface="Arial Narrow" panose="020B0606020202030204" pitchFamily="34" charset="0"/>
              </a:rPr>
              <a:t> </a:t>
            </a:r>
          </a:p>
        </p:txBody>
      </p:sp>
      <p:sp>
        <p:nvSpPr>
          <p:cNvPr id="21" name="Down Arrow 20"/>
          <p:cNvSpPr/>
          <p:nvPr/>
        </p:nvSpPr>
        <p:spPr>
          <a:xfrm>
            <a:off x="7426017" y="4019628"/>
            <a:ext cx="857250" cy="3960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22" name="Chart 21"/>
          <p:cNvGraphicFramePr>
            <a:graphicFrameLocks/>
          </p:cNvGraphicFramePr>
          <p:nvPr>
            <p:extLst/>
          </p:nvPr>
        </p:nvGraphicFramePr>
        <p:xfrm>
          <a:off x="5581196" y="1447073"/>
          <a:ext cx="4006941" cy="2485977"/>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p:cNvSpPr txBox="1"/>
          <p:nvPr/>
        </p:nvSpPr>
        <p:spPr>
          <a:xfrm>
            <a:off x="6464044" y="5061512"/>
            <a:ext cx="2811648" cy="1200329"/>
          </a:xfrm>
          <a:prstGeom prst="rect">
            <a:avLst/>
          </a:prstGeom>
          <a:noFill/>
          <a:ln>
            <a:solidFill>
              <a:schemeClr val="tx1"/>
            </a:solidFill>
          </a:ln>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00" b="1" dirty="0" smtClean="0">
                <a:latin typeface="Arial Narrow" panose="020B0606020202030204" pitchFamily="34" charset="0"/>
              </a:rPr>
              <a:t>Regional LNG imports supplied by GECF:</a:t>
            </a:r>
          </a:p>
          <a:p>
            <a:pPr marL="171450" indent="-171450">
              <a:buFont typeface="Arial" panose="020B0604020202020204" pitchFamily="34" charset="0"/>
              <a:buChar char="•"/>
            </a:pPr>
            <a:r>
              <a:rPr lang="en-US" sz="1200" b="1" dirty="0" smtClean="0">
                <a:latin typeface="Arial Narrow" panose="020B0606020202030204" pitchFamily="34" charset="0"/>
              </a:rPr>
              <a:t>Asia – 46%</a:t>
            </a:r>
          </a:p>
          <a:p>
            <a:pPr marL="171450" indent="-171450">
              <a:buFont typeface="Arial" panose="020B0604020202020204" pitchFamily="34" charset="0"/>
              <a:buChar char="•"/>
            </a:pPr>
            <a:r>
              <a:rPr lang="en-US" sz="1200" b="1" dirty="0" smtClean="0">
                <a:latin typeface="Arial Narrow" panose="020B0606020202030204" pitchFamily="34" charset="0"/>
              </a:rPr>
              <a:t>Europe – 98%</a:t>
            </a:r>
          </a:p>
          <a:p>
            <a:pPr marL="171450" indent="-171450">
              <a:buFont typeface="Arial" panose="020B0604020202020204" pitchFamily="34" charset="0"/>
              <a:buChar char="•"/>
            </a:pPr>
            <a:r>
              <a:rPr lang="en-US" sz="1200" b="1" dirty="0" smtClean="0">
                <a:latin typeface="Arial Narrow" panose="020B0606020202030204" pitchFamily="34" charset="0"/>
              </a:rPr>
              <a:t>Latin America – 78%</a:t>
            </a:r>
          </a:p>
          <a:p>
            <a:pPr marL="171450" indent="-171450">
              <a:buFont typeface="Arial" panose="020B0604020202020204" pitchFamily="34" charset="0"/>
              <a:buChar char="•"/>
            </a:pPr>
            <a:r>
              <a:rPr lang="en-US" sz="1200" b="1" dirty="0" smtClean="0">
                <a:latin typeface="Arial Narrow" panose="020B0606020202030204" pitchFamily="34" charset="0"/>
              </a:rPr>
              <a:t>Middle East – 84%</a:t>
            </a:r>
          </a:p>
          <a:p>
            <a:pPr marL="171450" indent="-171450">
              <a:buFont typeface="Arial" panose="020B0604020202020204" pitchFamily="34" charset="0"/>
              <a:buChar char="•"/>
            </a:pPr>
            <a:r>
              <a:rPr lang="en-US" sz="1200" b="1" dirty="0" smtClean="0">
                <a:latin typeface="Arial Narrow" panose="020B0606020202030204" pitchFamily="34" charset="0"/>
              </a:rPr>
              <a:t>US/Canada – 100%</a:t>
            </a:r>
            <a:endParaRPr lang="en-US" sz="1200" b="1" dirty="0">
              <a:latin typeface="Arial Narrow" panose="020B0606020202030204" pitchFamily="34" charset="0"/>
            </a:endParaRPr>
          </a:p>
        </p:txBody>
      </p:sp>
    </p:spTree>
    <p:extLst>
      <p:ext uri="{BB962C8B-B14F-4D97-AF65-F5344CB8AC3E}">
        <p14:creationId xmlns:p14="http://schemas.microsoft.com/office/powerpoint/2010/main" val="9608042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 xmlns:a16="http://schemas.microsoft.com/office/drawing/2014/main" id="{00000000-0008-0000-0300-000004000000}"/>
              </a:ext>
            </a:extLst>
          </p:cNvPr>
          <p:cNvGraphicFramePr>
            <a:graphicFrameLocks/>
          </p:cNvGraphicFramePr>
          <p:nvPr>
            <p:extLst/>
          </p:nvPr>
        </p:nvGraphicFramePr>
        <p:xfrm>
          <a:off x="890488" y="3685524"/>
          <a:ext cx="2781771" cy="246403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2"/>
          <p:cNvSpPr txBox="1">
            <a:spLocks/>
          </p:cNvSpPr>
          <p:nvPr/>
        </p:nvSpPr>
        <p:spPr bwMode="auto">
          <a:xfrm>
            <a:off x="557958" y="265288"/>
            <a:ext cx="6057900" cy="63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kern="12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a:lstStyle>
          <a:p>
            <a:r>
              <a:rPr lang="en-US" sz="2400" b="1" kern="0" dirty="0" smtClean="0">
                <a:solidFill>
                  <a:srgbClr val="0070C0"/>
                </a:solidFill>
                <a:effectLst>
                  <a:outerShdw blurRad="31750" dist="25400" dir="5400000" algn="tl" rotWithShape="0">
                    <a:srgbClr val="000000">
                      <a:alpha val="25000"/>
                    </a:srgbClr>
                  </a:outerShdw>
                </a:effectLst>
                <a:latin typeface="Gill Sans SemiBold"/>
                <a:ea typeface="MS PGothic" pitchFamily="34" charset="-128"/>
                <a:cs typeface="Arial"/>
              </a:rPr>
              <a:t>Global </a:t>
            </a:r>
            <a:r>
              <a:rPr lang="en-US" sz="2400" b="1" kern="0" dirty="0">
                <a:solidFill>
                  <a:srgbClr val="0070C0"/>
                </a:solidFill>
                <a:effectLst>
                  <a:outerShdw blurRad="31750" dist="25400" dir="5400000" algn="tl" rotWithShape="0">
                    <a:srgbClr val="000000">
                      <a:alpha val="25000"/>
                    </a:srgbClr>
                  </a:outerShdw>
                </a:effectLst>
                <a:latin typeface="Gill Sans SemiBold"/>
                <a:ea typeface="MS PGothic" pitchFamily="34" charset="-128"/>
                <a:cs typeface="Arial"/>
              </a:rPr>
              <a:t>LNG Trade in </a:t>
            </a:r>
            <a:r>
              <a:rPr lang="en-US" sz="2400" b="1" kern="0" dirty="0" smtClean="0">
                <a:solidFill>
                  <a:srgbClr val="0070C0"/>
                </a:solidFill>
                <a:effectLst>
                  <a:outerShdw blurRad="31750" dist="25400" dir="5400000" algn="tl" rotWithShape="0">
                    <a:srgbClr val="000000">
                      <a:alpha val="25000"/>
                    </a:srgbClr>
                  </a:outerShdw>
                </a:effectLst>
                <a:latin typeface="Gill Sans SemiBold"/>
                <a:ea typeface="MS PGothic" pitchFamily="34" charset="-128"/>
                <a:cs typeface="Arial"/>
              </a:rPr>
              <a:t>2017</a:t>
            </a:r>
            <a:endParaRPr lang="en-US" sz="2000" b="1" kern="0" dirty="0" smtClean="0">
              <a:solidFill>
                <a:srgbClr val="0070C0"/>
              </a:solidFill>
              <a:effectLst>
                <a:outerShdw blurRad="31750" dist="25400" dir="5400000" algn="tl" rotWithShape="0">
                  <a:srgbClr val="000000">
                    <a:alpha val="25000"/>
                  </a:srgbClr>
                </a:outerShdw>
              </a:effectLst>
              <a:latin typeface="Gill Sans SemiBold"/>
              <a:ea typeface="MS PGothic" pitchFamily="34" charset="-128"/>
              <a:cs typeface="Arial"/>
            </a:endParaRPr>
          </a:p>
          <a:p>
            <a:r>
              <a:rPr lang="en-US" sz="2000" b="1" kern="0" dirty="0" smtClean="0">
                <a:solidFill>
                  <a:schemeClr val="bg2">
                    <a:lumMod val="50000"/>
                  </a:schemeClr>
                </a:solidFill>
                <a:effectLst>
                  <a:outerShdw blurRad="31750" dist="25400" dir="5400000" algn="tl" rotWithShape="0">
                    <a:srgbClr val="000000">
                      <a:alpha val="25000"/>
                    </a:srgbClr>
                  </a:outerShdw>
                </a:effectLst>
                <a:latin typeface="Arial"/>
                <a:cs typeface="Arial"/>
              </a:rPr>
              <a:t>New Records </a:t>
            </a:r>
            <a:endParaRPr lang="en-US" sz="2000" b="1" kern="0" dirty="0">
              <a:solidFill>
                <a:srgbClr val="0070C0"/>
              </a:solidFill>
              <a:effectLst>
                <a:outerShdw blurRad="31750" dist="25400" dir="5400000" algn="tl" rotWithShape="0">
                  <a:srgbClr val="000000">
                    <a:alpha val="25000"/>
                  </a:srgbClr>
                </a:outerShdw>
              </a:effectLst>
              <a:latin typeface="Gill Sans SemiBold"/>
              <a:ea typeface="MS PGothic" pitchFamily="34" charset="-128"/>
              <a:cs typeface="Arial"/>
            </a:endParaRPr>
          </a:p>
        </p:txBody>
      </p:sp>
      <p:sp>
        <p:nvSpPr>
          <p:cNvPr id="7" name="TextBox 6"/>
          <p:cNvSpPr txBox="1"/>
          <p:nvPr/>
        </p:nvSpPr>
        <p:spPr>
          <a:xfrm>
            <a:off x="3748459" y="4089768"/>
            <a:ext cx="6071562" cy="1754326"/>
          </a:xfrm>
          <a:prstGeom prst="rect">
            <a:avLst/>
          </a:prstGeom>
          <a:noFill/>
          <a:ln>
            <a:solidFill>
              <a:schemeClr val="accent1"/>
            </a:solidFill>
          </a:ln>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sz="1200" dirty="0" smtClean="0"/>
              <a:t>Global </a:t>
            </a:r>
            <a:r>
              <a:rPr lang="en-US" sz="1200" dirty="0"/>
              <a:t>LNG trade grew by </a:t>
            </a:r>
            <a:r>
              <a:rPr lang="en-US" sz="1200" dirty="0" smtClean="0"/>
              <a:t>11% </a:t>
            </a:r>
            <a:r>
              <a:rPr lang="en-US" sz="1200" dirty="0"/>
              <a:t>Y-o-Y (to </a:t>
            </a:r>
            <a:r>
              <a:rPr lang="en-US" sz="1200" dirty="0" smtClean="0"/>
              <a:t>Oct </a:t>
            </a:r>
            <a:r>
              <a:rPr lang="en-US" sz="1200" dirty="0"/>
              <a:t>2017</a:t>
            </a:r>
            <a:r>
              <a:rPr lang="en-US" sz="1200" dirty="0" smtClean="0"/>
              <a:t>), compared </a:t>
            </a:r>
            <a:r>
              <a:rPr lang="en-US" sz="1200" dirty="0"/>
              <a:t>to the same period in 2016, standing at </a:t>
            </a:r>
            <a:r>
              <a:rPr lang="en-US" sz="1200" dirty="0" smtClean="0"/>
              <a:t>about 193 Mt, driven by Asian </a:t>
            </a:r>
            <a:r>
              <a:rPr lang="en-US" sz="1200" dirty="0"/>
              <a:t>and European markets</a:t>
            </a:r>
            <a:r>
              <a:rPr lang="en-US" sz="1200" dirty="0" smtClean="0"/>
              <a:t>.</a:t>
            </a:r>
          </a:p>
          <a:p>
            <a:pPr algn="just"/>
            <a:r>
              <a:rPr lang="en-US" sz="1200" dirty="0" smtClean="0"/>
              <a:t> </a:t>
            </a:r>
            <a:endParaRPr lang="en-US" sz="1200" dirty="0"/>
          </a:p>
          <a:p>
            <a:pPr marL="628650" lvl="1" indent="-171450" algn="just">
              <a:buFont typeface="Wingdings" charset="2"/>
              <a:buChar char="q"/>
            </a:pPr>
            <a:r>
              <a:rPr lang="en-US" sz="1200" dirty="0"/>
              <a:t>Asia </a:t>
            </a:r>
            <a:r>
              <a:rPr lang="en-US" sz="1200" dirty="0" smtClean="0"/>
              <a:t>LNG imports  jumped by +13%  to average 171.80 MT (safety, environmental concerns, competitive import price &amp; supportive </a:t>
            </a:r>
            <a:r>
              <a:rPr lang="en-US" sz="1200" dirty="0"/>
              <a:t>energy policies </a:t>
            </a:r>
            <a:r>
              <a:rPr lang="en-US" sz="1200" dirty="0" smtClean="0"/>
              <a:t>in China &amp; South Korea).</a:t>
            </a:r>
          </a:p>
          <a:p>
            <a:pPr lvl="1" algn="just"/>
            <a:endParaRPr lang="en-US" sz="1200" dirty="0"/>
          </a:p>
          <a:p>
            <a:pPr marL="628650" lvl="1" indent="-171450" algn="just">
              <a:buFont typeface="Wingdings" charset="2"/>
              <a:buChar char="q"/>
            </a:pPr>
            <a:r>
              <a:rPr lang="en-US" sz="1200" dirty="0" smtClean="0"/>
              <a:t>European LNG imports soared to reach almost 39Mt, 15% higher than the same period in 2016. (cold </a:t>
            </a:r>
            <a:r>
              <a:rPr lang="en-US" sz="1200" dirty="0"/>
              <a:t>weather, nuclear outages and </a:t>
            </a:r>
            <a:r>
              <a:rPr lang="en-US" sz="1200" dirty="0" smtClean="0"/>
              <a:t>high coal prices).</a:t>
            </a:r>
          </a:p>
        </p:txBody>
      </p:sp>
      <p:sp>
        <p:nvSpPr>
          <p:cNvPr id="15" name="TextBox 14"/>
          <p:cNvSpPr txBox="1"/>
          <p:nvPr/>
        </p:nvSpPr>
        <p:spPr>
          <a:xfrm>
            <a:off x="1109584" y="1148197"/>
            <a:ext cx="3532727" cy="239106"/>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900" b="1" i="1" dirty="0">
                <a:solidFill>
                  <a:schemeClr val="tx2">
                    <a:lumMod val="50000"/>
                  </a:schemeClr>
                </a:solidFill>
              </a:rPr>
              <a:t>Global LNG Trade (</a:t>
            </a:r>
            <a:r>
              <a:rPr lang="en-US" sz="900" b="1" i="1" dirty="0" err="1">
                <a:solidFill>
                  <a:schemeClr val="tx2">
                    <a:lumMod val="50000"/>
                  </a:schemeClr>
                </a:solidFill>
              </a:rPr>
              <a:t>mtpa</a:t>
            </a:r>
            <a:r>
              <a:rPr lang="en-US" sz="900" b="1" i="1" dirty="0">
                <a:solidFill>
                  <a:schemeClr val="tx2">
                    <a:lumMod val="50000"/>
                  </a:schemeClr>
                </a:solidFill>
              </a:rPr>
              <a:t>)</a:t>
            </a:r>
          </a:p>
        </p:txBody>
      </p:sp>
      <p:sp>
        <p:nvSpPr>
          <p:cNvPr id="8" name="TextBox 7"/>
          <p:cNvSpPr txBox="1"/>
          <p:nvPr/>
        </p:nvSpPr>
        <p:spPr>
          <a:xfrm>
            <a:off x="5427018" y="1219144"/>
            <a:ext cx="3548474" cy="369332"/>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900" b="1" i="1" dirty="0">
                <a:solidFill>
                  <a:schemeClr val="tx2">
                    <a:lumMod val="50000"/>
                  </a:schemeClr>
                </a:solidFill>
              </a:rPr>
              <a:t>LNG Trade by Region (</a:t>
            </a:r>
            <a:r>
              <a:rPr lang="en-US" sz="900" b="1" i="1" dirty="0" err="1">
                <a:solidFill>
                  <a:schemeClr val="tx2">
                    <a:lumMod val="50000"/>
                  </a:schemeClr>
                </a:solidFill>
              </a:rPr>
              <a:t>mtpa</a:t>
            </a:r>
            <a:r>
              <a:rPr lang="en-US" sz="900" b="1" i="1" dirty="0">
                <a:solidFill>
                  <a:schemeClr val="tx2">
                    <a:lumMod val="50000"/>
                  </a:schemeClr>
                </a:solidFill>
              </a:rPr>
              <a:t>)</a:t>
            </a:r>
          </a:p>
          <a:p>
            <a:pPr algn="ctr"/>
            <a:r>
              <a:rPr lang="en-US" sz="900" b="1" i="1" dirty="0">
                <a:solidFill>
                  <a:schemeClr val="tx2">
                    <a:lumMod val="50000"/>
                  </a:schemeClr>
                </a:solidFill>
              </a:rPr>
              <a:t>and variation (%) y-o-y</a:t>
            </a:r>
          </a:p>
        </p:txBody>
      </p:sp>
      <p:cxnSp>
        <p:nvCxnSpPr>
          <p:cNvPr id="9" name="Straight Arrow Connector 8"/>
          <p:cNvCxnSpPr/>
          <p:nvPr/>
        </p:nvCxnSpPr>
        <p:spPr>
          <a:xfrm flipV="1">
            <a:off x="2240948" y="4017199"/>
            <a:ext cx="635000" cy="160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75948" y="3863723"/>
            <a:ext cx="635737" cy="253916"/>
          </a:xfrm>
          <a:prstGeom prst="rect">
            <a:avLst/>
          </a:prstGeom>
          <a:noFill/>
        </p:spPr>
        <p:txBody>
          <a:bodyPr wrap="square" rtlCol="0">
            <a:spAutoFit/>
          </a:bodyPr>
          <a:lstStyle/>
          <a:p>
            <a:r>
              <a:rPr lang="en-US" sz="1050" dirty="0" smtClean="0"/>
              <a:t>11%</a:t>
            </a:r>
            <a:endParaRPr lang="en-US" sz="1050" dirty="0"/>
          </a:p>
        </p:txBody>
      </p:sp>
      <p:graphicFrame>
        <p:nvGraphicFramePr>
          <p:cNvPr id="23" name="Chart 22">
            <a:extLst>
              <a:ext uri="{FF2B5EF4-FFF2-40B4-BE49-F238E27FC236}">
                <a16:creationId xmlns="" xmlns:a16="http://schemas.microsoft.com/office/drawing/2014/main" id="{00000000-0008-0000-0300-000007000000}"/>
              </a:ext>
            </a:extLst>
          </p:cNvPr>
          <p:cNvGraphicFramePr>
            <a:graphicFrameLocks/>
          </p:cNvGraphicFramePr>
          <p:nvPr>
            <p:extLst/>
          </p:nvPr>
        </p:nvGraphicFramePr>
        <p:xfrm>
          <a:off x="828476" y="1199234"/>
          <a:ext cx="3733953" cy="24442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3781886051"/>
              </p:ext>
            </p:extLst>
          </p:nvPr>
        </p:nvGraphicFramePr>
        <p:xfrm>
          <a:off x="5186886" y="1291442"/>
          <a:ext cx="3543807" cy="20872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0485999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51854" y="147583"/>
            <a:ext cx="8151677" cy="6858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p>
            <a:r>
              <a:rPr lang="en-US" altLang="en-US" sz="2400" b="1" kern="0" dirty="0" smtClean="0">
                <a:solidFill>
                  <a:srgbClr val="0070C0"/>
                </a:solidFill>
                <a:effectLst>
                  <a:outerShdw blurRad="31750" dist="25400" dir="5400000" algn="tl" rotWithShape="0">
                    <a:srgbClr val="000000">
                      <a:alpha val="25000"/>
                    </a:srgbClr>
                  </a:outerShdw>
                </a:effectLst>
                <a:cs typeface="Arial"/>
              </a:rPr>
              <a:t>LNG </a:t>
            </a:r>
            <a:r>
              <a:rPr lang="en-US" altLang="en-US" sz="2400" b="1" kern="0" dirty="0">
                <a:solidFill>
                  <a:srgbClr val="0070C0"/>
                </a:solidFill>
                <a:effectLst>
                  <a:outerShdw blurRad="31750" dist="25400" dir="5400000" algn="tl" rotWithShape="0">
                    <a:srgbClr val="000000">
                      <a:alpha val="25000"/>
                    </a:srgbClr>
                  </a:outerShdw>
                </a:effectLst>
                <a:cs typeface="Arial"/>
              </a:rPr>
              <a:t>Capacity</a:t>
            </a:r>
            <a:r>
              <a:rPr lang="en-US" altLang="en-US" sz="2400" b="1" kern="0" dirty="0" smtClean="0">
                <a:solidFill>
                  <a:srgbClr val="FF0000"/>
                </a:solidFill>
                <a:effectLst>
                  <a:outerShdw blurRad="31750" dist="25400" dir="5400000" algn="tl" rotWithShape="0">
                    <a:srgbClr val="000000">
                      <a:alpha val="25000"/>
                    </a:srgbClr>
                  </a:outerShdw>
                </a:effectLst>
                <a:cs typeface="Arial"/>
              </a:rPr>
              <a:t> </a:t>
            </a:r>
            <a:br>
              <a:rPr lang="en-US" altLang="en-US" sz="2400" b="1" kern="0" dirty="0" smtClean="0">
                <a:solidFill>
                  <a:srgbClr val="FF0000"/>
                </a:solidFill>
                <a:effectLst>
                  <a:outerShdw blurRad="31750" dist="25400" dir="5400000" algn="tl" rotWithShape="0">
                    <a:srgbClr val="000000">
                      <a:alpha val="25000"/>
                    </a:srgbClr>
                  </a:outerShdw>
                </a:effectLst>
                <a:cs typeface="Arial"/>
              </a:rPr>
            </a:br>
            <a:r>
              <a:rPr lang="en-US" altLang="en-US" sz="2400" b="1" kern="0" dirty="0" smtClean="0">
                <a:solidFill>
                  <a:schemeClr val="bg2">
                    <a:lumMod val="50000"/>
                  </a:schemeClr>
                </a:solidFill>
                <a:effectLst>
                  <a:outerShdw blurRad="31750" dist="25400" dir="5400000" algn="tl" rotWithShape="0">
                    <a:srgbClr val="000000">
                      <a:alpha val="25000"/>
                    </a:srgbClr>
                  </a:outerShdw>
                </a:effectLst>
                <a:latin typeface="Arial"/>
                <a:cs typeface="Arial"/>
              </a:rPr>
              <a:t>Projects</a:t>
            </a:r>
            <a:r>
              <a:rPr lang="en-US" altLang="en-US" sz="2000" b="1" kern="0" dirty="0" smtClean="0">
                <a:solidFill>
                  <a:srgbClr val="0070C0"/>
                </a:solidFill>
                <a:effectLst>
                  <a:outerShdw blurRad="31750" dist="25400" dir="5400000" algn="tl" rotWithShape="0">
                    <a:srgbClr val="000000">
                      <a:alpha val="25000"/>
                    </a:srgbClr>
                  </a:outerShdw>
                </a:effectLst>
                <a:cs typeface="Arial"/>
              </a:rPr>
              <a:t> </a:t>
            </a:r>
            <a:r>
              <a:rPr lang="en-US" altLang="en-US" sz="2400" b="1" kern="0" dirty="0" smtClean="0">
                <a:solidFill>
                  <a:schemeClr val="bg2">
                    <a:lumMod val="50000"/>
                  </a:schemeClr>
                </a:solidFill>
                <a:effectLst>
                  <a:outerShdw blurRad="31750" dist="25400" dir="5400000" algn="tl" rotWithShape="0">
                    <a:srgbClr val="000000">
                      <a:alpha val="25000"/>
                    </a:srgbClr>
                  </a:outerShdw>
                </a:effectLst>
                <a:latin typeface="Arial"/>
                <a:cs typeface="Arial"/>
              </a:rPr>
              <a:t>Delays and Slower Pace of FIDs</a:t>
            </a:r>
            <a:endParaRPr lang="en-US" altLang="en-US" sz="2400" b="1" kern="0" dirty="0">
              <a:solidFill>
                <a:srgbClr val="0070C0"/>
              </a:solidFill>
              <a:effectLst>
                <a:outerShdw blurRad="31750" dist="25400" dir="5400000" algn="tl" rotWithShape="0">
                  <a:srgbClr val="000000">
                    <a:alpha val="25000"/>
                  </a:srgbClr>
                </a:outerShdw>
              </a:effectLst>
              <a:cs typeface="Arial"/>
            </a:endParaRPr>
          </a:p>
        </p:txBody>
      </p:sp>
      <p:graphicFrame>
        <p:nvGraphicFramePr>
          <p:cNvPr id="9" name="Chart 8"/>
          <p:cNvGraphicFramePr>
            <a:graphicFrameLocks/>
          </p:cNvGraphicFramePr>
          <p:nvPr>
            <p:extLst>
              <p:ext uri="{D42A27DB-BD31-4B8C-83A1-F6EECF244321}">
                <p14:modId xmlns:p14="http://schemas.microsoft.com/office/powerpoint/2010/main" val="2734055227"/>
              </p:ext>
            </p:extLst>
          </p:nvPr>
        </p:nvGraphicFramePr>
        <p:xfrm>
          <a:off x="1160585" y="1294336"/>
          <a:ext cx="3563819" cy="214101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00425" y="3781701"/>
            <a:ext cx="9735982" cy="2392963"/>
          </a:xfrm>
          <a:prstGeom prst="rect">
            <a:avLst/>
          </a:prstGeom>
          <a:noFill/>
          <a:ln>
            <a:solidFill>
              <a:schemeClr val="accent1"/>
            </a:solidFill>
          </a:ln>
          <a:effectLst/>
          <a:scene3d>
            <a:camera prst="orthographicFront">
              <a:rot lat="0" lon="0" rev="0"/>
            </a:camera>
            <a:lightRig rig="balanced" dir="t">
              <a:rot lat="0" lon="0" rev="8700000"/>
            </a:lightRig>
          </a:scene3d>
          <a:sp3d>
            <a:bevelT w="190500" h="38100"/>
          </a:sp3d>
        </p:spPr>
        <p:txBody>
          <a:bodyPr wrap="square" rtlCol="0">
            <a:spAutoFit/>
          </a:bodyPr>
          <a:lstStyle/>
          <a:p>
            <a:pPr marL="228600" indent="-228600" algn="just">
              <a:buAutoNum type="arabicPeriod"/>
            </a:pPr>
            <a:r>
              <a:rPr lang="en-US" sz="1150" b="1" dirty="0" smtClean="0">
                <a:latin typeface="Arial (Body)"/>
              </a:rPr>
              <a:t>Commissioning of new LNG trains</a:t>
            </a:r>
            <a:r>
              <a:rPr lang="en-US" sz="1150" dirty="0" smtClean="0">
                <a:latin typeface="Arial (Body)"/>
              </a:rPr>
              <a:t>: Australia, US, Russia &amp; Malaysia &amp;  restart of Angola LNG.</a:t>
            </a:r>
          </a:p>
          <a:p>
            <a:pPr algn="just"/>
            <a:r>
              <a:rPr lang="en-US" sz="1150" b="1" dirty="0" smtClean="0">
                <a:latin typeface="Arial (Body)"/>
              </a:rPr>
              <a:t> 2. </a:t>
            </a:r>
            <a:r>
              <a:rPr lang="en-US" sz="1150" dirty="0" smtClean="0">
                <a:latin typeface="Arial (Body)"/>
              </a:rPr>
              <a:t>Delay </a:t>
            </a:r>
            <a:r>
              <a:rPr lang="en-US" sz="1150" dirty="0">
                <a:latin typeface="Arial (Body)"/>
              </a:rPr>
              <a:t>of two new projects from </a:t>
            </a:r>
            <a:r>
              <a:rPr lang="en-US" sz="1150" dirty="0" smtClean="0">
                <a:latin typeface="Arial (Body)"/>
              </a:rPr>
              <a:t>Australia.</a:t>
            </a:r>
            <a:endParaRPr lang="en-US" sz="1150" b="1" dirty="0" smtClean="0">
              <a:latin typeface="Arial (Body)"/>
              <a:sym typeface="Wingdings" pitchFamily="2" charset="2"/>
            </a:endParaRPr>
          </a:p>
          <a:p>
            <a:pPr marL="171450" indent="-171450" algn="just">
              <a:buFont typeface="Wingdings"/>
              <a:buChar char="è"/>
            </a:pPr>
            <a:r>
              <a:rPr lang="en-US" sz="1150" b="1" dirty="0" smtClean="0">
                <a:latin typeface="Arial (Body)"/>
                <a:sym typeface="Wingdings" pitchFamily="2" charset="2"/>
              </a:rPr>
              <a:t>About 30 MT of incremental LNG capacity expected in </a:t>
            </a:r>
            <a:r>
              <a:rPr lang="en-US" sz="1150" b="1" dirty="0" smtClean="0">
                <a:latin typeface="Arial (Body)"/>
              </a:rPr>
              <a:t>2017 </a:t>
            </a:r>
            <a:r>
              <a:rPr lang="en-US" sz="1150" b="1" dirty="0" smtClean="0">
                <a:latin typeface="Arial (Body)"/>
                <a:sym typeface="Wingdings" pitchFamily="2" charset="2"/>
              </a:rPr>
              <a:t>G</a:t>
            </a:r>
            <a:r>
              <a:rPr lang="en-US" sz="1150" b="1" dirty="0" smtClean="0">
                <a:latin typeface="Arial (Body)"/>
              </a:rPr>
              <a:t>lobal installed LNG capacity to reach ~ 384 MT</a:t>
            </a:r>
            <a:endParaRPr lang="en-US" sz="1150" dirty="0">
              <a:latin typeface="Arial (Body)"/>
            </a:endParaRPr>
          </a:p>
          <a:p>
            <a:pPr algn="just"/>
            <a:endParaRPr lang="en-US" sz="1150" dirty="0">
              <a:latin typeface="Arial (Body)"/>
            </a:endParaRPr>
          </a:p>
          <a:p>
            <a:pPr algn="just"/>
            <a:r>
              <a:rPr lang="en-US" sz="1150" b="1" dirty="0">
                <a:latin typeface="Arial (Body)"/>
              </a:rPr>
              <a:t>3</a:t>
            </a:r>
            <a:r>
              <a:rPr lang="en-US" sz="1150" b="1" dirty="0" smtClean="0">
                <a:latin typeface="Arial (Body)"/>
              </a:rPr>
              <a:t>. FID</a:t>
            </a:r>
            <a:r>
              <a:rPr lang="en-US" sz="1150" dirty="0" smtClean="0">
                <a:latin typeface="Arial (Body)"/>
              </a:rPr>
              <a:t>: No FID  so far in 2017, except Mozambique’s 3.3 MTPA Coral F-LNG while E. Guinea’s2.2 MTPA Fortuna FLNG to take </a:t>
            </a:r>
            <a:r>
              <a:rPr lang="en-US" sz="1150" dirty="0">
                <a:latin typeface="Arial (Body)"/>
              </a:rPr>
              <a:t>FID by </a:t>
            </a:r>
            <a:r>
              <a:rPr lang="en-US" sz="1150" dirty="0" smtClean="0">
                <a:latin typeface="Arial (Body)"/>
              </a:rPr>
              <a:t>end 2017  </a:t>
            </a:r>
          </a:p>
          <a:p>
            <a:pPr marL="128588" indent="-128588" algn="just">
              <a:buFont typeface="Wingdings" panose="05000000000000000000" pitchFamily="2" charset="2"/>
              <a:buChar char="Ø"/>
            </a:pPr>
            <a:r>
              <a:rPr lang="en-US" sz="1150" dirty="0" smtClean="0">
                <a:latin typeface="Arial (Body)"/>
              </a:rPr>
              <a:t>Projects cancelled: Canada - North </a:t>
            </a:r>
            <a:r>
              <a:rPr lang="en-US" sz="1150" dirty="0">
                <a:latin typeface="Arial (Body)"/>
              </a:rPr>
              <a:t>West Pacific </a:t>
            </a:r>
            <a:r>
              <a:rPr lang="en-US" sz="1150" dirty="0" smtClean="0">
                <a:latin typeface="Arial (Body)"/>
              </a:rPr>
              <a:t>LNG (</a:t>
            </a:r>
            <a:r>
              <a:rPr lang="en-US" sz="1150" dirty="0" err="1" smtClean="0">
                <a:latin typeface="Arial (Body)"/>
              </a:rPr>
              <a:t>Petronas</a:t>
            </a:r>
            <a:r>
              <a:rPr lang="en-US" sz="1150" dirty="0" smtClean="0">
                <a:latin typeface="Arial (Body)"/>
              </a:rPr>
              <a:t>) and  Aurora LNG</a:t>
            </a:r>
            <a:endParaRPr lang="en-US" sz="1150" dirty="0">
              <a:latin typeface="Arial (Body)"/>
            </a:endParaRPr>
          </a:p>
          <a:p>
            <a:pPr marL="128588" indent="-128588" algn="just">
              <a:buFont typeface="Wingdings" panose="05000000000000000000" pitchFamily="2" charset="2"/>
              <a:buChar char="Ø"/>
            </a:pPr>
            <a:endParaRPr lang="en-US" sz="1150" dirty="0" smtClean="0">
              <a:latin typeface="Arial (Body)"/>
            </a:endParaRPr>
          </a:p>
          <a:p>
            <a:pPr algn="just"/>
            <a:r>
              <a:rPr lang="en-US" sz="1150" dirty="0" smtClean="0">
                <a:latin typeface="Arial (Body)"/>
                <a:sym typeface="Wingdings" pitchFamily="2" charset="2"/>
              </a:rPr>
              <a:t></a:t>
            </a:r>
            <a:r>
              <a:rPr lang="en-US" sz="1150" b="1" dirty="0" smtClean="0">
                <a:latin typeface="Arial (Body)"/>
              </a:rPr>
              <a:t>Global </a:t>
            </a:r>
            <a:r>
              <a:rPr lang="en-US" sz="1150" b="1" dirty="0">
                <a:latin typeface="Arial (Body)"/>
              </a:rPr>
              <a:t>LNG capacity </a:t>
            </a:r>
            <a:r>
              <a:rPr lang="en-US" sz="1150" b="1" dirty="0" smtClean="0">
                <a:latin typeface="Arial (Body)"/>
              </a:rPr>
              <a:t>to reach 466 </a:t>
            </a:r>
            <a:r>
              <a:rPr lang="en-US" sz="1150" b="1" dirty="0">
                <a:latin typeface="Arial (Body)"/>
              </a:rPr>
              <a:t>MTPA by </a:t>
            </a:r>
            <a:r>
              <a:rPr lang="en-US" sz="1150" b="1" dirty="0" smtClean="0">
                <a:latin typeface="Arial (Body)"/>
              </a:rPr>
              <a:t>2020</a:t>
            </a:r>
          </a:p>
          <a:p>
            <a:pPr algn="just"/>
            <a:r>
              <a:rPr lang="en-US" sz="1150" dirty="0" smtClean="0">
                <a:latin typeface="Arial (Body)"/>
              </a:rPr>
              <a:t> </a:t>
            </a:r>
            <a:endParaRPr lang="en-US" sz="1150" dirty="0">
              <a:latin typeface="Arial (Body)"/>
            </a:endParaRPr>
          </a:p>
          <a:p>
            <a:pPr algn="just"/>
            <a:r>
              <a:rPr lang="en-US" sz="1150" b="1" dirty="0">
                <a:latin typeface="Arial (Body)"/>
              </a:rPr>
              <a:t>4</a:t>
            </a:r>
            <a:r>
              <a:rPr lang="en-US" sz="1150" b="1" dirty="0" smtClean="0">
                <a:latin typeface="Arial (Body)"/>
              </a:rPr>
              <a:t>. Post 2020</a:t>
            </a:r>
            <a:r>
              <a:rPr lang="en-US" sz="1150" b="1" dirty="0">
                <a:latin typeface="Arial (Body)"/>
              </a:rPr>
              <a:t>:</a:t>
            </a:r>
          </a:p>
          <a:p>
            <a:pPr marL="128588" indent="-128588" algn="just">
              <a:buFont typeface="Arial" panose="020B0604020202020204" pitchFamily="34" charset="0"/>
              <a:buChar char="•"/>
            </a:pPr>
            <a:r>
              <a:rPr lang="en-US" sz="1150" dirty="0" smtClean="0">
                <a:latin typeface="Arial (Body)"/>
              </a:rPr>
              <a:t>Many GECF MCs are expected to bring additional LNG volumes via new projects, expansions, debottlenecking such as Qatar’s plans to raise its LNG production to 100 MTPA after shifting the moratorium on North Field</a:t>
            </a:r>
          </a:p>
          <a:p>
            <a:pPr algn="just"/>
            <a:endParaRPr lang="en-US" sz="1150" dirty="0">
              <a:latin typeface="Arial (Body)"/>
            </a:endParaRPr>
          </a:p>
        </p:txBody>
      </p:sp>
      <p:sp>
        <p:nvSpPr>
          <p:cNvPr id="2" name="TextBox 1"/>
          <p:cNvSpPr txBox="1"/>
          <p:nvPr/>
        </p:nvSpPr>
        <p:spPr>
          <a:xfrm>
            <a:off x="1515210" y="1078641"/>
            <a:ext cx="3207084" cy="430887"/>
          </a:xfrm>
          <a:prstGeom prst="rect">
            <a:avLst/>
          </a:prstGeom>
          <a:noFill/>
        </p:spPr>
        <p:txBody>
          <a:bodyPr wrap="square" rtlCol="0">
            <a:spAutoFit/>
          </a:bodyPr>
          <a:lstStyle/>
          <a:p>
            <a:pPr algn="ctr"/>
            <a:r>
              <a:rPr lang="en-US" sz="1100" b="1" i="1" dirty="0">
                <a:solidFill>
                  <a:schemeClr val="tx2">
                    <a:lumMod val="50000"/>
                  </a:schemeClr>
                </a:solidFill>
              </a:rPr>
              <a:t>New LNG capacity expected by 2017-2020</a:t>
            </a:r>
          </a:p>
          <a:p>
            <a:pPr algn="ctr"/>
            <a:r>
              <a:rPr lang="en-US" sz="1100" b="1" i="1" dirty="0">
                <a:solidFill>
                  <a:schemeClr val="tx2">
                    <a:lumMod val="50000"/>
                  </a:schemeClr>
                </a:solidFill>
              </a:rPr>
              <a:t>( MTPA)</a:t>
            </a:r>
          </a:p>
        </p:txBody>
      </p:sp>
      <p:sp>
        <p:nvSpPr>
          <p:cNvPr id="11" name="Title 1"/>
          <p:cNvSpPr txBox="1">
            <a:spLocks/>
          </p:cNvSpPr>
          <p:nvPr/>
        </p:nvSpPr>
        <p:spPr bwMode="auto">
          <a:xfrm>
            <a:off x="1638301" y="3272196"/>
            <a:ext cx="2824976" cy="16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lgn="l" rtl="0" eaLnBrk="1" fontAlgn="base" hangingPunct="1">
              <a:spcBef>
                <a:spcPct val="0"/>
              </a:spcBef>
              <a:spcAft>
                <a:spcPct val="0"/>
              </a:spcAft>
              <a:defRPr sz="2800" kern="12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r>
              <a:rPr lang="en-US" sz="600" i="1" dirty="0"/>
              <a:t>Source: IGU, Petroleum Economist and updated information for these projects</a:t>
            </a:r>
          </a:p>
        </p:txBody>
      </p:sp>
      <p:graphicFrame>
        <p:nvGraphicFramePr>
          <p:cNvPr id="12" name="Chart 11"/>
          <p:cNvGraphicFramePr>
            <a:graphicFrameLocks/>
          </p:cNvGraphicFramePr>
          <p:nvPr>
            <p:extLst>
              <p:ext uri="{D42A27DB-BD31-4B8C-83A1-F6EECF244321}">
                <p14:modId xmlns:p14="http://schemas.microsoft.com/office/powerpoint/2010/main" val="1088601275"/>
              </p:ext>
            </p:extLst>
          </p:nvPr>
        </p:nvGraphicFramePr>
        <p:xfrm>
          <a:off x="4773113" y="1278628"/>
          <a:ext cx="4083672" cy="225001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5038817" y="1078641"/>
            <a:ext cx="3131952" cy="430887"/>
          </a:xfrm>
          <a:prstGeom prst="rect">
            <a:avLst/>
          </a:prstGeom>
          <a:noFill/>
        </p:spPr>
        <p:txBody>
          <a:bodyPr wrap="square" rtlCol="0">
            <a:spAutoFit/>
          </a:bodyPr>
          <a:lstStyle/>
          <a:p>
            <a:pPr algn="ctr"/>
            <a:r>
              <a:rPr lang="en-US" sz="1100" b="1" i="1" dirty="0">
                <a:solidFill>
                  <a:schemeClr val="tx2">
                    <a:lumMod val="50000"/>
                  </a:schemeClr>
                </a:solidFill>
              </a:rPr>
              <a:t>Global LNG capacity 1964-2020</a:t>
            </a:r>
          </a:p>
          <a:p>
            <a:pPr algn="ctr"/>
            <a:r>
              <a:rPr lang="en-US" sz="1100" b="1" i="1" dirty="0">
                <a:solidFill>
                  <a:schemeClr val="tx2">
                    <a:lumMod val="50000"/>
                  </a:schemeClr>
                </a:solidFill>
              </a:rPr>
              <a:t>( MTPA)</a:t>
            </a:r>
          </a:p>
        </p:txBody>
      </p:sp>
      <p:cxnSp>
        <p:nvCxnSpPr>
          <p:cNvPr id="14" name="Straight Connector 13"/>
          <p:cNvCxnSpPr/>
          <p:nvPr/>
        </p:nvCxnSpPr>
        <p:spPr>
          <a:xfrm flipV="1">
            <a:off x="7285435" y="1448191"/>
            <a:ext cx="0" cy="1673987"/>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97865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00" y="119562"/>
            <a:ext cx="8330400" cy="747338"/>
          </a:xfrm>
        </p:spPr>
        <p:txBody>
          <a:bodyPr/>
          <a:lstStyle/>
          <a:p>
            <a:r>
              <a:rPr lang="en-US" altLang="en-US" sz="2400" b="1" kern="0" dirty="0">
                <a:solidFill>
                  <a:srgbClr val="0070C0"/>
                </a:solidFill>
                <a:effectLst>
                  <a:outerShdw blurRad="31750" dist="25400" dir="5400000" algn="tl" rotWithShape="0">
                    <a:srgbClr val="000000">
                      <a:alpha val="25000"/>
                    </a:srgbClr>
                  </a:outerShdw>
                </a:effectLst>
                <a:cs typeface="Arial"/>
              </a:rPr>
              <a:t>Cross Basins Arbitrage </a:t>
            </a:r>
            <a:r>
              <a:rPr lang="en-US" altLang="en-US" sz="2400" b="1" kern="0" dirty="0" smtClean="0">
                <a:solidFill>
                  <a:srgbClr val="0070C0"/>
                </a:solidFill>
                <a:effectLst>
                  <a:outerShdw blurRad="31750" dist="25400" dir="5400000" algn="tl" rotWithShape="0">
                    <a:srgbClr val="000000">
                      <a:alpha val="25000"/>
                    </a:srgbClr>
                  </a:outerShdw>
                </a:effectLst>
                <a:cs typeface="Arial"/>
              </a:rPr>
              <a:t>Opportunities and Gas Prices</a:t>
            </a:r>
            <a:r>
              <a:rPr lang="en-US" altLang="en-US" sz="2400" b="1" kern="0" dirty="0">
                <a:solidFill>
                  <a:srgbClr val="0070C0"/>
                </a:solidFill>
                <a:effectLst>
                  <a:outerShdw blurRad="31750" dist="25400" dir="5400000" algn="tl" rotWithShape="0">
                    <a:srgbClr val="000000">
                      <a:alpha val="25000"/>
                    </a:srgbClr>
                  </a:outerShdw>
                </a:effectLst>
                <a:cs typeface="Arial"/>
              </a:rPr>
              <a:t/>
            </a:r>
            <a:br>
              <a:rPr lang="en-US" altLang="en-US" sz="2400" b="1" kern="0" dirty="0">
                <a:solidFill>
                  <a:srgbClr val="0070C0"/>
                </a:solidFill>
                <a:effectLst>
                  <a:outerShdw blurRad="31750" dist="25400" dir="5400000" algn="tl" rotWithShape="0">
                    <a:srgbClr val="000000">
                      <a:alpha val="25000"/>
                    </a:srgbClr>
                  </a:outerShdw>
                </a:effectLst>
                <a:cs typeface="Arial"/>
              </a:rPr>
            </a:br>
            <a:r>
              <a:rPr lang="en-US" altLang="en-US" sz="2000" b="1" kern="0" dirty="0">
                <a:solidFill>
                  <a:schemeClr val="bg2">
                    <a:lumMod val="50000"/>
                  </a:schemeClr>
                </a:solidFill>
                <a:effectLst>
                  <a:outerShdw blurRad="31750" dist="25400" dir="5400000" algn="tl" rotWithShape="0">
                    <a:srgbClr val="000000">
                      <a:alpha val="25000"/>
                    </a:srgbClr>
                  </a:outerShdw>
                </a:effectLst>
                <a:latin typeface="Arial"/>
                <a:cs typeface="Arial"/>
              </a:rPr>
              <a:t>A</a:t>
            </a:r>
            <a:r>
              <a:rPr lang="en-US" sz="2000" b="1" kern="0" dirty="0">
                <a:solidFill>
                  <a:schemeClr val="bg2">
                    <a:lumMod val="50000"/>
                  </a:schemeClr>
                </a:solidFill>
                <a:effectLst>
                  <a:outerShdw blurRad="31750" dist="25400" dir="5400000" algn="tl" rotWithShape="0">
                    <a:srgbClr val="000000">
                      <a:alpha val="25000"/>
                    </a:srgbClr>
                  </a:outerShdw>
                </a:effectLst>
                <a:latin typeface="Arial"/>
                <a:cs typeface="Arial"/>
              </a:rPr>
              <a:t> price </a:t>
            </a:r>
            <a:r>
              <a:rPr lang="en-US" sz="2000" b="1" kern="0" dirty="0" smtClean="0">
                <a:solidFill>
                  <a:schemeClr val="bg2">
                    <a:lumMod val="50000"/>
                  </a:schemeClr>
                </a:solidFill>
                <a:effectLst>
                  <a:outerShdw blurRad="31750" dist="25400" dir="5400000" algn="tl" rotWithShape="0">
                    <a:srgbClr val="000000">
                      <a:alpha val="25000"/>
                    </a:srgbClr>
                  </a:outerShdw>
                </a:effectLst>
                <a:latin typeface="Arial"/>
                <a:cs typeface="Arial"/>
              </a:rPr>
              <a:t>Convergence/ Divergence </a:t>
            </a:r>
            <a:r>
              <a:rPr lang="en-US" sz="2000" b="1" kern="0" dirty="0" smtClean="0">
                <a:solidFill>
                  <a:schemeClr val="bg2">
                    <a:lumMod val="50000"/>
                  </a:schemeClr>
                </a:solidFill>
                <a:effectLst>
                  <a:outerShdw blurRad="31750" dist="25400" dir="5400000" algn="tl" rotWithShape="0">
                    <a:srgbClr val="000000">
                      <a:alpha val="25000"/>
                    </a:srgbClr>
                  </a:outerShdw>
                </a:effectLst>
                <a:latin typeface="Arial"/>
                <a:cs typeface="Arial"/>
                <a:sym typeface="Wingdings" pitchFamily="2" charset="2"/>
              </a:rPr>
              <a:t>A</a:t>
            </a:r>
            <a:r>
              <a:rPr lang="en-US" sz="2000" b="1" kern="0" dirty="0" smtClean="0">
                <a:solidFill>
                  <a:schemeClr val="bg2">
                    <a:lumMod val="50000"/>
                  </a:schemeClr>
                </a:solidFill>
                <a:effectLst>
                  <a:outerShdw blurRad="31750" dist="25400" dir="5400000" algn="tl" rotWithShape="0">
                    <a:srgbClr val="000000">
                      <a:alpha val="25000"/>
                    </a:srgbClr>
                  </a:outerShdw>
                </a:effectLst>
                <a:latin typeface="Arial"/>
                <a:cs typeface="Arial"/>
              </a:rPr>
              <a:t>rbitrage Opportunities?</a:t>
            </a:r>
            <a:r>
              <a:rPr lang="en-US" altLang="en-US" sz="2000" b="1" kern="0" dirty="0" smtClean="0">
                <a:solidFill>
                  <a:srgbClr val="0070C0"/>
                </a:solidFill>
                <a:effectLst>
                  <a:outerShdw blurRad="31750" dist="25400" dir="5400000" algn="tl" rotWithShape="0">
                    <a:srgbClr val="000000">
                      <a:alpha val="25000"/>
                    </a:srgbClr>
                  </a:outerShdw>
                </a:effectLst>
                <a:cs typeface="Arial"/>
              </a:rPr>
              <a:t> </a:t>
            </a:r>
            <a:endParaRPr lang="en-US" sz="2400" dirty="0"/>
          </a:p>
        </p:txBody>
      </p:sp>
      <p:sp>
        <p:nvSpPr>
          <p:cNvPr id="4" name="Slide Number Placeholder 3"/>
          <p:cNvSpPr>
            <a:spLocks noGrp="1"/>
          </p:cNvSpPr>
          <p:nvPr>
            <p:ph type="sldNum" sz="quarter" idx="4294967295"/>
          </p:nvPr>
        </p:nvSpPr>
        <p:spPr>
          <a:xfrm>
            <a:off x="7166372" y="6356352"/>
            <a:ext cx="1810941" cy="365125"/>
          </a:xfrm>
        </p:spPr>
        <p:txBody>
          <a:bodyPr/>
          <a:lstStyle/>
          <a:p>
            <a:pPr>
              <a:defRPr/>
            </a:pPr>
            <a:fld id="{01C4AF8B-C27F-4EDC-9810-E934CE7584FA}" type="slidenum">
              <a:rPr lang="en-GB">
                <a:solidFill>
                  <a:prstClr val="white"/>
                </a:solidFill>
                <a:latin typeface="Arial"/>
              </a:rPr>
              <a:pPr>
                <a:defRPr/>
              </a:pPr>
              <a:t>8</a:t>
            </a:fld>
            <a:endParaRPr lang="en-GB">
              <a:solidFill>
                <a:prstClr val="white"/>
              </a:solidFill>
              <a:latin typeface="Arial"/>
            </a:endParaRPr>
          </a:p>
        </p:txBody>
      </p:sp>
      <p:sp>
        <p:nvSpPr>
          <p:cNvPr id="11" name="Slide Number Placeholder 3"/>
          <p:cNvSpPr txBox="1">
            <a:spLocks/>
          </p:cNvSpPr>
          <p:nvPr/>
        </p:nvSpPr>
        <p:spPr>
          <a:xfrm>
            <a:off x="650240" y="4378960"/>
            <a:ext cx="9255760" cy="1871913"/>
          </a:xfrm>
          <a:prstGeom prst="rect">
            <a:avLst/>
          </a:prstGeom>
        </p:spPr>
        <p:txBody>
          <a:bodyPr vert="horz" lIns="68580" tIns="34290" rIns="68580" bIns="34290" numCol="1" spcCol="182880" rtlCol="0" anchor="ctr"/>
          <a:lstStyle>
            <a:defPPr>
              <a:defRPr lang="en-US"/>
            </a:defPPr>
            <a:lvl1pPr marL="0" algn="r" defTabSz="914400" rtl="0" eaLnBrk="1" fontAlgn="auto" latinLnBrk="0" hangingPunct="1">
              <a:spcBef>
                <a:spcPts val="0"/>
              </a:spcBef>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325" lvl="1" fontAlgn="base">
              <a:spcBef>
                <a:spcPct val="0"/>
              </a:spcBef>
              <a:spcAft>
                <a:spcPct val="0"/>
              </a:spcAft>
            </a:pPr>
            <a:r>
              <a:rPr lang="en-US" sz="1400" dirty="0">
                <a:solidFill>
                  <a:prstClr val="black"/>
                </a:solidFill>
              </a:rPr>
              <a:t>In the middle of November 2017, the cross-basin differential was $1.02/MMBtu, lower than the required minimum cross-basin shipping cost of $1.40/MMBtu for arbitrage opportunity</a:t>
            </a:r>
          </a:p>
          <a:p>
            <a:pPr algn="just" fontAlgn="base">
              <a:spcBef>
                <a:spcPct val="0"/>
              </a:spcBef>
              <a:spcAft>
                <a:spcPct val="0"/>
              </a:spcAft>
            </a:pPr>
            <a:endParaRPr lang="en-US" sz="1400" dirty="0">
              <a:solidFill>
                <a:prstClr val="black"/>
              </a:solidFill>
            </a:endParaRPr>
          </a:p>
          <a:p>
            <a:pPr marL="285750" indent="-285750" algn="just" fontAlgn="base">
              <a:spcBef>
                <a:spcPct val="0"/>
              </a:spcBef>
              <a:spcAft>
                <a:spcPct val="0"/>
              </a:spcAft>
              <a:buFont typeface="Wingdings" panose="05000000000000000000" pitchFamily="2" charset="2"/>
              <a:buChar char="q"/>
            </a:pPr>
            <a:r>
              <a:rPr lang="en-US" sz="1400" dirty="0" smtClean="0">
                <a:solidFill>
                  <a:prstClr val="black"/>
                </a:solidFill>
              </a:rPr>
              <a:t>2017 YTD-Nov. 17, 17 Spot Price Analysis (y-o-y):</a:t>
            </a:r>
            <a:endParaRPr lang="en-US" sz="1400" dirty="0">
              <a:solidFill>
                <a:prstClr val="black"/>
              </a:solidFill>
            </a:endParaRPr>
          </a:p>
          <a:p>
            <a:pPr marL="742950" lvl="1" indent="-285750" algn="just" fontAlgn="base">
              <a:spcBef>
                <a:spcPct val="0"/>
              </a:spcBef>
              <a:spcAft>
                <a:spcPct val="0"/>
              </a:spcAft>
              <a:buFont typeface="Wingdings" panose="05000000000000000000" pitchFamily="2" charset="2"/>
              <a:buChar char="q"/>
            </a:pPr>
            <a:r>
              <a:rPr lang="en-US" sz="1400" dirty="0" smtClean="0">
                <a:solidFill>
                  <a:prstClr val="black"/>
                </a:solidFill>
              </a:rPr>
              <a:t>HH - $3.00/MMBtu (+ 24.8%)</a:t>
            </a:r>
          </a:p>
          <a:p>
            <a:pPr marL="742950" lvl="1" indent="-285750" algn="just" fontAlgn="base">
              <a:spcBef>
                <a:spcPct val="0"/>
              </a:spcBef>
              <a:spcAft>
                <a:spcPct val="0"/>
              </a:spcAft>
              <a:buFont typeface="Wingdings" panose="05000000000000000000" pitchFamily="2" charset="2"/>
              <a:buChar char="q"/>
            </a:pPr>
            <a:r>
              <a:rPr lang="en-US" sz="1400" dirty="0" smtClean="0">
                <a:solidFill>
                  <a:prstClr val="black"/>
                </a:solidFill>
              </a:rPr>
              <a:t>NBP - $5.56/MMBtu (+23.6%)</a:t>
            </a:r>
          </a:p>
          <a:p>
            <a:pPr marL="742950" lvl="1" indent="-285750" algn="just" fontAlgn="base">
              <a:spcBef>
                <a:spcPct val="0"/>
              </a:spcBef>
              <a:spcAft>
                <a:spcPct val="0"/>
              </a:spcAft>
              <a:buFont typeface="Wingdings" panose="05000000000000000000" pitchFamily="2" charset="2"/>
              <a:buChar char="q"/>
            </a:pPr>
            <a:r>
              <a:rPr lang="en-US" sz="1400" dirty="0">
                <a:solidFill>
                  <a:prstClr val="black"/>
                </a:solidFill>
              </a:rPr>
              <a:t>SWE LNG - $</a:t>
            </a:r>
            <a:r>
              <a:rPr lang="en-US" sz="1400" dirty="0" smtClean="0">
                <a:solidFill>
                  <a:prstClr val="black"/>
                </a:solidFill>
              </a:rPr>
              <a:t>6.17/MMBtu (+30.4%)</a:t>
            </a:r>
          </a:p>
          <a:p>
            <a:pPr marL="742950" lvl="1" indent="-285750" algn="just" fontAlgn="base">
              <a:spcBef>
                <a:spcPct val="0"/>
              </a:spcBef>
              <a:spcAft>
                <a:spcPct val="0"/>
              </a:spcAft>
              <a:buFont typeface="Wingdings" panose="05000000000000000000" pitchFamily="2" charset="2"/>
              <a:buChar char="q"/>
            </a:pPr>
            <a:r>
              <a:rPr lang="en-US" sz="1400" dirty="0" smtClean="0">
                <a:solidFill>
                  <a:prstClr val="black"/>
                </a:solidFill>
              </a:rPr>
              <a:t>NEA LNG - $6.82/MMBtu (+24.4%)</a:t>
            </a:r>
          </a:p>
        </p:txBody>
      </p:sp>
      <p:sp>
        <p:nvSpPr>
          <p:cNvPr id="14" name="TextBox 7"/>
          <p:cNvSpPr txBox="1"/>
          <p:nvPr/>
        </p:nvSpPr>
        <p:spPr>
          <a:xfrm>
            <a:off x="7207414" y="6417020"/>
            <a:ext cx="2174486" cy="2329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prstClr val="black"/>
                </a:solidFill>
                <a:latin typeface="Calibri"/>
              </a:rPr>
              <a:t>Source: Argus ,Reuters,  GECF Estimate, OANDA</a:t>
            </a:r>
          </a:p>
        </p:txBody>
      </p:sp>
      <p:graphicFrame>
        <p:nvGraphicFramePr>
          <p:cNvPr id="12" name="Chart 11"/>
          <p:cNvGraphicFramePr>
            <a:graphicFrameLocks/>
          </p:cNvGraphicFramePr>
          <p:nvPr>
            <p:extLst>
              <p:ext uri="{D42A27DB-BD31-4B8C-83A1-F6EECF244321}">
                <p14:modId xmlns:p14="http://schemas.microsoft.com/office/powerpoint/2010/main" val="1576118272"/>
              </p:ext>
            </p:extLst>
          </p:nvPr>
        </p:nvGraphicFramePr>
        <p:xfrm>
          <a:off x="691544" y="1146412"/>
          <a:ext cx="8340675" cy="3202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469465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71474" y="343266"/>
            <a:ext cx="8130903" cy="58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14400" rtl="0" eaLnBrk="0" fontAlgn="base" hangingPunct="0">
              <a:lnSpc>
                <a:spcPct val="90000"/>
              </a:lnSpc>
              <a:spcBef>
                <a:spcPct val="0"/>
              </a:spcBef>
              <a:spcAft>
                <a:spcPct val="0"/>
              </a:spcAft>
              <a:defRPr sz="2800" kern="1200">
                <a:solidFill>
                  <a:schemeClr val="tx1"/>
                </a:solidFill>
                <a:latin typeface="Gill Sans SemiBold"/>
                <a:ea typeface="MS PGothic" pitchFamily="34" charset="-128"/>
                <a:cs typeface="Gill Sans SemiBold"/>
              </a:defRPr>
            </a:lvl1pPr>
            <a:lvl2pPr algn="l" defTabSz="914400" rtl="0" eaLnBrk="0" fontAlgn="base" hangingPunct="0">
              <a:lnSpc>
                <a:spcPct val="90000"/>
              </a:lnSpc>
              <a:spcBef>
                <a:spcPct val="0"/>
              </a:spcBef>
              <a:spcAft>
                <a:spcPct val="0"/>
              </a:spcAft>
              <a:defRPr sz="2800">
                <a:solidFill>
                  <a:schemeClr val="tx1"/>
                </a:solidFill>
                <a:latin typeface="Gill Sans SemiBold" charset="0"/>
                <a:ea typeface="MS PGothic" pitchFamily="34" charset="-128"/>
                <a:cs typeface="Gill Sans SemiBold" pitchFamily="1" charset="0"/>
              </a:defRPr>
            </a:lvl2pPr>
            <a:lvl3pPr algn="l" defTabSz="914400" rtl="0" eaLnBrk="0" fontAlgn="base" hangingPunct="0">
              <a:lnSpc>
                <a:spcPct val="90000"/>
              </a:lnSpc>
              <a:spcBef>
                <a:spcPct val="0"/>
              </a:spcBef>
              <a:spcAft>
                <a:spcPct val="0"/>
              </a:spcAft>
              <a:defRPr sz="2800">
                <a:solidFill>
                  <a:schemeClr val="tx1"/>
                </a:solidFill>
                <a:latin typeface="Gill Sans SemiBold" charset="0"/>
                <a:ea typeface="MS PGothic" pitchFamily="34" charset="-128"/>
                <a:cs typeface="Gill Sans SemiBold" pitchFamily="1" charset="0"/>
              </a:defRPr>
            </a:lvl3pPr>
            <a:lvl4pPr algn="l" defTabSz="914400" rtl="0" eaLnBrk="0" fontAlgn="base" hangingPunct="0">
              <a:lnSpc>
                <a:spcPct val="90000"/>
              </a:lnSpc>
              <a:spcBef>
                <a:spcPct val="0"/>
              </a:spcBef>
              <a:spcAft>
                <a:spcPct val="0"/>
              </a:spcAft>
              <a:defRPr sz="2800">
                <a:solidFill>
                  <a:schemeClr val="tx1"/>
                </a:solidFill>
                <a:latin typeface="Gill Sans SemiBold" charset="0"/>
                <a:ea typeface="MS PGothic" pitchFamily="34" charset="-128"/>
                <a:cs typeface="Gill Sans SemiBold" pitchFamily="1" charset="0"/>
              </a:defRPr>
            </a:lvl4pPr>
            <a:lvl5pPr algn="l" defTabSz="914400" rtl="0" eaLnBrk="0" fontAlgn="base" hangingPunct="0">
              <a:lnSpc>
                <a:spcPct val="90000"/>
              </a:lnSpc>
              <a:spcBef>
                <a:spcPct val="0"/>
              </a:spcBef>
              <a:spcAft>
                <a:spcPct val="0"/>
              </a:spcAft>
              <a:defRPr sz="2800">
                <a:solidFill>
                  <a:schemeClr val="tx1"/>
                </a:solidFill>
                <a:latin typeface="Gill Sans SemiBold" charset="0"/>
                <a:ea typeface="MS PGothic" pitchFamily="34" charset="-128"/>
                <a:cs typeface="Gill Sans SemiBold" pitchFamily="1" charset="0"/>
              </a:defRPr>
            </a:lvl5pPr>
            <a:lvl6pPr marL="228600" algn="l" defTabSz="914400" rtl="0" fontAlgn="base">
              <a:lnSpc>
                <a:spcPct val="90000"/>
              </a:lnSpc>
              <a:spcBef>
                <a:spcPct val="0"/>
              </a:spcBef>
              <a:spcAft>
                <a:spcPct val="0"/>
              </a:spcAft>
              <a:defRPr sz="4400">
                <a:solidFill>
                  <a:schemeClr val="tx1"/>
                </a:solidFill>
                <a:latin typeface="Calibri Light" charset="0"/>
              </a:defRPr>
            </a:lvl6pPr>
            <a:lvl7pPr marL="457200" algn="l" defTabSz="914400" rtl="0" fontAlgn="base">
              <a:lnSpc>
                <a:spcPct val="90000"/>
              </a:lnSpc>
              <a:spcBef>
                <a:spcPct val="0"/>
              </a:spcBef>
              <a:spcAft>
                <a:spcPct val="0"/>
              </a:spcAft>
              <a:defRPr sz="4400">
                <a:solidFill>
                  <a:schemeClr val="tx1"/>
                </a:solidFill>
                <a:latin typeface="Calibri Light" charset="0"/>
              </a:defRPr>
            </a:lvl7pPr>
            <a:lvl8pPr marL="685800" algn="l" defTabSz="914400" rtl="0" fontAlgn="base">
              <a:lnSpc>
                <a:spcPct val="90000"/>
              </a:lnSpc>
              <a:spcBef>
                <a:spcPct val="0"/>
              </a:spcBef>
              <a:spcAft>
                <a:spcPct val="0"/>
              </a:spcAft>
              <a:defRPr sz="4400">
                <a:solidFill>
                  <a:schemeClr val="tx1"/>
                </a:solidFill>
                <a:latin typeface="Calibri Light" charset="0"/>
              </a:defRPr>
            </a:lvl8pPr>
            <a:lvl9pPr marL="914400" algn="l" defTabSz="914400" rtl="0" fontAlgn="base">
              <a:lnSpc>
                <a:spcPct val="90000"/>
              </a:lnSpc>
              <a:spcBef>
                <a:spcPct val="0"/>
              </a:spcBef>
              <a:spcAft>
                <a:spcPct val="0"/>
              </a:spcAft>
              <a:defRPr sz="4400">
                <a:solidFill>
                  <a:schemeClr val="tx1"/>
                </a:solidFill>
                <a:latin typeface="Calibri Light" charset="0"/>
              </a:defRPr>
            </a:lvl9pPr>
          </a:lstStyle>
          <a:p>
            <a:pPr algn="just"/>
            <a:r>
              <a:rPr lang="en-US" sz="2100" b="1" kern="0" dirty="0" smtClean="0">
                <a:solidFill>
                  <a:srgbClr val="0070C0"/>
                </a:solidFill>
                <a:effectLst>
                  <a:outerShdw blurRad="31750" dist="25400" dir="5400000" algn="tl" rotWithShape="0">
                    <a:srgbClr val="000000">
                      <a:alpha val="25000"/>
                    </a:srgbClr>
                  </a:outerShdw>
                </a:effectLst>
                <a:latin typeface="Arial"/>
                <a:ea typeface="+mn-ea"/>
                <a:cs typeface="Arial"/>
              </a:rPr>
              <a:t>Long-term </a:t>
            </a:r>
            <a:r>
              <a:rPr lang="en-US" sz="2100" b="1" kern="0" dirty="0">
                <a:solidFill>
                  <a:srgbClr val="0070C0"/>
                </a:solidFill>
                <a:effectLst>
                  <a:outerShdw blurRad="31750" dist="25400" dir="5400000" algn="tl" rotWithShape="0">
                    <a:srgbClr val="000000">
                      <a:alpha val="25000"/>
                    </a:srgbClr>
                  </a:outerShdw>
                </a:effectLst>
                <a:latin typeface="Arial"/>
                <a:ea typeface="+mn-ea"/>
                <a:cs typeface="Arial"/>
              </a:rPr>
              <a:t>drivers of the world energy </a:t>
            </a:r>
            <a:r>
              <a:rPr lang="en-US" sz="2100" b="1" kern="0" dirty="0" smtClean="0">
                <a:solidFill>
                  <a:srgbClr val="0070C0"/>
                </a:solidFill>
                <a:effectLst>
                  <a:outerShdw blurRad="31750" dist="25400" dir="5400000" algn="tl" rotWithShape="0">
                    <a:srgbClr val="000000">
                      <a:alpha val="25000"/>
                    </a:srgbClr>
                  </a:outerShdw>
                </a:effectLst>
                <a:latin typeface="Arial"/>
                <a:ea typeface="+mn-ea"/>
                <a:cs typeface="Arial"/>
              </a:rPr>
              <a:t>demand</a:t>
            </a:r>
          </a:p>
          <a:p>
            <a:pPr algn="just"/>
            <a:r>
              <a:rPr lang="en-US" sz="2400" b="1" kern="0" dirty="0" smtClean="0">
                <a:solidFill>
                  <a:schemeClr val="bg2">
                    <a:lumMod val="50000"/>
                  </a:schemeClr>
                </a:solidFill>
                <a:effectLst>
                  <a:outerShdw blurRad="31750" dist="25400" dir="5400000" algn="tl" rotWithShape="0">
                    <a:srgbClr val="000000">
                      <a:alpha val="25000"/>
                    </a:srgbClr>
                  </a:outerShdw>
                </a:effectLst>
                <a:latin typeface="Arial"/>
                <a:cs typeface="Arial"/>
              </a:rPr>
              <a:t>The World in Increasing Need of Energy</a:t>
            </a:r>
            <a:endParaRPr lang="en-US" sz="2100" b="1" kern="0" dirty="0" smtClean="0">
              <a:solidFill>
                <a:srgbClr val="0070C0"/>
              </a:solidFill>
              <a:effectLst>
                <a:outerShdw blurRad="31750" dist="25400" dir="5400000" algn="tl" rotWithShape="0">
                  <a:srgbClr val="000000">
                    <a:alpha val="25000"/>
                  </a:srgbClr>
                </a:outerShdw>
              </a:effectLst>
              <a:latin typeface="Arial"/>
              <a:ea typeface="+mn-ea"/>
              <a:cs typeface="Arial"/>
            </a:endParaRPr>
          </a:p>
        </p:txBody>
      </p:sp>
      <p:graphicFrame>
        <p:nvGraphicFramePr>
          <p:cNvPr id="18" name="Table 17"/>
          <p:cNvGraphicFramePr>
            <a:graphicFrameLocks noGrp="1"/>
          </p:cNvGraphicFramePr>
          <p:nvPr>
            <p:extLst/>
          </p:nvPr>
        </p:nvGraphicFramePr>
        <p:xfrm>
          <a:off x="628446" y="1223642"/>
          <a:ext cx="8561278" cy="2398395"/>
        </p:xfrm>
        <a:graphic>
          <a:graphicData uri="http://schemas.openxmlformats.org/drawingml/2006/table">
            <a:tbl>
              <a:tblPr/>
              <a:tblGrid>
                <a:gridCol w="1224129">
                  <a:extLst>
                    <a:ext uri="{9D8B030D-6E8A-4147-A177-3AD203B41FA5}">
                      <a16:colId xmlns="" xmlns:a16="http://schemas.microsoft.com/office/drawing/2014/main" val="333008985"/>
                    </a:ext>
                  </a:extLst>
                </a:gridCol>
                <a:gridCol w="732189">
                  <a:extLst>
                    <a:ext uri="{9D8B030D-6E8A-4147-A177-3AD203B41FA5}">
                      <a16:colId xmlns="" xmlns:a16="http://schemas.microsoft.com/office/drawing/2014/main" val="364516932"/>
                    </a:ext>
                  </a:extLst>
                </a:gridCol>
                <a:gridCol w="732189">
                  <a:extLst>
                    <a:ext uri="{9D8B030D-6E8A-4147-A177-3AD203B41FA5}">
                      <a16:colId xmlns="" xmlns:a16="http://schemas.microsoft.com/office/drawing/2014/main" val="1831001345"/>
                    </a:ext>
                  </a:extLst>
                </a:gridCol>
                <a:gridCol w="732189">
                  <a:extLst>
                    <a:ext uri="{9D8B030D-6E8A-4147-A177-3AD203B41FA5}">
                      <a16:colId xmlns="" xmlns:a16="http://schemas.microsoft.com/office/drawing/2014/main" val="2058725902"/>
                    </a:ext>
                  </a:extLst>
                </a:gridCol>
                <a:gridCol w="854221">
                  <a:extLst>
                    <a:ext uri="{9D8B030D-6E8A-4147-A177-3AD203B41FA5}">
                      <a16:colId xmlns="" xmlns:a16="http://schemas.microsoft.com/office/drawing/2014/main" val="2032558503"/>
                    </a:ext>
                  </a:extLst>
                </a:gridCol>
                <a:gridCol w="854221">
                  <a:extLst>
                    <a:ext uri="{9D8B030D-6E8A-4147-A177-3AD203B41FA5}">
                      <a16:colId xmlns="" xmlns:a16="http://schemas.microsoft.com/office/drawing/2014/main" val="2218690094"/>
                    </a:ext>
                  </a:extLst>
                </a:gridCol>
                <a:gridCol w="858035">
                  <a:extLst>
                    <a:ext uri="{9D8B030D-6E8A-4147-A177-3AD203B41FA5}">
                      <a16:colId xmlns="" xmlns:a16="http://schemas.microsoft.com/office/drawing/2014/main" val="856919436"/>
                    </a:ext>
                  </a:extLst>
                </a:gridCol>
                <a:gridCol w="858035">
                  <a:extLst>
                    <a:ext uri="{9D8B030D-6E8A-4147-A177-3AD203B41FA5}">
                      <a16:colId xmlns="" xmlns:a16="http://schemas.microsoft.com/office/drawing/2014/main" val="2254369031"/>
                    </a:ext>
                  </a:extLst>
                </a:gridCol>
                <a:gridCol w="858035">
                  <a:extLst>
                    <a:ext uri="{9D8B030D-6E8A-4147-A177-3AD203B41FA5}">
                      <a16:colId xmlns="" xmlns:a16="http://schemas.microsoft.com/office/drawing/2014/main" val="3171611962"/>
                    </a:ext>
                  </a:extLst>
                </a:gridCol>
                <a:gridCol w="858035">
                  <a:extLst>
                    <a:ext uri="{9D8B030D-6E8A-4147-A177-3AD203B41FA5}">
                      <a16:colId xmlns="" xmlns:a16="http://schemas.microsoft.com/office/drawing/2014/main" val="2510971895"/>
                    </a:ext>
                  </a:extLst>
                </a:gridCol>
              </a:tblGrid>
              <a:tr h="190500">
                <a:tc rowSpan="2">
                  <a:txBody>
                    <a:bodyPr/>
                    <a:lstStyle/>
                    <a:p>
                      <a:pPr algn="ctr" fontAlgn="ctr"/>
                      <a:r>
                        <a:rPr lang="en-US" sz="1000" b="1" i="0" u="none" strike="noStrike" dirty="0">
                          <a:solidFill>
                            <a:srgbClr val="FFFFFF"/>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tc gridSpan="3">
                  <a:txBody>
                    <a:bodyPr/>
                    <a:lstStyle/>
                    <a:p>
                      <a:pPr algn="ctr" fontAlgn="ctr"/>
                      <a:r>
                        <a:rPr lang="en-US" sz="1100" b="1" i="0" u="none" strike="noStrike" dirty="0">
                          <a:solidFill>
                            <a:srgbClr val="FFFFFF"/>
                          </a:solidFill>
                          <a:effectLst/>
                          <a:latin typeface="Calibri Light" panose="020F0302020204030204" pitchFamily="34" charset="0"/>
                        </a:rPr>
                        <a:t>Historical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gridSpan="6">
                  <a:txBody>
                    <a:bodyPr/>
                    <a:lstStyle/>
                    <a:p>
                      <a:pPr algn="ctr" fontAlgn="ctr"/>
                      <a:r>
                        <a:rPr lang="en-US" sz="1100" b="1" i="0" u="none" strike="noStrike">
                          <a:solidFill>
                            <a:srgbClr val="FFFFFF"/>
                          </a:solidFill>
                          <a:effectLst/>
                          <a:latin typeface="Calibri Light" panose="020F0302020204030204" pitchFamily="34" charset="0"/>
                        </a:rPr>
                        <a:t>Forecast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772023447"/>
                  </a:ext>
                </a:extLst>
              </a:tr>
              <a:tr h="485775">
                <a:tc vMerge="1">
                  <a:txBody>
                    <a:bodyPr/>
                    <a:lstStyle/>
                    <a:p>
                      <a:endParaRPr lang="en-US"/>
                    </a:p>
                  </a:txBody>
                  <a:tcPr/>
                </a:tc>
                <a:tc>
                  <a:txBody>
                    <a:bodyPr/>
                    <a:lstStyle/>
                    <a:p>
                      <a:pPr algn="ctr" fontAlgn="ctr"/>
                      <a:r>
                        <a:rPr lang="en-US" sz="1100" b="1" i="0" u="none" strike="noStrike" dirty="0">
                          <a:solidFill>
                            <a:srgbClr val="FFFFFF"/>
                          </a:solidFill>
                          <a:effectLst/>
                          <a:latin typeface="Calibri Light" panose="020F0302020204030204" pitchFamily="34" charset="0"/>
                        </a:rPr>
                        <a:t>2000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ctr"/>
                      <a:r>
                        <a:rPr lang="en-US" sz="1100" b="1" i="0" u="none" strike="noStrike" dirty="0">
                          <a:solidFill>
                            <a:srgbClr val="FFFFFF"/>
                          </a:solidFill>
                          <a:effectLst/>
                          <a:latin typeface="Calibri Light" panose="020F0302020204030204" pitchFamily="34" charset="0"/>
                        </a:rPr>
                        <a:t>2016</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ctr"/>
                      <a:r>
                        <a:rPr lang="en-US" sz="1100" b="1" i="0" u="none" strike="noStrike" dirty="0">
                          <a:solidFill>
                            <a:srgbClr val="FFFFFF"/>
                          </a:solidFill>
                          <a:effectLst/>
                          <a:latin typeface="Calibri Light" panose="020F0302020204030204" pitchFamily="34" charset="0"/>
                        </a:rPr>
                        <a:t>Change 2000-2016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ctr"/>
                      <a:r>
                        <a:rPr lang="en-US" sz="1100" b="1" i="0" u="none" strike="noStrike" dirty="0">
                          <a:solidFill>
                            <a:srgbClr val="FFFFFF"/>
                          </a:solidFill>
                          <a:effectLst/>
                          <a:latin typeface="Calibri Light" panose="020F0302020204030204" pitchFamily="34" charset="0"/>
                        </a:rPr>
                        <a:t>2020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ctr"/>
                      <a:r>
                        <a:rPr lang="en-US" sz="1100" b="1" i="0" u="none" strike="noStrike" dirty="0">
                          <a:solidFill>
                            <a:srgbClr val="FFFFFF"/>
                          </a:solidFill>
                          <a:effectLst/>
                          <a:latin typeface="Calibri Light" panose="020F0302020204030204" pitchFamily="34" charset="0"/>
                        </a:rPr>
                        <a:t>2025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ctr"/>
                      <a:r>
                        <a:rPr lang="en-US" sz="1100" b="1" i="0" u="none" strike="noStrike" dirty="0">
                          <a:solidFill>
                            <a:srgbClr val="FFFFFF"/>
                          </a:solidFill>
                          <a:effectLst/>
                          <a:latin typeface="Calibri Light" panose="020F0302020204030204" pitchFamily="34" charset="0"/>
                        </a:rPr>
                        <a:t>2030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ctr"/>
                      <a:r>
                        <a:rPr lang="en-US" sz="1100" b="1" i="0" u="none" strike="noStrike" dirty="0">
                          <a:solidFill>
                            <a:srgbClr val="FFFFFF"/>
                          </a:solidFill>
                          <a:effectLst/>
                          <a:latin typeface="Calibri Light" panose="020F0302020204030204" pitchFamily="34" charset="0"/>
                        </a:rPr>
                        <a:t>2035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ctr"/>
                      <a:r>
                        <a:rPr lang="en-US" sz="1100" b="1" i="0" u="none" strike="noStrike" dirty="0">
                          <a:solidFill>
                            <a:srgbClr val="FFFFFF"/>
                          </a:solidFill>
                          <a:effectLst/>
                          <a:latin typeface="Calibri Light" panose="020F0302020204030204" pitchFamily="34" charset="0"/>
                        </a:rPr>
                        <a:t>2040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ctr"/>
                      <a:r>
                        <a:rPr lang="en-US" sz="1100" b="1" i="0" u="none" strike="noStrike" dirty="0">
                          <a:solidFill>
                            <a:srgbClr val="FFFFFF"/>
                          </a:solidFill>
                          <a:effectLst/>
                          <a:latin typeface="Calibri Light" panose="020F0302020204030204" pitchFamily="34" charset="0"/>
                        </a:rPr>
                        <a:t>Change 2017-2040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extLst>
                  <a:ext uri="{0D108BD9-81ED-4DB2-BD59-A6C34878D82A}">
                    <a16:rowId xmlns="" xmlns:a16="http://schemas.microsoft.com/office/drawing/2014/main" val="2440093706"/>
                  </a:ext>
                </a:extLst>
              </a:tr>
              <a:tr h="323850">
                <a:tc>
                  <a:txBody>
                    <a:bodyPr/>
                    <a:lstStyle/>
                    <a:p>
                      <a:pPr algn="ctr" fontAlgn="ctr"/>
                      <a:r>
                        <a:rPr lang="en-US" sz="1100" b="0" i="0" u="none" strike="noStrike" dirty="0">
                          <a:solidFill>
                            <a:srgbClr val="000000"/>
                          </a:solidFill>
                          <a:effectLst/>
                          <a:latin typeface="Calibri Light" panose="020F0302020204030204" pitchFamily="34" charset="0"/>
                        </a:rPr>
                        <a:t>Real GDP growth,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Light" panose="020F0302020204030204" pitchFamily="34" charset="0"/>
                        </a:rPr>
                        <a:t>3.6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Calibri Light" panose="020F0302020204030204" pitchFamily="34" charset="0"/>
                        </a:rPr>
                        <a:t>3.6</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Light" panose="020F03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Light" panose="020F0302020204030204" pitchFamily="34" charset="0"/>
                        </a:rPr>
                        <a:t>3.6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3.8</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3.5</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3.2</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3.1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4256471802"/>
                  </a:ext>
                </a:extLst>
              </a:tr>
              <a:tr h="323850">
                <a:tc>
                  <a:txBody>
                    <a:bodyPr/>
                    <a:lstStyle/>
                    <a:p>
                      <a:pPr algn="ctr" fontAlgn="ctr"/>
                      <a:r>
                        <a:rPr lang="it-IT" sz="1100" b="0" i="0" u="none" strike="noStrike" dirty="0">
                          <a:solidFill>
                            <a:srgbClr val="000000"/>
                          </a:solidFill>
                          <a:effectLst/>
                          <a:latin typeface="Calibri Light" panose="020F0302020204030204" pitchFamily="34" charset="0"/>
                        </a:rPr>
                        <a:t>GDP PPP per capita, 2016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11059</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16059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algn="ctr" fontAlgn="ctr"/>
                      <a:r>
                        <a:rPr lang="en-US" sz="1100" b="0" i="0" u="none" strike="noStrike" dirty="0">
                          <a:solidFill>
                            <a:srgbClr val="000000"/>
                          </a:solidFill>
                          <a:effectLst/>
                          <a:latin typeface="Calibri Light" panose="020F0302020204030204" pitchFamily="34" charset="0"/>
                        </a:rPr>
                        <a:t>17752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ctr" fontAlgn="ctr"/>
                      <a:r>
                        <a:rPr lang="en-US" sz="1100" b="0" i="0" u="none" strike="noStrike" dirty="0">
                          <a:solidFill>
                            <a:srgbClr val="000000"/>
                          </a:solidFill>
                          <a:effectLst/>
                          <a:latin typeface="Calibri Light" panose="020F0302020204030204" pitchFamily="34" charset="0"/>
                        </a:rPr>
                        <a:t>20368</a:t>
                      </a:r>
                    </a:p>
                  </a:txBody>
                  <a:tcPr marL="0" marR="0" marT="0" marB="0" anchor="ctr">
                    <a:lnL>
                      <a:noFill/>
                    </a:lnL>
                    <a:lnR>
                      <a:noFill/>
                    </a:lnR>
                    <a:lnT>
                      <a:noFill/>
                    </a:lnT>
                    <a:lnB>
                      <a:noFill/>
                    </a:lnB>
                    <a:solidFill>
                      <a:srgbClr val="DEEAF6"/>
                    </a:solidFill>
                  </a:tcPr>
                </a:tc>
                <a:tc>
                  <a:txBody>
                    <a:bodyPr/>
                    <a:lstStyle/>
                    <a:p>
                      <a:pPr algn="ctr" fontAlgn="ctr"/>
                      <a:r>
                        <a:rPr lang="en-US" sz="1100" b="0" i="0" u="none" strike="noStrike" dirty="0">
                          <a:solidFill>
                            <a:srgbClr val="000000"/>
                          </a:solidFill>
                          <a:effectLst/>
                          <a:latin typeface="Calibri Light" panose="020F0302020204030204" pitchFamily="34" charset="0"/>
                        </a:rPr>
                        <a:t>23115</a:t>
                      </a:r>
                    </a:p>
                  </a:txBody>
                  <a:tcPr marL="0" marR="0" marT="0" marB="0" anchor="ctr">
                    <a:lnL>
                      <a:noFill/>
                    </a:lnL>
                    <a:lnR>
                      <a:noFill/>
                    </a:lnR>
                    <a:lnT>
                      <a:noFill/>
                    </a:lnT>
                    <a:lnB>
                      <a:noFill/>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25975</a:t>
                      </a:r>
                    </a:p>
                  </a:txBody>
                  <a:tcPr marL="0" marR="0" marT="0" marB="0" anchor="ctr">
                    <a:lnL>
                      <a:noFill/>
                    </a:lnL>
                    <a:lnR>
                      <a:noFill/>
                    </a:lnR>
                    <a:lnT>
                      <a:noFill/>
                    </a:lnT>
                    <a:lnB>
                      <a:noFill/>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29235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 xmlns:a16="http://schemas.microsoft.com/office/drawing/2014/main" val="3824286874"/>
                  </a:ext>
                </a:extLst>
              </a:tr>
              <a:tr h="190500">
                <a:tc>
                  <a:txBody>
                    <a:bodyPr/>
                    <a:lstStyle/>
                    <a:p>
                      <a:pPr algn="ctr" fontAlgn="ctr"/>
                      <a:r>
                        <a:rPr lang="en-US" sz="1100" b="0" i="0" u="none" strike="noStrike" dirty="0">
                          <a:solidFill>
                            <a:srgbClr val="000000"/>
                          </a:solidFill>
                          <a:effectLst/>
                          <a:latin typeface="Calibri Light" panose="020F0302020204030204" pitchFamily="34" charset="0"/>
                        </a:rPr>
                        <a:t>Population, </a:t>
                      </a:r>
                      <a:r>
                        <a:rPr lang="en-US" sz="1100" b="0" i="0" u="none" strike="noStrike" dirty="0" err="1">
                          <a:solidFill>
                            <a:srgbClr val="000000"/>
                          </a:solidFill>
                          <a:effectLst/>
                          <a:latin typeface="Calibri Light" panose="020F0302020204030204" pitchFamily="34" charset="0"/>
                        </a:rPr>
                        <a:t>mn</a:t>
                      </a:r>
                      <a:endParaRPr lang="en-US" sz="1100" b="0" i="0" u="none" strike="noStrike" dirty="0">
                        <a:solidFill>
                          <a:srgbClr val="000000"/>
                        </a:solidFill>
                        <a:effectLst/>
                        <a:latin typeface="Calibri Light" panose="020F03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6104.6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7410.4</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7737.1</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8122.1</a:t>
                      </a:r>
                    </a:p>
                  </a:txBody>
                  <a:tcPr marL="0" marR="0" marT="0"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Light" panose="020F0302020204030204" pitchFamily="34" charset="0"/>
                        </a:rPr>
                        <a:t>8482.8</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8822.7</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9142.9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405989891"/>
                  </a:ext>
                </a:extLst>
              </a:tr>
              <a:tr h="323850">
                <a:tc>
                  <a:txBody>
                    <a:bodyPr/>
                    <a:lstStyle/>
                    <a:p>
                      <a:pPr algn="ctr" fontAlgn="ctr"/>
                      <a:r>
                        <a:rPr lang="en-US" sz="1100" b="0" i="0" u="none" strike="noStrike" dirty="0">
                          <a:solidFill>
                            <a:srgbClr val="000000"/>
                          </a:solidFill>
                          <a:effectLst/>
                          <a:latin typeface="Calibri Light" panose="020F0302020204030204" pitchFamily="34" charset="0"/>
                        </a:rPr>
                        <a:t>Urbanization rate,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46.7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54.4</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56.0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57.9</a:t>
                      </a:r>
                    </a:p>
                  </a:txBody>
                  <a:tcPr marL="0" marR="0" marT="0" marB="0" anchor="ctr">
                    <a:lnL>
                      <a:noFill/>
                    </a:lnL>
                    <a:lnR>
                      <a:noFill/>
                    </a:lnR>
                    <a:lnT>
                      <a:noFill/>
                    </a:lnT>
                    <a:lnB>
                      <a:noFill/>
                    </a:lnB>
                    <a:solidFill>
                      <a:srgbClr val="DEEAF6"/>
                    </a:solidFill>
                  </a:tcPr>
                </a:tc>
                <a:tc>
                  <a:txBody>
                    <a:bodyPr/>
                    <a:lstStyle/>
                    <a:p>
                      <a:pPr algn="ctr" fontAlgn="ctr"/>
                      <a:r>
                        <a:rPr lang="en-US" sz="1100" b="0" i="0" u="none" strike="noStrike" dirty="0">
                          <a:solidFill>
                            <a:srgbClr val="000000"/>
                          </a:solidFill>
                          <a:effectLst/>
                          <a:latin typeface="Calibri Light" panose="020F0302020204030204" pitchFamily="34" charset="0"/>
                        </a:rPr>
                        <a:t>59.6</a:t>
                      </a:r>
                    </a:p>
                  </a:txBody>
                  <a:tcPr marL="0" marR="0" marT="0" marB="0" anchor="ctr">
                    <a:lnL>
                      <a:noFill/>
                    </a:lnL>
                    <a:lnR>
                      <a:noFill/>
                    </a:lnR>
                    <a:lnT>
                      <a:noFill/>
                    </a:lnT>
                    <a:lnB>
                      <a:noFill/>
                    </a:lnB>
                    <a:solidFill>
                      <a:srgbClr val="DEEAF6"/>
                    </a:solidFill>
                  </a:tcPr>
                </a:tc>
                <a:tc>
                  <a:txBody>
                    <a:bodyPr/>
                    <a:lstStyle/>
                    <a:p>
                      <a:pPr algn="ctr" fontAlgn="ctr"/>
                      <a:r>
                        <a:rPr lang="en-US" sz="1100" b="0" i="0" u="none" strike="noStrike" dirty="0">
                          <a:solidFill>
                            <a:srgbClr val="000000"/>
                          </a:solidFill>
                          <a:effectLst/>
                          <a:latin typeface="Calibri Light" panose="020F0302020204030204" pitchFamily="34" charset="0"/>
                        </a:rPr>
                        <a:t>61.1</a:t>
                      </a:r>
                    </a:p>
                  </a:txBody>
                  <a:tcPr marL="0" marR="0" marT="0" marB="0" anchor="ctr">
                    <a:lnL>
                      <a:noFill/>
                    </a:lnL>
                    <a:lnR>
                      <a:noFill/>
                    </a:lnR>
                    <a:lnT>
                      <a:noFill/>
                    </a:lnT>
                    <a:lnB>
                      <a:noFill/>
                    </a:lnB>
                    <a:solidFill>
                      <a:srgbClr val="DEEAF6"/>
                    </a:solidFill>
                  </a:tcPr>
                </a:tc>
                <a:tc>
                  <a:txBody>
                    <a:bodyPr/>
                    <a:lstStyle/>
                    <a:p>
                      <a:pPr algn="ctr" fontAlgn="ctr"/>
                      <a:r>
                        <a:rPr lang="en-US" sz="1100" b="0" i="0" u="none" strike="noStrike" dirty="0">
                          <a:solidFill>
                            <a:srgbClr val="000000"/>
                          </a:solidFill>
                          <a:effectLst/>
                          <a:latin typeface="Calibri Light" panose="020F0302020204030204" pitchFamily="34" charset="0"/>
                        </a:rPr>
                        <a:t>62.5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 xmlns:a16="http://schemas.microsoft.com/office/drawing/2014/main" val="2283727297"/>
                  </a:ext>
                </a:extLst>
              </a:tr>
              <a:tr h="190500">
                <a:tc>
                  <a:txBody>
                    <a:bodyPr/>
                    <a:lstStyle/>
                    <a:p>
                      <a:pPr algn="ctr" fontAlgn="ctr"/>
                      <a:r>
                        <a:rPr lang="en-US" sz="1100" b="0" i="0" u="none" strike="noStrike" dirty="0">
                          <a:solidFill>
                            <a:srgbClr val="000000"/>
                          </a:solidFill>
                          <a:effectLst/>
                          <a:latin typeface="Calibri Light" panose="020F0302020204030204" pitchFamily="34" charset="0"/>
                        </a:rPr>
                        <a:t>Car fleet, </a:t>
                      </a:r>
                      <a:r>
                        <a:rPr lang="en-US" sz="1100" b="0" i="0" u="none" strike="noStrike" dirty="0" err="1">
                          <a:solidFill>
                            <a:srgbClr val="000000"/>
                          </a:solidFill>
                          <a:effectLst/>
                          <a:latin typeface="Calibri Light" panose="020F0302020204030204" pitchFamily="34" charset="0"/>
                        </a:rPr>
                        <a:t>mn</a:t>
                      </a:r>
                      <a:endParaRPr lang="en-US" sz="1100" b="0" i="0" u="none" strike="noStrike" dirty="0">
                        <a:solidFill>
                          <a:srgbClr val="000000"/>
                        </a:solidFill>
                        <a:effectLst/>
                        <a:latin typeface="Calibri Light" panose="020F03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750.0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1302.2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1451.3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1629.5</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1800.5</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1949.3</a:t>
                      </a:r>
                    </a:p>
                  </a:txBody>
                  <a:tcPr marL="0" marR="0" marT="0"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Light" panose="020F0302020204030204" pitchFamily="34" charset="0"/>
                        </a:rPr>
                        <a:t>2074.1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Light" panose="020F03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015071270"/>
                  </a:ext>
                </a:extLst>
              </a:tr>
              <a:tr h="323850">
                <a:tc>
                  <a:txBody>
                    <a:bodyPr/>
                    <a:lstStyle/>
                    <a:p>
                      <a:pPr algn="ctr" fontAlgn="ctr"/>
                      <a:r>
                        <a:rPr lang="en-US" sz="1100" b="0" i="0" u="none" strike="noStrike" dirty="0">
                          <a:solidFill>
                            <a:srgbClr val="000000"/>
                          </a:solidFill>
                          <a:effectLst/>
                          <a:latin typeface="Calibri Light" panose="020F0302020204030204" pitchFamily="34" charset="0"/>
                        </a:rPr>
                        <a:t>Number of households, </a:t>
                      </a:r>
                      <a:r>
                        <a:rPr lang="en-US" sz="1100" b="0" i="0" u="none" strike="noStrike" dirty="0" err="1">
                          <a:solidFill>
                            <a:srgbClr val="000000"/>
                          </a:solidFill>
                          <a:effectLst/>
                          <a:latin typeface="Calibri Light" panose="020F0302020204030204" pitchFamily="34" charset="0"/>
                        </a:rPr>
                        <a:t>mn</a:t>
                      </a:r>
                      <a:endParaRPr lang="en-US" sz="1100" b="0" i="0" u="none" strike="noStrike" dirty="0">
                        <a:solidFill>
                          <a:srgbClr val="000000"/>
                        </a:solidFill>
                        <a:effectLst/>
                        <a:latin typeface="Calibri Light" panose="020F03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1571.4</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2060.4</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2185.3</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2346.9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2513.2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US" sz="1100" b="0" i="0" u="none" strike="noStrike">
                          <a:solidFill>
                            <a:srgbClr val="000000"/>
                          </a:solidFill>
                          <a:effectLst/>
                          <a:latin typeface="Calibri Light" panose="020F0302020204030204" pitchFamily="34" charset="0"/>
                        </a:rPr>
                        <a:t>2682.0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US" sz="1100" b="0" i="0" u="none" strike="noStrike" dirty="0">
                          <a:solidFill>
                            <a:srgbClr val="000000"/>
                          </a:solidFill>
                          <a:effectLst/>
                          <a:latin typeface="Calibri Light" panose="020F0302020204030204" pitchFamily="34" charset="0"/>
                        </a:rPr>
                        <a:t>2850.6</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US" sz="1100" b="0" i="0" u="none" strike="noStrike" dirty="0">
                          <a:solidFill>
                            <a:srgbClr val="000000"/>
                          </a:solidFill>
                          <a:effectLst/>
                          <a:latin typeface="Calibri Light" panose="020F03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2731358835"/>
                  </a:ext>
                </a:extLst>
              </a:tr>
            </a:tbl>
          </a:graphicData>
        </a:graphic>
      </p:graphicFrame>
      <p:graphicFrame>
        <p:nvGraphicFramePr>
          <p:cNvPr id="19" name="Chart 18"/>
          <p:cNvGraphicFramePr>
            <a:graphicFrameLocks/>
          </p:cNvGraphicFramePr>
          <p:nvPr>
            <p:extLst/>
          </p:nvPr>
        </p:nvGraphicFramePr>
        <p:xfrm>
          <a:off x="4976905" y="3803864"/>
          <a:ext cx="4410433" cy="27511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p:cNvGraphicFramePr>
          <p:nvPr>
            <p:extLst/>
          </p:nvPr>
        </p:nvGraphicFramePr>
        <p:xfrm>
          <a:off x="628446" y="3823530"/>
          <a:ext cx="4160385" cy="25182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563114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heme1">
  <a:themeElements>
    <a:clrScheme name="Awersome Light">
      <a:dk1>
        <a:srgbClr val="1C2835"/>
      </a:dk1>
      <a:lt1>
        <a:srgbClr val="FFFFFF"/>
      </a:lt1>
      <a:dk2>
        <a:srgbClr val="1C2835"/>
      </a:dk2>
      <a:lt2>
        <a:srgbClr val="F6F7FA"/>
      </a:lt2>
      <a:accent1>
        <a:srgbClr val="165AB6"/>
      </a:accent1>
      <a:accent2>
        <a:srgbClr val="1B8BCD"/>
      </a:accent2>
      <a:accent3>
        <a:srgbClr val="27C7CF"/>
      </a:accent3>
      <a:accent4>
        <a:srgbClr val="27C78A"/>
      </a:accent4>
      <a:accent5>
        <a:srgbClr val="70C456"/>
      </a:accent5>
      <a:accent6>
        <a:srgbClr val="CAC9D0"/>
      </a:accent6>
      <a:hlink>
        <a:srgbClr val="216BA9"/>
      </a:hlink>
      <a:folHlink>
        <a:srgbClr val="1FB18A"/>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ustom 6">
    <a:dk1>
      <a:sysClr val="windowText" lastClr="000000"/>
    </a:dk1>
    <a:lt1>
      <a:sysClr val="window" lastClr="FFFFFF"/>
    </a:lt1>
    <a:dk2>
      <a:srgbClr val="44546A"/>
    </a:dk2>
    <a:lt2>
      <a:srgbClr val="E7E6E6"/>
    </a:lt2>
    <a:accent1>
      <a:srgbClr val="00B0F0"/>
    </a:accent1>
    <a:accent2>
      <a:srgbClr val="ED7D31"/>
    </a:accent2>
    <a:accent3>
      <a:srgbClr val="A5A5A5"/>
    </a:accent3>
    <a:accent4>
      <a:srgbClr val="FFC000"/>
    </a:accent4>
    <a:accent5>
      <a:srgbClr val="7030A0"/>
    </a:accent5>
    <a:accent6>
      <a:srgbClr val="00B050"/>
    </a:accent6>
    <a:hlink>
      <a:srgbClr val="00000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7">
    <a:dk1>
      <a:sysClr val="windowText" lastClr="000000"/>
    </a:dk1>
    <a:lt1>
      <a:sysClr val="window" lastClr="FFFFFF"/>
    </a:lt1>
    <a:dk2>
      <a:srgbClr val="44546A"/>
    </a:dk2>
    <a:lt2>
      <a:srgbClr val="E7E6E6"/>
    </a:lt2>
    <a:accent1>
      <a:srgbClr val="00B0F0"/>
    </a:accent1>
    <a:accent2>
      <a:srgbClr val="ED7D31"/>
    </a:accent2>
    <a:accent3>
      <a:srgbClr val="A5A5A5"/>
    </a:accent3>
    <a:accent4>
      <a:srgbClr val="FFC000"/>
    </a:accent4>
    <a:accent5>
      <a:srgbClr val="4472C4"/>
    </a:accent5>
    <a:accent6>
      <a:srgbClr val="00B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7">
    <a:dk1>
      <a:sysClr val="windowText" lastClr="000000"/>
    </a:dk1>
    <a:lt1>
      <a:sysClr val="window" lastClr="FFFFFF"/>
    </a:lt1>
    <a:dk2>
      <a:srgbClr val="44546A"/>
    </a:dk2>
    <a:lt2>
      <a:srgbClr val="E7E6E6"/>
    </a:lt2>
    <a:accent1>
      <a:srgbClr val="00B0F0"/>
    </a:accent1>
    <a:accent2>
      <a:srgbClr val="ED7D31"/>
    </a:accent2>
    <a:accent3>
      <a:srgbClr val="A5A5A5"/>
    </a:accent3>
    <a:accent4>
      <a:srgbClr val="FFC000"/>
    </a:accent4>
    <a:accent5>
      <a:srgbClr val="4472C4"/>
    </a:accent5>
    <a:accent6>
      <a:srgbClr val="00B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9">
    <a:dk1>
      <a:sysClr val="windowText" lastClr="000000"/>
    </a:dk1>
    <a:lt1>
      <a:sysClr val="window" lastClr="FFFFFF"/>
    </a:lt1>
    <a:dk2>
      <a:srgbClr val="44546A"/>
    </a:dk2>
    <a:lt2>
      <a:srgbClr val="E7E6E6"/>
    </a:lt2>
    <a:accent1>
      <a:srgbClr val="00B0F0"/>
    </a:accent1>
    <a:accent2>
      <a:srgbClr val="ED7D31"/>
    </a:accent2>
    <a:accent3>
      <a:srgbClr val="A5A5A5"/>
    </a:accent3>
    <a:accent4>
      <a:srgbClr val="FFC000"/>
    </a:accent4>
    <a:accent5>
      <a:srgbClr val="7030A0"/>
    </a:accent5>
    <a:accent6>
      <a:srgbClr val="00B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74E7F57643F7448774D3C4B0B68242" ma:contentTypeVersion="0" ma:contentTypeDescription="Create a new document." ma:contentTypeScope="" ma:versionID="0a94e09802512fec7fe5ae611d356e5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799540-28B8-495D-9EE4-9E61E0DCB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91D8ED4-B7E5-4900-B377-7CDAB2C31047}">
  <ds:schemaRef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BACE8A3-036E-481E-9C41-2671D8313C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16277</TotalTime>
  <Words>2187</Words>
  <Application>Microsoft Office PowerPoint</Application>
  <PresentationFormat>A4 Paper (210x297 mm)</PresentationFormat>
  <Paragraphs>328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Theme1</vt:lpstr>
      <vt:lpstr>PowerPoint Presentation</vt:lpstr>
      <vt:lpstr>Contents</vt:lpstr>
      <vt:lpstr>PowerPoint Presentation</vt:lpstr>
      <vt:lpstr>Natural Gas Production: Conventional &amp; Unconventional Growth driven by unconventional Gas </vt:lpstr>
      <vt:lpstr>PowerPoint Presentation</vt:lpstr>
      <vt:lpstr>PowerPoint Presentation</vt:lpstr>
      <vt:lpstr>LNG Capacity  Projects Delays and Slower Pace of FIDs</vt:lpstr>
      <vt:lpstr>Cross Basins Arbitrage Opportunities and Gas Prices A price Convergence/ Divergence Arbitrage Opportunities? </vt:lpstr>
      <vt:lpstr>PowerPoint Presentation</vt:lpstr>
      <vt:lpstr>PowerPoint Presentation</vt:lpstr>
      <vt:lpstr>PowerPoint Presentation</vt:lpstr>
      <vt:lpstr>PowerPoint Presentation</vt:lpstr>
      <vt:lpstr>Major Policies Developments impacting Natural Gas Markets</vt:lpstr>
      <vt:lpstr>Market Price Trends (energy equivalent basis)</vt:lpstr>
      <vt:lpstr>Natural Gas, as the Cleanest Fossil Fuel, has to play a key role in GHGs Mitigation Efforts</vt:lpstr>
      <vt:lpstr>GECF &amp; Climate Change Issues</vt:lpstr>
      <vt:lpstr>GECF’s Main Message to COP 21</vt:lpstr>
      <vt:lpstr>From the Summits Declarations of GECF Heads of State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GMAD</dc:creator>
  <cp:lastModifiedBy>FS Admin</cp:lastModifiedBy>
  <cp:revision>1369</cp:revision>
  <cp:lastPrinted>2017-11-28T17:09:56Z</cp:lastPrinted>
  <dcterms:created xsi:type="dcterms:W3CDTF">2017-08-28T07:29:00Z</dcterms:created>
  <dcterms:modified xsi:type="dcterms:W3CDTF">2017-11-28T23:07:06Z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0x0101004274E7F57643F7448774D3C4B0B68242</vt:lpwstr>
  </property>
</Properties>
</file>